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312" r:id="rId4"/>
    <p:sldId id="257" r:id="rId5"/>
    <p:sldId id="264" r:id="rId6"/>
    <p:sldId id="267" r:id="rId7"/>
    <p:sldId id="263" r:id="rId8"/>
    <p:sldId id="297" r:id="rId9"/>
    <p:sldId id="298" r:id="rId10"/>
    <p:sldId id="299" r:id="rId11"/>
    <p:sldId id="300" r:id="rId12"/>
    <p:sldId id="309" r:id="rId13"/>
    <p:sldId id="31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4F81BD"/>
    <a:srgbClr val="FF0000"/>
    <a:srgbClr val="FF0066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76200" y="0"/>
            <a:ext cx="838200" cy="6858000"/>
          </a:xfrm>
          <a:prstGeom prst="rect">
            <a:avLst/>
          </a:prstGeom>
          <a:solidFill>
            <a:srgbClr val="079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8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2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6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1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25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7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79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60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43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392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00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96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024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96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84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77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192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72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6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6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1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8690" y="1828800"/>
            <a:ext cx="5796709" cy="1102934"/>
          </a:xfrm>
        </p:spPr>
        <p:txBody>
          <a:bodyPr>
            <a:noAutofit/>
          </a:bodyPr>
          <a:lstStyle/>
          <a:p>
            <a:r>
              <a:rPr lang="en-US" dirty="0" smtClean="0"/>
              <a:t>Combining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895600"/>
            <a:ext cx="5867400" cy="2438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/>
              <a:t>Most bullets can be described as a hemisphere (half sphere) on top of a cylinder.  Using the measurements provided on the diagram, find the volume of gunpowder that is needed to fill the bullet?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42963" y="1905000"/>
            <a:ext cx="2452637" cy="3581400"/>
            <a:chOff x="154075" y="685800"/>
            <a:chExt cx="2452637" cy="3581400"/>
          </a:xfrm>
        </p:grpSpPr>
        <p:grpSp>
          <p:nvGrpSpPr>
            <p:cNvPr id="7" name="Group 6"/>
            <p:cNvGrpSpPr/>
            <p:nvPr/>
          </p:nvGrpSpPr>
          <p:grpSpPr>
            <a:xfrm>
              <a:off x="154075" y="685800"/>
              <a:ext cx="1674725" cy="2895600"/>
              <a:chOff x="154075" y="914400"/>
              <a:chExt cx="1674725" cy="2819400"/>
            </a:xfrm>
          </p:grpSpPr>
          <p:pic>
            <p:nvPicPr>
              <p:cNvPr id="1026" name="Picture 2" descr="http://keradangerous.com/wp-content/uploads/2013/11/Brown-Bullet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832" t="7308" r="31491" b="18567"/>
              <a:stretch/>
            </p:blipFill>
            <p:spPr bwMode="auto">
              <a:xfrm>
                <a:off x="154075" y="914400"/>
                <a:ext cx="1674725" cy="19994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2" descr="http://keradangerous.com/wp-content/uploads/2013/11/Brown-Bullet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832" t="67408" r="31491" b="18567"/>
              <a:stretch/>
            </p:blipFill>
            <p:spPr bwMode="auto">
              <a:xfrm>
                <a:off x="154075" y="2743200"/>
                <a:ext cx="1674725" cy="990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" name="Right Brace 8"/>
            <p:cNvSpPr/>
            <p:nvPr/>
          </p:nvSpPr>
          <p:spPr>
            <a:xfrm rot="5400000">
              <a:off x="789214" y="3213378"/>
              <a:ext cx="356716" cy="1092760"/>
            </a:xfrm>
            <a:prstGeom prst="rightBrac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8472" y="389786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5">
                      <a:lumMod val="50000"/>
                    </a:schemeClr>
                  </a:solidFill>
                </a:rPr>
                <a:t>1.5 cm</a:t>
              </a:r>
              <a:endParaRPr lang="en-US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47050" y="1321360"/>
              <a:ext cx="1246909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ight Brace 14"/>
            <p:cNvSpPr/>
            <p:nvPr/>
          </p:nvSpPr>
          <p:spPr>
            <a:xfrm>
              <a:off x="1590154" y="1321360"/>
              <a:ext cx="356716" cy="2229896"/>
            </a:xfrm>
            <a:prstGeom prst="rightBrace">
              <a:avLst/>
            </a:prstGeom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20912" y="2281786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5">
                      <a:lumMod val="50000"/>
                    </a:schemeClr>
                  </a:solidFill>
                </a:rPr>
                <a:t>3 cm</a:t>
              </a:r>
              <a:endParaRPr lang="en-US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WARM-UP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Solving A System by 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Step 1:  Graph both lines </a:t>
            </a:r>
            <a:r>
              <a:rPr lang="en-US" sz="2800" dirty="0" smtClean="0">
                <a:solidFill>
                  <a:srgbClr val="7030A0"/>
                </a:solidFill>
              </a:rPr>
              <a:t>(either create a table of values or rewrite equations in slope-intercept form)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Step 2:  Determine the point of intersection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Step 3:  Write the solution as an ordered pair or as a complete sentence for a word problem</a:t>
            </a:r>
          </a:p>
        </p:txBody>
      </p:sp>
    </p:spTree>
    <p:extLst>
      <p:ext uri="{BB962C8B-B14F-4D97-AF65-F5344CB8AC3E}">
        <p14:creationId xmlns:p14="http://schemas.microsoft.com/office/powerpoint/2010/main" val="272285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Solving A System by Graphing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066800"/>
                <a:ext cx="8915400" cy="1676400"/>
              </a:xfrm>
            </p:spPr>
            <p:txBody>
              <a:bodyPr>
                <a:noAutofit/>
              </a:bodyPr>
              <a:lstStyle/>
              <a:p>
                <a:pPr>
                  <a:buNone/>
                </a:pPr>
                <a:r>
                  <a:rPr lang="en-US" dirty="0" smtClean="0"/>
                  <a:t>Solve the following system of equations by graphing: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=6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066800"/>
                <a:ext cx="8915400" cy="1676400"/>
              </a:xfrm>
              <a:blipFill rotWithShape="1">
                <a:blip r:embed="rId2"/>
                <a:stretch>
                  <a:fillRect l="-1778" t="-4727" r="-1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513"/>
          <a:stretch/>
        </p:blipFill>
        <p:spPr bwMode="auto">
          <a:xfrm>
            <a:off x="3124200" y="1295400"/>
            <a:ext cx="5715000" cy="5457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469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"/>
            <a:ext cx="640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381000"/>
            <a:ext cx="213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Example: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55849" y="674649"/>
            <a:ext cx="5791200" cy="33528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905000" y="2438400"/>
            <a:ext cx="6477000" cy="13716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2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"/>
            <a:ext cx="640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381000"/>
            <a:ext cx="213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Example: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600200" y="1676400"/>
            <a:ext cx="7086600" cy="11430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7992" y="1447800"/>
            <a:ext cx="7543800" cy="27432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06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"/>
            <a:ext cx="640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381000"/>
            <a:ext cx="213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Example: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066800" y="1447800"/>
            <a:ext cx="7543800" cy="27432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219200" y="2416098"/>
            <a:ext cx="7543800" cy="27432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3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"/>
            <a:ext cx="640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381000"/>
            <a:ext cx="213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Example: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066800" y="3429000"/>
            <a:ext cx="7543800" cy="2743200"/>
          </a:xfrm>
          <a:prstGeom prst="straightConnector1">
            <a:avLst/>
          </a:prstGeom>
          <a:ln w="76200">
            <a:solidFill>
              <a:schemeClr val="accent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129992" y="3417849"/>
            <a:ext cx="7543800" cy="27432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25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"/>
            <a:ext cx="640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381000"/>
            <a:ext cx="213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Example: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921431" y="228600"/>
            <a:ext cx="0" cy="59436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38200" y="5410200"/>
            <a:ext cx="8077200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5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30098"/>
            <a:ext cx="6553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381000"/>
            <a:ext cx="213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Example: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14400" y="2286000"/>
            <a:ext cx="7772400" cy="19050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7992" y="1447800"/>
            <a:ext cx="7543800" cy="27432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8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Using a graph to determine the solution of a linear system gives us an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ESTIMATE</a:t>
            </a:r>
          </a:p>
          <a:p>
            <a:pPr>
              <a:buNone/>
            </a:pPr>
            <a:r>
              <a:rPr lang="en-US" dirty="0" smtClean="0"/>
              <a:t>We need a more accurate way of determining a solution when the graphs don’t match perfectly with the grid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 smtClean="0"/>
              <a:t>Graphing (only gives an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ESTIMATE</a:t>
            </a:r>
            <a:r>
              <a:rPr lang="en-US" dirty="0" smtClean="0"/>
              <a:t>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 smtClean="0"/>
              <a:t>Substitution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 smtClean="0"/>
              <a:t>Elimination (also called linear combinations)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Solving Systems of Linear Equations by Graphing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8.EE.8a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solve a system of equations by graphing?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8.EE.8 </a:t>
            </a:r>
            <a:r>
              <a:rPr lang="en-US" sz="2400" b="1" dirty="0"/>
              <a:t>─ Analyze and solve pairs of simultaneous linear equations.</a:t>
            </a:r>
            <a:endParaRPr lang="en-US" sz="2400" b="1" dirty="0" smtClean="0"/>
          </a:p>
          <a:p>
            <a:r>
              <a:rPr lang="en-US" sz="2400" dirty="0" smtClean="0"/>
              <a:t>a</a:t>
            </a:r>
            <a:r>
              <a:rPr lang="en-US" sz="2400" dirty="0"/>
              <a:t>. Understand that solutions to a system of two linear equations in two variables correspond </a:t>
            </a:r>
            <a:r>
              <a:rPr lang="en-US" sz="2400" dirty="0" smtClean="0"/>
              <a:t>to points </a:t>
            </a:r>
            <a:r>
              <a:rPr lang="en-US" sz="2400" dirty="0"/>
              <a:t>of intersection of their graphs, because points of intersection satisfy both </a:t>
            </a:r>
            <a:r>
              <a:rPr lang="en-US" sz="2400" dirty="0" smtClean="0"/>
              <a:t>equations simultaneously</a:t>
            </a:r>
            <a:r>
              <a:rPr lang="en-US" sz="2400" dirty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solve a system of linear equations by graphing and recognize the solution as the point of intersection.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interpret the solution of a linear system.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System of Equations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sistema</a:t>
            </a:r>
            <a:r>
              <a:rPr lang="en-US" sz="2800" b="1" dirty="0" smtClean="0">
                <a:solidFill>
                  <a:srgbClr val="006600"/>
                </a:solidFill>
              </a:rPr>
              <a:t> de </a:t>
            </a:r>
            <a:r>
              <a:rPr lang="en-US" sz="2800" b="1" dirty="0" err="1" smtClean="0">
                <a:solidFill>
                  <a:srgbClr val="006600"/>
                </a:solidFill>
              </a:rPr>
              <a:t>ecuaciones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2000" y="1600200"/>
            <a:ext cx="762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set of two or more equations that contain two or more variables.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2000" y="3170873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Solution of a System of Equations</a:t>
            </a:r>
          </a:p>
          <a:p>
            <a:pPr algn="r"/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solución</a:t>
            </a:r>
            <a:r>
              <a:rPr lang="en-US" sz="2800" b="1" dirty="0" smtClean="0">
                <a:solidFill>
                  <a:srgbClr val="006600"/>
                </a:solidFill>
              </a:rPr>
              <a:t> de </a:t>
            </a:r>
            <a:r>
              <a:rPr lang="en-US" sz="2800" b="1" dirty="0">
                <a:solidFill>
                  <a:srgbClr val="006600"/>
                </a:solidFill>
              </a:rPr>
              <a:t>un </a:t>
            </a:r>
            <a:r>
              <a:rPr lang="en-US" sz="2800" b="1" dirty="0" err="1">
                <a:solidFill>
                  <a:srgbClr val="006600"/>
                </a:solidFill>
              </a:rPr>
              <a:t>sistema</a:t>
            </a:r>
            <a:r>
              <a:rPr lang="en-US" sz="2800" b="1" dirty="0">
                <a:solidFill>
                  <a:srgbClr val="006600"/>
                </a:solidFill>
              </a:rPr>
              <a:t> de </a:t>
            </a:r>
            <a:r>
              <a:rPr lang="en-US" sz="2800" b="1" dirty="0" err="1">
                <a:solidFill>
                  <a:srgbClr val="006600"/>
                </a:solidFill>
              </a:rPr>
              <a:t>ecuaciones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" y="4114800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set of values that make all equations in a system true.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 to a Linear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solution of a linear system is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THE POINT OF INTERSECTION </a:t>
            </a:r>
            <a:r>
              <a:rPr lang="en-US" dirty="0" smtClean="0"/>
              <a:t>of the two lines.</a:t>
            </a:r>
          </a:p>
          <a:p>
            <a:pPr>
              <a:buNone/>
            </a:pPr>
            <a:r>
              <a:rPr lang="en-US" dirty="0" smtClean="0"/>
              <a:t>The solution of a linear system is also called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BREAK EVEN POINT</a:t>
            </a:r>
          </a:p>
        </p:txBody>
      </p:sp>
    </p:spTree>
    <p:extLst>
      <p:ext uri="{BB962C8B-B14F-4D97-AF65-F5344CB8AC3E}">
        <p14:creationId xmlns:p14="http://schemas.microsoft.com/office/powerpoint/2010/main" val="5629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"/>
            <a:ext cx="640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381000"/>
            <a:ext cx="2133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Example: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55849" y="674649"/>
            <a:ext cx="5791200" cy="33528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828800" y="1055649"/>
            <a:ext cx="6477000" cy="13716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495800" y="1676400"/>
            <a:ext cx="304800" cy="304800"/>
          </a:xfrm>
          <a:prstGeom prst="ellipse">
            <a:avLst/>
          </a:prstGeom>
          <a:solidFill>
            <a:srgbClr val="6B95C7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" y="1447800"/>
            <a:ext cx="2697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THE BREAK EVEN POINT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667000" y="1632466"/>
            <a:ext cx="1950270" cy="1963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2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 to a Linear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solution of a linear system is</a:t>
            </a:r>
          </a:p>
          <a:p>
            <a:pPr algn="ctr">
              <a:buNone/>
            </a:pPr>
            <a:r>
              <a:rPr lang="en-US" dirty="0" smtClean="0"/>
              <a:t>written as an </a:t>
            </a:r>
            <a:r>
              <a:rPr lang="en-US" b="1" dirty="0" smtClean="0">
                <a:solidFill>
                  <a:srgbClr val="7030A0"/>
                </a:solidFill>
              </a:rPr>
              <a:t>ORDERED PAIR (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x, y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pPr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If an ordered pair is a solution, </a:t>
            </a:r>
          </a:p>
          <a:p>
            <a:pPr lvl="2">
              <a:buNone/>
            </a:pPr>
            <a:r>
              <a:rPr lang="en-US" sz="2800" b="1" dirty="0">
                <a:solidFill>
                  <a:srgbClr val="7030A0"/>
                </a:solidFill>
              </a:rPr>
              <a:t>        1) it makes both equations true.</a:t>
            </a:r>
          </a:p>
          <a:p>
            <a:pPr lvl="2">
              <a:buNone/>
            </a:pPr>
            <a:r>
              <a:rPr lang="en-US" sz="2800" b="1" dirty="0">
                <a:solidFill>
                  <a:srgbClr val="7030A0"/>
                </a:solidFill>
              </a:rPr>
              <a:t>        2) it will be the point of intersection.</a:t>
            </a: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0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Three Possibilities for a Linear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00200"/>
            <a:ext cx="8610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lines intersect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ONE SOLUTION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written as an ordered pair (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x, y</a:t>
            </a:r>
            <a:r>
              <a:rPr lang="en-US" sz="2400" b="1" dirty="0" smtClean="0">
                <a:solidFill>
                  <a:srgbClr val="7030A0"/>
                </a:solidFill>
              </a:rPr>
              <a:t>)</a:t>
            </a:r>
            <a:endParaRPr lang="en-US" sz="24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dirty="0" smtClean="0"/>
              <a:t>The lines are parallel (never intersect)</a:t>
            </a:r>
          </a:p>
          <a:p>
            <a:pPr lvl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NO SOLUTION</a:t>
            </a:r>
          </a:p>
          <a:p>
            <a:pPr lvl="0" algn="ctr"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dirty="0" smtClean="0"/>
              <a:t>The lines are the same/identical (</a:t>
            </a:r>
            <a:r>
              <a:rPr lang="en-US" dirty="0" smtClean="0"/>
              <a:t>overlap/coincide)</a:t>
            </a:r>
            <a:endParaRPr lang="en-US" dirty="0" smtClean="0"/>
          </a:p>
          <a:p>
            <a:pPr lvl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INFINITE SOLUTIONS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5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2737</TotalTime>
  <Words>474</Words>
  <Application>Microsoft Office PowerPoint</Application>
  <PresentationFormat>On-screen Show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1_Office Theme</vt:lpstr>
      <vt:lpstr>2_Office Theme</vt:lpstr>
      <vt:lpstr>Combining Formulas</vt:lpstr>
      <vt:lpstr>Solving Systems of Linear Equations by Graphing</vt:lpstr>
      <vt:lpstr>Common Core Standard:</vt:lpstr>
      <vt:lpstr>Objectives:</vt:lpstr>
      <vt:lpstr>PowerPoint Presentation</vt:lpstr>
      <vt:lpstr>The Solution to a Linear System</vt:lpstr>
      <vt:lpstr>PowerPoint Presentation</vt:lpstr>
      <vt:lpstr>The Solution to a Linear System</vt:lpstr>
      <vt:lpstr>Three Possibilities for a Linear System</vt:lpstr>
      <vt:lpstr>Solving A System by Graphing</vt:lpstr>
      <vt:lpstr>Solving A System by Graphing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ACCURACY</vt:lpstr>
      <vt:lpstr>METHODS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152</cp:revision>
  <dcterms:created xsi:type="dcterms:W3CDTF">2006-08-16T00:00:00Z</dcterms:created>
  <dcterms:modified xsi:type="dcterms:W3CDTF">2016-04-25T15:32:27Z</dcterms:modified>
</cp:coreProperties>
</file>