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4" r:id="rId5"/>
    <p:sldId id="267" r:id="rId6"/>
    <p:sldId id="263" r:id="rId7"/>
    <p:sldId id="327" r:id="rId8"/>
    <p:sldId id="339" r:id="rId9"/>
    <p:sldId id="297" r:id="rId10"/>
    <p:sldId id="328" r:id="rId11"/>
    <p:sldId id="329" r:id="rId12"/>
    <p:sldId id="331" r:id="rId13"/>
    <p:sldId id="330" r:id="rId14"/>
    <p:sldId id="332" r:id="rId15"/>
    <p:sldId id="334" r:id="rId16"/>
    <p:sldId id="333" r:id="rId17"/>
    <p:sldId id="335" r:id="rId18"/>
    <p:sldId id="336" r:id="rId19"/>
    <p:sldId id="337" r:id="rId20"/>
    <p:sldId id="338" r:id="rId21"/>
    <p:sldId id="34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8.G.6, 8.G.7, 8.G.8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731520"/>
            <a:r>
              <a:rPr lang="en-US" sz="4000" dirty="0" smtClean="0">
                <a:solidFill>
                  <a:prstClr val="black"/>
                </a:solidFill>
              </a:rPr>
              <a:t>How can you prove the Pythagorean Theorem and use it to solve </a:t>
            </a:r>
            <a:r>
              <a:rPr lang="en-US" sz="4000" smtClean="0">
                <a:solidFill>
                  <a:prstClr val="black"/>
                </a:solidFill>
              </a:rPr>
              <a:t>problems?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jwilson.coe.uga.edu/emt668/emat6680.f99/challen/pythagorean/lesson2/bhaskara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3621"/>
            <a:ext cx="6781800" cy="529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1999"/>
                <a:ext cx="8991600" cy="762001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1999"/>
                <a:ext cx="8991600" cy="762001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1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Proof of the Pythagorean Theorem</a:t>
            </a:r>
            <a:endParaRPr lang="en-US" dirty="0"/>
          </a:p>
        </p:txBody>
      </p:sp>
      <p:pic>
        <p:nvPicPr>
          <p:cNvPr id="3074" name="Picture 2" descr="http://www.mathsisfun.com/geometry/images/pythagorean-theorem-proo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8742"/>
            <a:ext cx="3810000" cy="385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91000" y="1639669"/>
                <a:ext cx="213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39669"/>
                <a:ext cx="2133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85109"/>
                <a:ext cx="2057400" cy="897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𝑎𝑏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85109"/>
                <a:ext cx="2057400" cy="8972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1000" y="2630031"/>
                <a:ext cx="43434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i="1">
                              <a:latin typeface="Cambria Math" pitchFamily="18" charset="0"/>
                              <a:ea typeface="Cambria Math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itchFamily="18" charset="0"/>
                          <a:ea typeface="Cambria Math" pitchFamily="18" charset="0"/>
                        </a:rPr>
                        <m:t>+2</m:t>
                      </m:r>
                      <m:r>
                        <a:rPr lang="en-US" sz="2800" i="1">
                          <a:latin typeface="Cambria Math" pitchFamily="18" charset="0"/>
                          <a:ea typeface="Cambria Math" pitchFamily="18" charset="0"/>
                        </a:rPr>
                        <m:t>𝑎𝑏</m:t>
                      </m:r>
                    </m:oMath>
                  </m:oMathPara>
                </a14:m>
                <a:endParaRPr lang="en-US" sz="28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itchFamily="18" charset="0"/>
                        <a:ea typeface="Cambria Math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itchFamily="18" charset="0"/>
                        <a:ea typeface="Cambria Math" pitchFamily="18" charset="0"/>
                      </a:rPr>
                      <m:t>𝑎𝑏</m:t>
                    </m:r>
                    <m:r>
                      <a:rPr lang="en-US" sz="2800" b="0" i="1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+2</m:t>
                    </m:r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𝑎𝑏</m:t>
                    </m:r>
                  </m:oMath>
                </a14:m>
                <a:endParaRPr lang="en-US" sz="28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       </m:t>
                      </m:r>
                      <m:r>
                        <a:rPr lang="en-US" sz="2800" i="1" dirty="0" smtClean="0">
                          <a:latin typeface="Cambria Math" pitchFamily="18" charset="0"/>
                          <a:ea typeface="Cambria Math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2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𝑎𝑏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                     −2</m:t>
                      </m:r>
                      <m:r>
                        <a:rPr lang="en-US" sz="2800" b="0" i="1" dirty="0" smtClean="0">
                          <a:latin typeface="Cambria Math" pitchFamily="18" charset="0"/>
                          <a:ea typeface="Cambria Math" pitchFamily="18" charset="0"/>
                        </a:rPr>
                        <m:t>𝑎𝑏</m:t>
                      </m:r>
                    </m:oMath>
                  </m:oMathPara>
                </a14:m>
                <a:endParaRPr lang="en-US" sz="2800" b="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algn="ctr"/>
                <a:r>
                  <a:rPr lang="en-US" sz="2800" dirty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30031"/>
                <a:ext cx="4343400" cy="18158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191000" y="3929742"/>
            <a:ext cx="434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6200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7620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610" y="685800"/>
            <a:ext cx="413290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295400"/>
                <a:ext cx="8534400" cy="5354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</a:t>
                </a:r>
              </a:p>
              <a:p>
                <a:r>
                  <a:rPr lang="en-US" sz="2400" dirty="0" smtClean="0"/>
                  <a:t>Write the Pythagorean Theorem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b="1" dirty="0" smtClean="0"/>
                  <a:t>STEP 2:</a:t>
                </a:r>
              </a:p>
              <a:p>
                <a:r>
                  <a:rPr lang="en-US" sz="2400" dirty="0" smtClean="0"/>
                  <a:t>Identify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>
                    <a:ea typeface="Cambria Math" pitchFamily="18" charset="0"/>
                  </a:rPr>
                  <a:t>,</a:t>
                </a: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</m:t>
                    </m:r>
                  </m:oMath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=7    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24                 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i="1" dirty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400" b="1" dirty="0"/>
                  <a:t>STEP </a:t>
                </a:r>
                <a:r>
                  <a:rPr lang="en-US" sz="2400" b="1" dirty="0" smtClean="0"/>
                  <a:t>3:</a:t>
                </a:r>
                <a:endParaRPr lang="en-US" sz="2400" b="1" dirty="0"/>
              </a:p>
              <a:p>
                <a:r>
                  <a:rPr lang="en-US" sz="2400" dirty="0" smtClean="0"/>
                  <a:t>Substitute  and solve for the missing variable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24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49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576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625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625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The length of the hypotenuse is 25 inches.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95400"/>
                <a:ext cx="8534400" cy="5354094"/>
              </a:xfrm>
              <a:prstGeom prst="rect">
                <a:avLst/>
              </a:prstGeom>
              <a:blipFill rotWithShape="1">
                <a:blip r:embed="rId3"/>
                <a:stretch>
                  <a:fillRect l="-1071" t="-911" b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32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6200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7620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492317"/>
                <a:ext cx="8534400" cy="5190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  </a:t>
                </a:r>
                <a:r>
                  <a:rPr lang="en-US" sz="2400" dirty="0" smtClean="0"/>
                  <a:t>Write the Pythagorean Theorem</a:t>
                </a: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b="1" dirty="0" smtClean="0"/>
                  <a:t>STEP 2:  </a:t>
                </a:r>
                <a:r>
                  <a:rPr lang="en-US" sz="2400" dirty="0" smtClean="0"/>
                  <a:t>Identify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400" dirty="0" smtClean="0">
                    <a:ea typeface="Cambria Math" pitchFamily="18" charset="0"/>
                  </a:rPr>
                  <a:t>,</a:t>
                </a: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</m:t>
                    </m:r>
                  </m:oMath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=?    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12                 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sz="2400" i="1" dirty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400" b="1" dirty="0"/>
                  <a:t>STEP </a:t>
                </a:r>
                <a:r>
                  <a:rPr lang="en-US" sz="2400" b="1" dirty="0" smtClean="0"/>
                  <a:t>3:  </a:t>
                </a:r>
                <a:r>
                  <a:rPr lang="en-US" sz="2400" dirty="0" smtClean="0"/>
                  <a:t>Substitute  and solve for the missing variable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144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25          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−144</m:t>
                    </m:r>
                    <m:r>
                      <a:rPr lang="en-US" sz="2400" b="0" i="1" smtClean="0">
                        <a:latin typeface="Cambria Math"/>
                      </a:rPr>
                      <m:t> −144    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81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The length of the leg is 9 centimeters.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92317"/>
                <a:ext cx="8534400" cy="5190011"/>
              </a:xfrm>
              <a:prstGeom prst="rect">
                <a:avLst/>
              </a:prstGeom>
              <a:blipFill rotWithShape="1">
                <a:blip r:embed="rId2"/>
                <a:stretch>
                  <a:fillRect l="-1071" t="-940" b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5"/>
          <a:stretch/>
        </p:blipFill>
        <p:spPr bwMode="auto">
          <a:xfrm>
            <a:off x="6324600" y="609599"/>
            <a:ext cx="2514600" cy="225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223545" y="4648200"/>
            <a:ext cx="26969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1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7620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9600"/>
            <a:ext cx="3890962" cy="309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Using the Pythagorean Theorem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7620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length of the missing side: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762000"/>
            <a:ext cx="5453062" cy="210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0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658" y="838200"/>
            <a:ext cx="426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A box used for shipping narrow copper tubes measures 6 inches by 6 inches by 20 inches.  What is the length of the longest tube that will fit in the box, given that the length of the tube must be a whole number of inches?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58" y="838200"/>
            <a:ext cx="5029200" cy="22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3048000"/>
                <a:ext cx="89154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 </a:t>
                </a:r>
                <a:r>
                  <a:rPr lang="en-US" sz="2400" dirty="0" smtClean="0"/>
                  <a:t>You want to find r, the length from a bottom corner to the opposite top corner.</a:t>
                </a:r>
              </a:p>
              <a:p>
                <a:r>
                  <a:rPr lang="en-US" sz="2400" dirty="0" smtClean="0"/>
                  <a:t>First find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dirty="0" smtClean="0"/>
                  <a:t>, the length of the diagonal across the bottom of the box.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400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436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891540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1025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96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3048000"/>
                <a:ext cx="8915400" cy="313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2: </a:t>
                </a:r>
                <a:r>
                  <a:rPr lang="en-US" sz="2400" dirty="0" smtClean="0"/>
                  <a:t>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to find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36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436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36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472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472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21.7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The length of the longest tube that will fit in the box is 21 inches.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8915400" cy="3139386"/>
              </a:xfrm>
              <a:prstGeom prst="rect">
                <a:avLst/>
              </a:prstGeom>
              <a:blipFill rotWithShape="1">
                <a:blip r:embed="rId2"/>
                <a:stretch>
                  <a:fillRect l="-1025" t="-1748" b="-3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32658" y="838200"/>
            <a:ext cx="4267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A box used for shipping narrow copper tubes measures 6 inches by 6 inches by 20 inches.  What is the length of the longest tube that will fit in the box, given that the length of the tube must be a whole number of inches?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58" y="838200"/>
            <a:ext cx="5029200" cy="22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83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658" y="838200"/>
            <a:ext cx="4267200" cy="2208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Tina ordered a replacement part for her desk.  It was shipped in a box that measures 4” X 4” X 14”.  What is the greatest length in whole inches that the part could have been?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6"/>
          <a:stretch/>
        </p:blipFill>
        <p:spPr bwMode="auto">
          <a:xfrm>
            <a:off x="4310743" y="609600"/>
            <a:ext cx="4757057" cy="251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6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Pythagorean Theorem in Three Dimensions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658" y="838200"/>
            <a:ext cx="4267200" cy="2208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182880" algn="just">
              <a:buFont typeface="Arial" pitchFamily="34" charset="0"/>
              <a:buNone/>
            </a:pPr>
            <a:r>
              <a:rPr lang="en-US" sz="2800" dirty="0" smtClean="0"/>
              <a:t>Tina ordered a replacement part for her desk.  It was shipped in a box that measures </a:t>
            </a:r>
            <a:r>
              <a:rPr lang="en-US" sz="2800" dirty="0" smtClean="0"/>
              <a:t>3 </a:t>
            </a:r>
            <a:r>
              <a:rPr lang="en-US" sz="2800" dirty="0" smtClean="0"/>
              <a:t>X </a:t>
            </a:r>
            <a:r>
              <a:rPr lang="en-US" sz="2800" dirty="0" smtClean="0"/>
              <a:t>5 </a:t>
            </a:r>
            <a:r>
              <a:rPr lang="en-US" sz="2800" dirty="0" smtClean="0"/>
              <a:t>X </a:t>
            </a:r>
            <a:r>
              <a:rPr lang="en-US" sz="2800" dirty="0" smtClean="0"/>
              <a:t>11.  </a:t>
            </a:r>
            <a:r>
              <a:rPr lang="en-US" sz="2800" dirty="0" smtClean="0"/>
              <a:t>What is the greatest length in whole inches that the part could have been?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23" b="25903"/>
          <a:stretch/>
        </p:blipFill>
        <p:spPr bwMode="auto">
          <a:xfrm>
            <a:off x="4310743" y="609600"/>
            <a:ext cx="4139921" cy="186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8897" y="2438400"/>
            <a:ext cx="81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97297" y="2145268"/>
            <a:ext cx="8181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36429" y="1356081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 </a:t>
            </a:r>
            <a:r>
              <a:rPr lang="en-US" sz="2400" b="1" dirty="0"/>
              <a:t>Understand and apply the Pythagorean Theorem.</a:t>
            </a:r>
          </a:p>
          <a:p>
            <a:pPr marL="548640" indent="-274320"/>
            <a:r>
              <a:rPr lang="en-US" sz="2400" dirty="0"/>
              <a:t>6. Explain a proof of the Pythagorean Theorem and its converse.</a:t>
            </a:r>
          </a:p>
          <a:p>
            <a:pPr marL="548640" indent="-274320"/>
            <a:r>
              <a:rPr lang="en-US" sz="2400" dirty="0"/>
              <a:t>7. Apply the Pythagorean Theorem to determine unknown side lengths in right triangles in </a:t>
            </a:r>
            <a:r>
              <a:rPr lang="en-US" sz="2400"/>
              <a:t>real-world </a:t>
            </a:r>
            <a:r>
              <a:rPr lang="en-US" sz="2400" smtClean="0"/>
              <a:t>and mathematical </a:t>
            </a:r>
            <a:r>
              <a:rPr lang="en-US" sz="2400" dirty="0"/>
              <a:t>problems in two and three dimensions.</a:t>
            </a:r>
          </a:p>
          <a:p>
            <a:pPr marL="548640" indent="-274320"/>
            <a:r>
              <a:rPr lang="en-US" sz="2400" dirty="0"/>
              <a:t>8. Apply the Pythagorean Theorem to find the distance between two points in a coordinate system.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prove and use the Pythagorean Theorem.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8382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Area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área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95400"/>
            <a:ext cx="4911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number of square units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needed to cover a given surface.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7400" y="2316144"/>
            <a:ext cx="6970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Right Angle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ángulo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</a:rPr>
              <a:t>recto)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57400" y="2809837"/>
            <a:ext cx="6970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An angle that measures 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Times New Roman"/>
              </a:rPr>
              <a:t>90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˚.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072" y="3459145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Right Triangle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triángulo</a:t>
            </a:r>
            <a:r>
              <a:rPr lang="en-US" sz="2800" b="1" dirty="0" smtClean="0">
                <a:solidFill>
                  <a:srgbClr val="006600"/>
                </a:solidFill>
              </a:rPr>
              <a:t> recto)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71" y="3952837"/>
            <a:ext cx="8909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triangle containing a right angle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4678345"/>
            <a:ext cx="5598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Square Root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raíz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cuadrado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5141893"/>
            <a:ext cx="5598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number that is multiplied by itself to form a product is called a square root of that product.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upload.wikimedia.org/wikipedia/commons/thumb/b/b9/Area.svg/2000px-Are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9082"/>
            <a:ext cx="2184676" cy="218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thsisfun.com/images/angle9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6144"/>
            <a:ext cx="14287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715000" y="3495637"/>
            <a:ext cx="2895600" cy="914400"/>
            <a:chOff x="1143000" y="2209800"/>
            <a:chExt cx="2895600" cy="914400"/>
          </a:xfrm>
        </p:grpSpPr>
        <p:sp>
          <p:nvSpPr>
            <p:cNvPr id="18" name="Right Triangle 17"/>
            <p:cNvSpPr/>
            <p:nvPr/>
          </p:nvSpPr>
          <p:spPr>
            <a:xfrm>
              <a:off x="1143000" y="2209800"/>
              <a:ext cx="2895600" cy="9144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3000" y="2971800"/>
              <a:ext cx="152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5201565"/>
                <a:ext cx="3200400" cy="93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  <m:r>
                        <a:rPr lang="en-US" sz="48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2.236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201565"/>
                <a:ext cx="3200400" cy="9329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7620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Hypotenuse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hipotenusa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19200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In a right triangle, the side opposite the right angle.  It will always be the longest side of a right triangle.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8072" y="3409257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Legs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catetos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8072" y="3846493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In a right triangle, the sides that are adjacent to the right angle.  In an isosceles triangle, the pair of congruent sides.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072" y="4903113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Theorem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teorema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71" y="5320605"/>
            <a:ext cx="8909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mathematical statement that has been proven true through the use of definitions, axioms, and other proven theorems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43000" y="2209800"/>
            <a:ext cx="2895600" cy="914400"/>
            <a:chOff x="1143000" y="2209800"/>
            <a:chExt cx="2895600" cy="914400"/>
          </a:xfrm>
        </p:grpSpPr>
        <p:grpSp>
          <p:nvGrpSpPr>
            <p:cNvPr id="4" name="Group 3"/>
            <p:cNvGrpSpPr/>
            <p:nvPr/>
          </p:nvGrpSpPr>
          <p:grpSpPr>
            <a:xfrm>
              <a:off x="1143000" y="2209800"/>
              <a:ext cx="2895600" cy="914400"/>
              <a:chOff x="1143000" y="2209800"/>
              <a:chExt cx="2895600" cy="914400"/>
            </a:xfrm>
          </p:grpSpPr>
          <p:sp>
            <p:nvSpPr>
              <p:cNvPr id="2" name="Right Triangle 1"/>
              <p:cNvSpPr/>
              <p:nvPr/>
            </p:nvSpPr>
            <p:spPr>
              <a:xfrm>
                <a:off x="1143000" y="2209800"/>
                <a:ext cx="2895600" cy="9144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143000" y="2971800"/>
                <a:ext cx="15240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088313">
              <a:off x="1694404" y="2358934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HYPOTENUSE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49868" y="2230906"/>
            <a:ext cx="2274332" cy="1198094"/>
            <a:chOff x="849868" y="2230906"/>
            <a:chExt cx="2274332" cy="1198094"/>
          </a:xfrm>
        </p:grpSpPr>
        <p:sp>
          <p:nvSpPr>
            <p:cNvPr id="17" name="TextBox 16"/>
            <p:cNvSpPr txBox="1"/>
            <p:nvPr/>
          </p:nvSpPr>
          <p:spPr>
            <a:xfrm rot="16200000">
              <a:off x="569883" y="2510891"/>
              <a:ext cx="929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71600" y="3059668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28663" y="2095304"/>
            <a:ext cx="1052279" cy="1575563"/>
            <a:chOff x="6228663" y="2095304"/>
            <a:chExt cx="1052279" cy="1575563"/>
          </a:xfrm>
        </p:grpSpPr>
        <p:sp>
          <p:nvSpPr>
            <p:cNvPr id="15" name="Isosceles Triangle 14"/>
            <p:cNvSpPr/>
            <p:nvPr/>
          </p:nvSpPr>
          <p:spPr>
            <a:xfrm>
              <a:off x="6324600" y="2095304"/>
              <a:ext cx="838200" cy="15755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4512019">
              <a:off x="6524776" y="272114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7045760">
              <a:off x="5948678" y="2728563"/>
              <a:ext cx="929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305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7620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Diagonal of a rectangle or square 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19200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diagonal of a rectangle/square is a line segment connecting opposite vertices of the rectangle/square.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19800" y="2667000"/>
            <a:ext cx="2362200" cy="213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2895600"/>
            <a:ext cx="38100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895600"/>
            <a:ext cx="38100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667000"/>
            <a:ext cx="2362200" cy="2133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a </a:t>
            </a:r>
            <a:r>
              <a:rPr lang="en-US" b="1" dirty="0" smtClean="0">
                <a:solidFill>
                  <a:schemeClr val="accent1"/>
                </a:solidFill>
              </a:rPr>
              <a:t>RIGHT TRIANGLE</a:t>
            </a:r>
            <a:r>
              <a:rPr lang="en-US" dirty="0" smtClean="0"/>
              <a:t>, the two sides that form the right angle are the </a:t>
            </a:r>
            <a:r>
              <a:rPr lang="en-US" b="1" dirty="0" smtClean="0">
                <a:solidFill>
                  <a:schemeClr val="accent6"/>
                </a:solidFill>
              </a:rPr>
              <a:t>LEGS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side opposite the right angle is the </a:t>
            </a:r>
            <a:r>
              <a:rPr lang="en-US" b="1" dirty="0" smtClean="0">
                <a:solidFill>
                  <a:srgbClr val="FF0000"/>
                </a:solidFill>
              </a:rPr>
              <a:t>HYPOTENUSE</a:t>
            </a:r>
            <a:r>
              <a:rPr lang="en-US" dirty="0" smtClean="0"/>
              <a:t>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3866" y="3279200"/>
            <a:ext cx="7054334" cy="2588200"/>
            <a:chOff x="1143000" y="2209800"/>
            <a:chExt cx="2895600" cy="914400"/>
          </a:xfrm>
        </p:grpSpPr>
        <p:sp>
          <p:nvSpPr>
            <p:cNvPr id="17" name="Right Triangle 16"/>
            <p:cNvSpPr/>
            <p:nvPr/>
          </p:nvSpPr>
          <p:spPr>
            <a:xfrm>
              <a:off x="1143000" y="2209800"/>
              <a:ext cx="2895600" cy="9144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43000" y="2989594"/>
              <a:ext cx="174423" cy="134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 rot="1254387">
            <a:off x="3279455" y="3970546"/>
            <a:ext cx="3082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HYPOTENUSE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15310" y="4453910"/>
            <a:ext cx="1480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LEG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5200" y="5791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LEG</a:t>
            </a:r>
            <a:endParaRPr lang="en-US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1999"/>
                <a:ext cx="8991600" cy="2677741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2800" dirty="0" smtClean="0"/>
                  <a:t>The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PYTHAGOREAN THEOREM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800" dirty="0" smtClean="0"/>
                  <a:t>states that in a right triangle, the sum of the squares of the lengths of the legs is equal to the square of the length of the hypotenuse.</a:t>
                </a:r>
              </a:p>
              <a:p>
                <a:pPr>
                  <a:buNone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are legs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is the hypotenuse,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1999"/>
                <a:ext cx="8991600" cy="2677741"/>
              </a:xfrm>
              <a:blipFill rotWithShape="1">
                <a:blip r:embed="rId2"/>
                <a:stretch>
                  <a:fillRect l="-1424" t="-2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63024" y="3505200"/>
            <a:ext cx="7595176" cy="3096775"/>
            <a:chOff x="863024" y="3505200"/>
            <a:chExt cx="7595176" cy="3096775"/>
          </a:xfrm>
        </p:grpSpPr>
        <p:grpSp>
          <p:nvGrpSpPr>
            <p:cNvPr id="15" name="Group 14"/>
            <p:cNvGrpSpPr/>
            <p:nvPr/>
          </p:nvGrpSpPr>
          <p:grpSpPr>
            <a:xfrm>
              <a:off x="1403866" y="3505200"/>
              <a:ext cx="7054334" cy="2588200"/>
              <a:chOff x="1143000" y="2209800"/>
              <a:chExt cx="2895600" cy="914400"/>
            </a:xfrm>
          </p:grpSpPr>
          <p:sp>
            <p:nvSpPr>
              <p:cNvPr id="17" name="Right Triangle 16"/>
              <p:cNvSpPr/>
              <p:nvPr/>
            </p:nvSpPr>
            <p:spPr>
              <a:xfrm>
                <a:off x="1143000" y="2209800"/>
                <a:ext cx="2895600" cy="9144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143000" y="2989594"/>
                <a:ext cx="174423" cy="1346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 rot="1254387">
                  <a:off x="3279455" y="4196546"/>
                  <a:ext cx="308288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254387">
                  <a:off x="3279455" y="4196546"/>
                  <a:ext cx="3082887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 rot="16200000">
                  <a:off x="415310" y="4679910"/>
                  <a:ext cx="148020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US" sz="3200" b="1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15310" y="4679910"/>
                  <a:ext cx="1480204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505200" y="6017200"/>
                  <a:ext cx="17526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latin typeface="Cambria Math"/>
                          </a:rPr>
                          <m:t>𝒃</m:t>
                        </m:r>
                      </m:oMath>
                    </m:oMathPara>
                  </a14:m>
                  <a:endParaRPr lang="en-US" sz="3200" b="1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6017200"/>
                  <a:ext cx="1752600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505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61999"/>
                <a:ext cx="8991600" cy="762001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1999"/>
                <a:ext cx="8991600" cy="76200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pbs.org/wgbh/nova/proof/puzzle/images/example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FF33"/>
              </a:clrFrom>
              <a:clrTo>
                <a:srgbClr val="CCFF3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790" y="1295400"/>
            <a:ext cx="5942409" cy="535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6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6686</TotalTime>
  <Words>1102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2_Office Theme</vt:lpstr>
      <vt:lpstr>The Pythagorean Theorem</vt:lpstr>
      <vt:lpstr>Common Core Standard:</vt:lpstr>
      <vt:lpstr>Objectives:</vt:lpstr>
      <vt:lpstr>PowerPoint Presentation</vt:lpstr>
      <vt:lpstr>PowerPoint Presentation</vt:lpstr>
      <vt:lpstr>PowerPoint Presentation</vt:lpstr>
      <vt:lpstr>The Pythagorean Theorem</vt:lpstr>
      <vt:lpstr>The Pythagorean Theorem</vt:lpstr>
      <vt:lpstr>The Pythagorean Theorem</vt:lpstr>
      <vt:lpstr>The Pythagorean Theorem</vt:lpstr>
      <vt:lpstr>Proof of the Pythagorean Theorem</vt:lpstr>
      <vt:lpstr>Using the Pythagorean Theorem</vt:lpstr>
      <vt:lpstr>Using the Pythagorean Theorem</vt:lpstr>
      <vt:lpstr>Using the Pythagorean Theorem</vt:lpstr>
      <vt:lpstr>Using the Pythagorean Theorem</vt:lpstr>
      <vt:lpstr>Pythagorean Theorem in Three Dimensions</vt:lpstr>
      <vt:lpstr>Pythagorean Theorem in Three Dimensions</vt:lpstr>
      <vt:lpstr>Pythagorean Theorem in Three Dimensions</vt:lpstr>
      <vt:lpstr>Pythagorean Theorem in Three Dimensions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305</cp:revision>
  <dcterms:created xsi:type="dcterms:W3CDTF">2006-08-16T00:00:00Z</dcterms:created>
  <dcterms:modified xsi:type="dcterms:W3CDTF">2016-02-01T22:24:54Z</dcterms:modified>
</cp:coreProperties>
</file>