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7" r:id="rId3"/>
    <p:sldId id="264" r:id="rId4"/>
    <p:sldId id="263" r:id="rId5"/>
    <p:sldId id="311" r:id="rId6"/>
    <p:sldId id="31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0066"/>
    <a:srgbClr val="4F81BD"/>
    <a:srgbClr val="00B050"/>
    <a:srgbClr val="B3A2C7"/>
    <a:srgbClr val="D9969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4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64004-C0B9-46EB-81A5-D503353624A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12/7/2015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A8E46-2FF4-4D6C-A31D-BD6965EF877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-76200" y="0"/>
            <a:ext cx="838200" cy="6858000"/>
          </a:xfrm>
          <a:prstGeom prst="rect">
            <a:avLst/>
          </a:prstGeom>
          <a:solidFill>
            <a:srgbClr val="07967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66892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64004-C0B9-46EB-81A5-D503353624A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12/7/2015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A8E46-2FF4-4D6C-A31D-BD6965EF877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03826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64004-C0B9-46EB-81A5-D503353624A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12/7/2015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A8E46-2FF4-4D6C-A31D-BD6965EF877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50691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64004-C0B9-46EB-81A5-D503353624A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12/7/2015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A8E46-2FF4-4D6C-A31D-BD6965EF877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19165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64004-C0B9-46EB-81A5-D503353624A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12/7/2015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A8E46-2FF4-4D6C-A31D-BD6965EF877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78547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64004-C0B9-46EB-81A5-D503353624A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12/7/2015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A8E46-2FF4-4D6C-A31D-BD6965EF877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002580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64004-C0B9-46EB-81A5-D503353624A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12/7/2015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A8E46-2FF4-4D6C-A31D-BD6965EF877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967093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64004-C0B9-46EB-81A5-D503353624A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12/7/2015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A8E46-2FF4-4D6C-A31D-BD6965EF877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27326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64004-C0B9-46EB-81A5-D503353624A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12/7/2015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A8E46-2FF4-4D6C-A31D-BD6965EF877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317932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64004-C0B9-46EB-81A5-D503353624A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12/7/2015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A8E46-2FF4-4D6C-A31D-BD6965EF877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976055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64004-C0B9-46EB-81A5-D503353624A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12/7/2015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A8E46-2FF4-4D6C-A31D-BD6965EF877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91432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C64004-C0B9-46EB-81A5-D503353624A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12/7/2015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4A8E46-2FF4-4D6C-A31D-BD6965EF877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70652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1"/>
            <a:ext cx="7772400" cy="1905000"/>
          </a:xfrm>
        </p:spPr>
        <p:txBody>
          <a:bodyPr>
            <a:normAutofit/>
          </a:bodyPr>
          <a:lstStyle/>
          <a:p>
            <a:r>
              <a:rPr lang="en-US" dirty="0" smtClean="0"/>
              <a:t>Transformational Geometry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715000"/>
            <a:ext cx="6400800" cy="685800"/>
          </a:xfrm>
        </p:spPr>
        <p:txBody>
          <a:bodyPr/>
          <a:lstStyle/>
          <a:p>
            <a:r>
              <a:rPr lang="en-US" dirty="0" smtClean="0"/>
              <a:t>8.G.1, 8.G.3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6200" y="2197656"/>
            <a:ext cx="8763000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prstClr val="black"/>
                </a:solidFill>
              </a:rPr>
              <a:t>Essential Question</a:t>
            </a:r>
            <a:r>
              <a:rPr lang="en-US" sz="4000" dirty="0" smtClean="0">
                <a:solidFill>
                  <a:prstClr val="black"/>
                </a:solidFill>
              </a:rPr>
              <a:t>?</a:t>
            </a:r>
          </a:p>
          <a:p>
            <a:pPr marL="914400"/>
            <a:r>
              <a:rPr lang="en-US" sz="4000" dirty="0" smtClean="0">
                <a:solidFill>
                  <a:prstClr val="black"/>
                </a:solidFill>
              </a:rPr>
              <a:t>How do you describe the properties of translations and their effect on the congruence and orientation of figures?</a:t>
            </a:r>
            <a:r>
              <a:rPr lang="en-US" sz="4000" dirty="0">
                <a:solidFill>
                  <a:prstClr val="black"/>
                </a:solidFill>
              </a:rPr>
              <a:t/>
            </a:r>
            <a:br>
              <a:rPr lang="en-US" sz="4000" dirty="0">
                <a:solidFill>
                  <a:prstClr val="black"/>
                </a:solidFill>
              </a:rPr>
            </a:b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0128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Autofit/>
          </a:bodyPr>
          <a:lstStyle/>
          <a:p>
            <a:r>
              <a:rPr lang="en-US" b="1" dirty="0"/>
              <a:t>Common Core Standard</a:t>
            </a:r>
            <a:r>
              <a:rPr lang="en-US" b="1" dirty="0" smtClean="0"/>
              <a:t>: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52400" y="1219200"/>
            <a:ext cx="88392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smtClean="0"/>
              <a:t>8.G ─ Understand </a:t>
            </a:r>
            <a:r>
              <a:rPr lang="en-US" sz="2400" b="1" dirty="0"/>
              <a:t>congruence and similarity using physical models, transparencies, or geometry software.</a:t>
            </a:r>
          </a:p>
          <a:p>
            <a:r>
              <a:rPr lang="en-US" sz="2400" dirty="0"/>
              <a:t>1. Verify experimentally the properties of rotations, reflections, and translations:</a:t>
            </a:r>
          </a:p>
          <a:p>
            <a:pPr lvl="2" indent="-457200"/>
            <a:r>
              <a:rPr lang="en-US" sz="2400" dirty="0"/>
              <a:t>a</a:t>
            </a:r>
            <a:r>
              <a:rPr lang="en-US" sz="2400" dirty="0" smtClean="0"/>
              <a:t>.   </a:t>
            </a:r>
            <a:r>
              <a:rPr lang="en-US" sz="2400" dirty="0"/>
              <a:t>Lines are taken to lines, and line segments to </a:t>
            </a:r>
            <a:r>
              <a:rPr lang="en-US" sz="2400" dirty="0" smtClean="0"/>
              <a:t>line</a:t>
            </a:r>
            <a:br>
              <a:rPr lang="en-US" sz="2400" dirty="0" smtClean="0"/>
            </a:br>
            <a:r>
              <a:rPr lang="en-US" sz="2400" dirty="0" smtClean="0"/>
              <a:t>segments </a:t>
            </a:r>
            <a:r>
              <a:rPr lang="en-US" sz="2400" dirty="0"/>
              <a:t>of the same length.</a:t>
            </a:r>
          </a:p>
          <a:p>
            <a:pPr lvl="2" indent="-457200"/>
            <a:r>
              <a:rPr lang="en-US" sz="2400" dirty="0"/>
              <a:t>b. </a:t>
            </a:r>
            <a:r>
              <a:rPr lang="en-US" sz="2400" dirty="0" smtClean="0"/>
              <a:t>  Angles </a:t>
            </a:r>
            <a:r>
              <a:rPr lang="en-US" sz="2400" dirty="0"/>
              <a:t>are taken to angles of the same measure.</a:t>
            </a:r>
          </a:p>
          <a:p>
            <a:pPr lvl="2" indent="-457200"/>
            <a:r>
              <a:rPr lang="en-US" sz="2400" dirty="0"/>
              <a:t>c</a:t>
            </a:r>
            <a:r>
              <a:rPr lang="en-US" sz="2400" dirty="0" smtClean="0"/>
              <a:t>.   </a:t>
            </a:r>
            <a:r>
              <a:rPr lang="en-US" sz="2400" dirty="0"/>
              <a:t>Parallel lines are taken to parallel lines.</a:t>
            </a:r>
          </a:p>
          <a:p>
            <a:r>
              <a:rPr lang="en-US" sz="2400" dirty="0" smtClean="0"/>
              <a:t>3</a:t>
            </a:r>
            <a:r>
              <a:rPr lang="en-US" sz="2400" dirty="0"/>
              <a:t>. Describe the effect of dilations, translations, rotations, and reflections on two-dimensional figures </a:t>
            </a:r>
            <a:r>
              <a:rPr lang="en-US" sz="2400" dirty="0" smtClean="0"/>
              <a:t>using coordinates</a:t>
            </a:r>
            <a:r>
              <a:rPr lang="en-US" sz="2400" dirty="0"/>
              <a:t>.</a:t>
            </a:r>
            <a:endParaRPr lang="en-US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1474820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228600" y="76200"/>
            <a:ext cx="867383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 smtClean="0">
                <a:latin typeface="Arial" pitchFamily="34" charset="0"/>
                <a:cs typeface="Arial" pitchFamily="34" charset="0"/>
              </a:rPr>
              <a:t>Curriculum Vocabulary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228600" y="838200"/>
            <a:ext cx="867383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prstClr val="black"/>
                </a:solidFill>
              </a:rPr>
              <a:t>Coordinate Plane </a:t>
            </a:r>
            <a:r>
              <a:rPr lang="en-US" sz="2800" b="1" dirty="0" smtClean="0">
                <a:solidFill>
                  <a:srgbClr val="006600"/>
                </a:solidFill>
              </a:rPr>
              <a:t>(plano cartesiano)</a:t>
            </a:r>
            <a:r>
              <a:rPr lang="en-US" sz="2800" b="1" dirty="0" smtClean="0">
                <a:solidFill>
                  <a:prstClr val="black"/>
                </a:solidFill>
              </a:rPr>
              <a:t>:</a:t>
            </a:r>
            <a:endParaRPr lang="en-US" sz="2400" b="1" dirty="0">
              <a:solidFill>
                <a:prstClr val="black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228600" y="1219200"/>
            <a:ext cx="867383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dirty="0" smtClean="0">
                <a:solidFill>
                  <a:prstClr val="black"/>
                </a:solidFill>
              </a:rPr>
              <a:t>A plane formed by the intersection of a horizontal number line called the x-axis and a vertical number line called the </a:t>
            </a:r>
            <a:r>
              <a:rPr lang="en-US" sz="2800" smtClean="0">
                <a:solidFill>
                  <a:prstClr val="black"/>
                </a:solidFill>
              </a:rPr>
              <a:t>y-axis.</a:t>
            </a:r>
            <a:endParaRPr lang="en-US" sz="2400" dirty="0">
              <a:solidFill>
                <a:prstClr val="black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228600" y="2630507"/>
            <a:ext cx="867383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prstClr val="black"/>
                </a:solidFill>
              </a:rPr>
              <a:t>Parallelogram </a:t>
            </a:r>
            <a:r>
              <a:rPr lang="en-US" sz="2800" b="1" dirty="0" smtClean="0">
                <a:solidFill>
                  <a:srgbClr val="006600"/>
                </a:solidFill>
              </a:rPr>
              <a:t>(paralelogramo)</a:t>
            </a:r>
            <a:r>
              <a:rPr lang="en-US" sz="2800" b="1" dirty="0" smtClean="0">
                <a:solidFill>
                  <a:prstClr val="black"/>
                </a:solidFill>
              </a:rPr>
              <a:t>:</a:t>
            </a:r>
            <a:endParaRPr lang="en-US" sz="2400" b="1" dirty="0">
              <a:solidFill>
                <a:prstClr val="black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228600" y="2971800"/>
            <a:ext cx="867383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dirty="0" smtClean="0">
                <a:solidFill>
                  <a:prstClr val="black"/>
                </a:solidFill>
              </a:rPr>
              <a:t>A quadrilateral with two pairs of parallel sides.</a:t>
            </a:r>
            <a:endParaRPr lang="en-US" sz="2400" dirty="0">
              <a:solidFill>
                <a:prstClr val="black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28600" y="3621108"/>
            <a:ext cx="867383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prstClr val="black"/>
                </a:solidFill>
              </a:rPr>
              <a:t>Quadrilateral </a:t>
            </a:r>
            <a:r>
              <a:rPr lang="en-US" sz="2800" b="1" dirty="0" smtClean="0">
                <a:solidFill>
                  <a:srgbClr val="006600"/>
                </a:solidFill>
              </a:rPr>
              <a:t>(cuadrilátero)</a:t>
            </a:r>
            <a:r>
              <a:rPr lang="en-US" sz="2800" b="1" dirty="0" smtClean="0">
                <a:solidFill>
                  <a:prstClr val="black"/>
                </a:solidFill>
              </a:rPr>
              <a:t>:</a:t>
            </a:r>
            <a:endParaRPr lang="en-US" sz="2400" b="1" dirty="0">
              <a:solidFill>
                <a:prstClr val="black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28600" y="3962400"/>
            <a:ext cx="867383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dirty="0" smtClean="0">
                <a:solidFill>
                  <a:prstClr val="black"/>
                </a:solidFill>
              </a:rPr>
              <a:t>A four-sided polygon.</a:t>
            </a:r>
            <a:endParaRPr lang="en-US" sz="2400" dirty="0">
              <a:solidFill>
                <a:prstClr val="black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28600" y="4687908"/>
            <a:ext cx="867383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prstClr val="black"/>
                </a:solidFill>
              </a:rPr>
              <a:t>Rhombus </a:t>
            </a:r>
            <a:r>
              <a:rPr lang="en-US" sz="2800" b="1" dirty="0" smtClean="0">
                <a:solidFill>
                  <a:srgbClr val="006600"/>
                </a:solidFill>
              </a:rPr>
              <a:t>(rombo)</a:t>
            </a:r>
            <a:r>
              <a:rPr lang="en-US" sz="2800" b="1" dirty="0" smtClean="0">
                <a:solidFill>
                  <a:prstClr val="black"/>
                </a:solidFill>
              </a:rPr>
              <a:t>:</a:t>
            </a:r>
            <a:endParaRPr lang="en-US" sz="2400" b="1" dirty="0">
              <a:solidFill>
                <a:prstClr val="black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28600" y="5029200"/>
            <a:ext cx="867383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dirty="0" smtClean="0">
                <a:solidFill>
                  <a:prstClr val="black"/>
                </a:solidFill>
              </a:rPr>
              <a:t>A parallelogram with all sides congruent</a:t>
            </a:r>
            <a:endParaRPr lang="en-US" sz="2400" dirty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28600" y="5754708"/>
            <a:ext cx="867383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prstClr val="black"/>
                </a:solidFill>
              </a:rPr>
              <a:t>Trapezoid </a:t>
            </a:r>
            <a:r>
              <a:rPr lang="en-US" sz="2800" b="1" dirty="0" smtClean="0">
                <a:solidFill>
                  <a:srgbClr val="006600"/>
                </a:solidFill>
              </a:rPr>
              <a:t>(trapecio)</a:t>
            </a:r>
            <a:r>
              <a:rPr lang="en-US" sz="2800" b="1" dirty="0" smtClean="0">
                <a:solidFill>
                  <a:prstClr val="black"/>
                </a:solidFill>
              </a:rPr>
              <a:t>:</a:t>
            </a:r>
            <a:endParaRPr lang="en-US" sz="2400" b="1" dirty="0">
              <a:solidFill>
                <a:prstClr val="black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28600" y="6096000"/>
            <a:ext cx="867383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dirty="0" smtClean="0">
                <a:solidFill>
                  <a:prstClr val="black"/>
                </a:solidFill>
              </a:rPr>
              <a:t>A quadrilateral with exactly one pair of parallel sides.</a:t>
            </a:r>
            <a:endParaRPr lang="en-US" sz="2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9350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  <p:bldP spid="44" grpId="0"/>
      <p:bldP spid="8" grpId="0"/>
      <p:bldP spid="10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228600" y="76200"/>
            <a:ext cx="867383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 smtClean="0">
                <a:latin typeface="Arial" pitchFamily="34" charset="0"/>
                <a:cs typeface="Arial" pitchFamily="34" charset="0"/>
              </a:rPr>
              <a:t>Curriculum Vocabulary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228600" y="685800"/>
            <a:ext cx="867383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prstClr val="black"/>
                </a:solidFill>
              </a:rPr>
              <a:t>Center of Rotation </a:t>
            </a:r>
            <a:r>
              <a:rPr lang="en-US" sz="2800" b="1" dirty="0" smtClean="0">
                <a:solidFill>
                  <a:srgbClr val="006600"/>
                </a:solidFill>
              </a:rPr>
              <a:t>(centro de rotación)</a:t>
            </a:r>
            <a:r>
              <a:rPr lang="en-US" sz="2800" b="1" dirty="0" smtClean="0">
                <a:solidFill>
                  <a:prstClr val="black"/>
                </a:solidFill>
              </a:rPr>
              <a:t>:</a:t>
            </a:r>
            <a:endParaRPr lang="en-US" sz="2400" b="1" dirty="0">
              <a:solidFill>
                <a:prstClr val="black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228600" y="1106508"/>
            <a:ext cx="867383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dirty="0" smtClean="0">
                <a:solidFill>
                  <a:prstClr val="black"/>
                </a:solidFill>
              </a:rPr>
              <a:t>The point about which a figure is rotated.</a:t>
            </a:r>
            <a:endParaRPr lang="en-US" sz="2400" dirty="0">
              <a:solidFill>
                <a:prstClr val="black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228600" y="1563708"/>
            <a:ext cx="867383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prstClr val="black"/>
                </a:solidFill>
              </a:rPr>
              <a:t>Congruent </a:t>
            </a:r>
            <a:r>
              <a:rPr lang="en-US" sz="2800" b="1" dirty="0" smtClean="0">
                <a:solidFill>
                  <a:srgbClr val="006600"/>
                </a:solidFill>
              </a:rPr>
              <a:t>(congruente)</a:t>
            </a:r>
            <a:r>
              <a:rPr lang="en-US" sz="2800" b="1" dirty="0" smtClean="0">
                <a:solidFill>
                  <a:prstClr val="black"/>
                </a:solidFill>
              </a:rPr>
              <a:t>:</a:t>
            </a:r>
            <a:endParaRPr lang="en-US" sz="2400" b="1" dirty="0">
              <a:solidFill>
                <a:prstClr val="black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228600" y="1934528"/>
            <a:ext cx="867383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dirty="0" smtClean="0">
                <a:solidFill>
                  <a:prstClr val="black"/>
                </a:solidFill>
              </a:rPr>
              <a:t>Having the same size and shape.  The symbol for congruent is </a:t>
            </a:r>
            <a:r>
              <a:rPr lang="en-US" sz="2800" dirty="0" smtClean="0">
                <a:solidFill>
                  <a:prstClr val="black"/>
                </a:solidFill>
                <a:latin typeface="Cambria Math"/>
                <a:ea typeface="Cambria Math"/>
              </a:rPr>
              <a:t>≅.</a:t>
            </a:r>
            <a:endParaRPr lang="en-US" sz="2400" dirty="0">
              <a:solidFill>
                <a:prstClr val="black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28600" y="2819400"/>
            <a:ext cx="867383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prstClr val="black"/>
                </a:solidFill>
              </a:rPr>
              <a:t>Image </a:t>
            </a:r>
            <a:r>
              <a:rPr lang="en-US" sz="2800" b="1" dirty="0" smtClean="0">
                <a:solidFill>
                  <a:srgbClr val="006600"/>
                </a:solidFill>
              </a:rPr>
              <a:t>(imagen)</a:t>
            </a:r>
            <a:r>
              <a:rPr lang="en-US" sz="2800" b="1" dirty="0" smtClean="0">
                <a:solidFill>
                  <a:prstClr val="black"/>
                </a:solidFill>
              </a:rPr>
              <a:t>:</a:t>
            </a:r>
            <a:endParaRPr lang="en-US" sz="2400" b="1" dirty="0">
              <a:solidFill>
                <a:prstClr val="black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28600" y="3160693"/>
            <a:ext cx="867383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dirty="0" smtClean="0">
                <a:solidFill>
                  <a:prstClr val="black"/>
                </a:solidFill>
              </a:rPr>
              <a:t>A figure resulting from a transformation.</a:t>
            </a:r>
            <a:endParaRPr lang="en-US" sz="2400" dirty="0">
              <a:solidFill>
                <a:prstClr val="black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28600" y="3657600"/>
            <a:ext cx="867383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prstClr val="black"/>
                </a:solidFill>
              </a:rPr>
              <a:t>Line of Reflection </a:t>
            </a:r>
            <a:r>
              <a:rPr lang="en-US" sz="2800" b="1" dirty="0" smtClean="0">
                <a:solidFill>
                  <a:srgbClr val="006600"/>
                </a:solidFill>
              </a:rPr>
              <a:t>(línea </a:t>
            </a:r>
            <a:r>
              <a:rPr lang="en-US" sz="2800" b="1" dirty="0">
                <a:solidFill>
                  <a:srgbClr val="006600"/>
                </a:solidFill>
              </a:rPr>
              <a:t>de reflexión</a:t>
            </a:r>
            <a:r>
              <a:rPr lang="en-US" sz="2800" b="1" dirty="0" smtClean="0">
                <a:solidFill>
                  <a:srgbClr val="006600"/>
                </a:solidFill>
              </a:rPr>
              <a:t>)</a:t>
            </a:r>
            <a:r>
              <a:rPr lang="en-US" sz="2800" b="1" dirty="0" smtClean="0">
                <a:solidFill>
                  <a:prstClr val="black"/>
                </a:solidFill>
              </a:rPr>
              <a:t>:</a:t>
            </a:r>
            <a:endParaRPr lang="en-US" sz="2400" b="1" dirty="0">
              <a:solidFill>
                <a:prstClr val="black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28600" y="4002107"/>
            <a:ext cx="867383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dirty="0" smtClean="0">
                <a:solidFill>
                  <a:prstClr val="black"/>
                </a:solidFill>
              </a:rPr>
              <a:t>A line that a figure is flipped across to create a mirror image of the original figure.</a:t>
            </a:r>
            <a:endParaRPr lang="en-US" sz="2400" dirty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28600" y="5029200"/>
            <a:ext cx="867383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prstClr val="black"/>
                </a:solidFill>
              </a:rPr>
              <a:t>Vertex </a:t>
            </a:r>
            <a:r>
              <a:rPr lang="en-US" sz="2800" b="1" dirty="0" smtClean="0">
                <a:solidFill>
                  <a:srgbClr val="006600"/>
                </a:solidFill>
              </a:rPr>
              <a:t>(</a:t>
            </a:r>
            <a:r>
              <a:rPr lang="en-US" sz="2800" b="1" dirty="0" err="1" smtClean="0">
                <a:solidFill>
                  <a:srgbClr val="006600"/>
                </a:solidFill>
              </a:rPr>
              <a:t>vértice</a:t>
            </a:r>
            <a:r>
              <a:rPr lang="en-US" sz="2800" b="1" dirty="0" smtClean="0">
                <a:solidFill>
                  <a:srgbClr val="006600"/>
                </a:solidFill>
              </a:rPr>
              <a:t>)</a:t>
            </a:r>
            <a:r>
              <a:rPr lang="en-US" sz="2800" b="1" dirty="0" smtClean="0">
                <a:solidFill>
                  <a:prstClr val="black"/>
                </a:solidFill>
              </a:rPr>
              <a:t>:</a:t>
            </a:r>
            <a:endParaRPr lang="en-US" sz="2400" b="1" dirty="0">
              <a:solidFill>
                <a:prstClr val="black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28600" y="5373707"/>
            <a:ext cx="867383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dirty="0" smtClean="0">
                <a:solidFill>
                  <a:prstClr val="black"/>
                </a:solidFill>
              </a:rPr>
              <a:t>On an angle or polygon, the point where two sides intersect; on a polyhedron, the intersection of three or more faces; on a cone or pyramid, the </a:t>
            </a:r>
            <a:r>
              <a:rPr lang="en-US" sz="2800" smtClean="0">
                <a:solidFill>
                  <a:prstClr val="black"/>
                </a:solidFill>
              </a:rPr>
              <a:t>top point.</a:t>
            </a:r>
            <a:endParaRPr lang="en-US" sz="2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1914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  <p:bldP spid="44" grpId="0"/>
      <p:bldP spid="8" grpId="0"/>
      <p:bldP spid="10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228600" y="86380"/>
            <a:ext cx="867383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 smtClean="0">
                <a:latin typeface="Arial" pitchFamily="34" charset="0"/>
                <a:cs typeface="Arial" pitchFamily="34" charset="0"/>
              </a:rPr>
              <a:t>Curriculum Vocabulary</a:t>
            </a: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228600" y="772180"/>
            <a:ext cx="867383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prstClr val="black"/>
                </a:solidFill>
              </a:rPr>
              <a:t>Preimage </a:t>
            </a:r>
            <a:r>
              <a:rPr lang="en-US" sz="2800" b="1" dirty="0" smtClean="0">
                <a:solidFill>
                  <a:srgbClr val="006600"/>
                </a:solidFill>
              </a:rPr>
              <a:t>(imagen original)</a:t>
            </a:r>
            <a:r>
              <a:rPr lang="en-US" sz="2800" b="1" dirty="0" smtClean="0">
                <a:solidFill>
                  <a:prstClr val="black"/>
                </a:solidFill>
              </a:rPr>
              <a:t>:</a:t>
            </a:r>
            <a:endParaRPr lang="en-US" sz="2400" b="1" dirty="0">
              <a:solidFill>
                <a:prstClr val="black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228600" y="1153180"/>
            <a:ext cx="867383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dirty="0" smtClean="0">
                <a:solidFill>
                  <a:prstClr val="black"/>
                </a:solidFill>
              </a:rPr>
              <a:t>The original figure in a transformation.</a:t>
            </a:r>
            <a:endParaRPr lang="en-US" sz="2400" dirty="0">
              <a:solidFill>
                <a:prstClr val="black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228600" y="1672289"/>
            <a:ext cx="867383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prstClr val="black"/>
                </a:solidFill>
              </a:rPr>
              <a:t>Reflection </a:t>
            </a:r>
            <a:r>
              <a:rPr lang="en-US" sz="2800" b="1" dirty="0">
                <a:solidFill>
                  <a:srgbClr val="006600"/>
                </a:solidFill>
              </a:rPr>
              <a:t>(reflexión)</a:t>
            </a:r>
            <a:r>
              <a:rPr lang="en-US" sz="2800" b="1" dirty="0" smtClean="0">
                <a:solidFill>
                  <a:prstClr val="black"/>
                </a:solidFill>
              </a:rPr>
              <a:t>:</a:t>
            </a:r>
            <a:endParaRPr lang="en-US" sz="2400" b="1" dirty="0">
              <a:solidFill>
                <a:prstClr val="black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228600" y="1987137"/>
            <a:ext cx="867383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dirty="0" smtClean="0">
                <a:solidFill>
                  <a:prstClr val="black"/>
                </a:solidFill>
              </a:rPr>
              <a:t>A transformation of a figure that flips the figure across a line.</a:t>
            </a:r>
            <a:endParaRPr lang="en-US" sz="2400" dirty="0">
              <a:solidFill>
                <a:prstClr val="black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28600" y="2967689"/>
            <a:ext cx="867383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prstClr val="black"/>
                </a:solidFill>
              </a:rPr>
              <a:t>Rotation </a:t>
            </a:r>
            <a:r>
              <a:rPr lang="en-US" sz="2800" b="1" dirty="0">
                <a:solidFill>
                  <a:srgbClr val="006600"/>
                </a:solidFill>
              </a:rPr>
              <a:t>(</a:t>
            </a:r>
            <a:r>
              <a:rPr lang="en-US" sz="2800" b="1" dirty="0" smtClean="0">
                <a:solidFill>
                  <a:srgbClr val="006600"/>
                </a:solidFill>
              </a:rPr>
              <a:t>rotación</a:t>
            </a:r>
            <a:r>
              <a:rPr lang="en-US" sz="2800" b="1" dirty="0">
                <a:solidFill>
                  <a:srgbClr val="006600"/>
                </a:solidFill>
              </a:rPr>
              <a:t>)</a:t>
            </a:r>
            <a:r>
              <a:rPr lang="en-US" sz="2800" b="1" dirty="0" smtClean="0">
                <a:solidFill>
                  <a:prstClr val="black"/>
                </a:solidFill>
              </a:rPr>
              <a:t>:</a:t>
            </a:r>
            <a:endParaRPr lang="en-US" sz="2400" b="1" dirty="0">
              <a:solidFill>
                <a:prstClr val="black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28600" y="3282669"/>
            <a:ext cx="8763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dirty="0" smtClean="0">
                <a:solidFill>
                  <a:prstClr val="black"/>
                </a:solidFill>
              </a:rPr>
              <a:t>A </a:t>
            </a:r>
            <a:r>
              <a:rPr lang="en-US" sz="2800" dirty="0">
                <a:solidFill>
                  <a:prstClr val="black"/>
                </a:solidFill>
              </a:rPr>
              <a:t>transformation </a:t>
            </a:r>
            <a:r>
              <a:rPr lang="en-US" sz="2800" dirty="0" smtClean="0">
                <a:solidFill>
                  <a:prstClr val="black"/>
                </a:solidFill>
              </a:rPr>
              <a:t>in which a figure is turned around a point.</a:t>
            </a:r>
            <a:endParaRPr lang="en-US" sz="2800" dirty="0">
              <a:solidFill>
                <a:prstClr val="black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28600" y="3882089"/>
            <a:ext cx="867383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prstClr val="black"/>
                </a:solidFill>
              </a:rPr>
              <a:t>T</a:t>
            </a:r>
            <a:r>
              <a:rPr lang="en-US" sz="2800" b="1" dirty="0" smtClean="0">
                <a:solidFill>
                  <a:prstClr val="black"/>
                </a:solidFill>
              </a:rPr>
              <a:t>ransformation </a:t>
            </a:r>
            <a:r>
              <a:rPr lang="en-US" sz="2800" b="1" dirty="0" smtClean="0">
                <a:solidFill>
                  <a:srgbClr val="006600"/>
                </a:solidFill>
              </a:rPr>
              <a:t>(transformación)</a:t>
            </a:r>
            <a:r>
              <a:rPr lang="en-US" sz="2800" b="1" dirty="0" smtClean="0">
                <a:solidFill>
                  <a:prstClr val="black"/>
                </a:solidFill>
              </a:rPr>
              <a:t>:</a:t>
            </a:r>
            <a:endParaRPr lang="en-US" sz="2400" b="1" dirty="0">
              <a:solidFill>
                <a:prstClr val="black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28600" y="4186889"/>
            <a:ext cx="867383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dirty="0" smtClean="0">
                <a:solidFill>
                  <a:prstClr val="black"/>
                </a:solidFill>
              </a:rPr>
              <a:t>A change in the size or position of a figure.</a:t>
            </a:r>
            <a:endParaRPr lang="en-US" sz="2400" dirty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28600" y="4796489"/>
            <a:ext cx="867383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prstClr val="black"/>
                </a:solidFill>
              </a:rPr>
              <a:t>Translation </a:t>
            </a:r>
            <a:r>
              <a:rPr lang="en-US" sz="2800" b="1" dirty="0">
                <a:solidFill>
                  <a:srgbClr val="006600"/>
                </a:solidFill>
              </a:rPr>
              <a:t>(</a:t>
            </a:r>
            <a:r>
              <a:rPr lang="en-US" sz="2800" b="1" dirty="0" smtClean="0">
                <a:solidFill>
                  <a:srgbClr val="006600"/>
                </a:solidFill>
              </a:rPr>
              <a:t>translación</a:t>
            </a:r>
            <a:r>
              <a:rPr lang="en-US" sz="2800" b="1" dirty="0">
                <a:solidFill>
                  <a:srgbClr val="006600"/>
                </a:solidFill>
              </a:rPr>
              <a:t>)</a:t>
            </a:r>
            <a:r>
              <a:rPr lang="en-US" sz="2800" b="1" dirty="0" smtClean="0">
                <a:solidFill>
                  <a:prstClr val="black"/>
                </a:solidFill>
              </a:rPr>
              <a:t>:</a:t>
            </a:r>
            <a:endParaRPr lang="en-US" sz="2400" b="1" dirty="0">
              <a:solidFill>
                <a:prstClr val="black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28600" y="5111469"/>
            <a:ext cx="867383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dirty="0" smtClean="0">
                <a:solidFill>
                  <a:prstClr val="black"/>
                </a:solidFill>
              </a:rPr>
              <a:t>A movement (slide) of a figure along a straight line.</a:t>
            </a:r>
            <a:endParaRPr lang="en-US" sz="2400" dirty="0">
              <a:solidFill>
                <a:prstClr val="black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28600" y="5715000"/>
            <a:ext cx="8673830" cy="5755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prstClr val="black"/>
                </a:solidFill>
              </a:rPr>
              <a:t>Orientation </a:t>
            </a:r>
            <a:r>
              <a:rPr lang="en-US" sz="2800" b="1" dirty="0">
                <a:solidFill>
                  <a:srgbClr val="006600"/>
                </a:solidFill>
              </a:rPr>
              <a:t>(</a:t>
            </a:r>
            <a:r>
              <a:rPr lang="en-US" sz="2800" b="1" dirty="0" err="1">
                <a:solidFill>
                  <a:srgbClr val="006600"/>
                </a:solidFill>
              </a:rPr>
              <a:t>orientación</a:t>
            </a:r>
            <a:r>
              <a:rPr lang="en-US" sz="2800" b="1" dirty="0">
                <a:solidFill>
                  <a:srgbClr val="006600"/>
                </a:solidFill>
              </a:rPr>
              <a:t>)</a:t>
            </a:r>
            <a:r>
              <a:rPr lang="en-US" sz="2800" b="1" dirty="0" smtClean="0">
                <a:solidFill>
                  <a:prstClr val="black"/>
                </a:solidFill>
              </a:rPr>
              <a:t>:</a:t>
            </a:r>
            <a:endParaRPr lang="en-US" sz="2400" b="1" dirty="0">
              <a:solidFill>
                <a:prstClr val="black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28600" y="6034091"/>
            <a:ext cx="8763000" cy="5755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In geometry, the </a:t>
            </a:r>
            <a:r>
              <a:rPr lang="en-US" sz="2800" dirty="0"/>
              <a:t>relative physical </a:t>
            </a:r>
            <a:r>
              <a:rPr lang="en-US" sz="2800" dirty="0" smtClean="0"/>
              <a:t>DIRECTION of something.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969864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  <p:bldP spid="44" grpId="0"/>
      <p:bldP spid="8" grpId="0"/>
      <p:bldP spid="10" grpId="0"/>
      <p:bldP spid="13" grpId="0"/>
      <p:bldP spid="1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3946</TotalTime>
  <Words>356</Words>
  <Application>Microsoft Office PowerPoint</Application>
  <PresentationFormat>On-screen Show (4:3)</PresentationFormat>
  <Paragraphs>46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Office Theme</vt:lpstr>
      <vt:lpstr>1_Office Theme</vt:lpstr>
      <vt:lpstr>Transformational Geometry</vt:lpstr>
      <vt:lpstr>Common Core Standard: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Representing Proportional Relationships</dc:title>
  <dc:creator>Amplo, William (wamplo@psusd.us)</dc:creator>
  <cp:lastModifiedBy>Amplo, William (wamplo@psusd.us)</cp:lastModifiedBy>
  <cp:revision>243</cp:revision>
  <dcterms:created xsi:type="dcterms:W3CDTF">2006-08-16T00:00:00Z</dcterms:created>
  <dcterms:modified xsi:type="dcterms:W3CDTF">2015-12-07T21:21:23Z</dcterms:modified>
</cp:coreProperties>
</file>