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e.ca.gov/be/st/ss/documents/ccssmathstandardaug2013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Sequences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52500" y="1905000"/>
            <a:ext cx="7239000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F.LE.1, 2, 5</a:t>
            </a:r>
          </a:p>
          <a:p>
            <a:r>
              <a:rPr lang="en-US" dirty="0" smtClean="0"/>
              <a:t>F.BF.1, 2</a:t>
            </a:r>
          </a:p>
          <a:p>
            <a:r>
              <a:rPr lang="en-US" dirty="0" smtClean="0"/>
              <a:t>A.SSE.1.a</a:t>
            </a:r>
          </a:p>
          <a:p>
            <a:r>
              <a:rPr lang="en-US" dirty="0" smtClean="0"/>
              <a:t>F.IF.1, 2, 3, 4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www.cde.ca.gov/be/st/ss/documents/ccssmathstandardaug2013.pdf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97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prstClr val="black"/>
                </a:solidFill>
              </a:rPr>
              <a:t>If you can describe a pattern by ADDING a constant to, or SUBTRACTING a constant from each term to determine the next term, then the sequence is called an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ARITHMETIC SEQUENCE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The positive or negative constant is called the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COMMON DIFFERENCE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The variable </a:t>
            </a:r>
            <a:r>
              <a:rPr lang="en-US" b="1" i="1" dirty="0" smtClean="0">
                <a:solidFill>
                  <a:srgbClr val="7030A0"/>
                </a:solidFill>
              </a:rPr>
              <a:t>d</a:t>
            </a:r>
            <a:r>
              <a:rPr lang="en-US" dirty="0" smtClean="0">
                <a:solidFill>
                  <a:prstClr val="black"/>
                </a:solidFill>
              </a:rPr>
              <a:t> is typically used to represent the common difference.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5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Arithmetic Sequences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Example:</a:t>
                </a:r>
              </a:p>
              <a:p>
                <a:pPr mar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7, 4, 1, 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−2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,…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The pattern shows adding</a:t>
                </a:r>
                <a:br>
                  <a:rPr lang="en-US" sz="2800" dirty="0" smtClean="0">
                    <a:solidFill>
                      <a:prstClr val="black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3</m:t>
                    </m:r>
                  </m:oMath>
                </a14:m>
                <a:r>
                  <a:rPr lang="en-US" sz="2800" dirty="0" smtClean="0">
                    <a:solidFill>
                      <a:prstClr val="black"/>
                    </a:solidFill>
                  </a:rPr>
                  <a:t> to each term to determine the next term.</a:t>
                </a:r>
              </a:p>
              <a:p>
                <a:pPr marL="0" lv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This sequence is arithmetic.</a:t>
                </a:r>
              </a:p>
              <a:p>
                <a:pPr marL="0" lv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800" dirty="0" smtClean="0">
                    <a:solidFill>
                      <a:prstClr val="black"/>
                    </a:solidFill>
                  </a:rPr>
                  <a:t>The common difference is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solidFill>
                          <a:prstClr val="black"/>
                        </a:solidFill>
                        <a:latin typeface="Cambria Math"/>
                      </a:rPr>
                      <m:t>3</m:t>
                    </m:r>
                  </m:oMath>
                </a14:m>
                <a:endParaRPr lang="en-US" sz="2800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𝑑</m:t>
                      </m:r>
                      <m:r>
                        <a:rPr lang="en-US" sz="28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−3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  <a:blipFill rotWithShape="1">
                <a:blip r:embed="rId2"/>
                <a:stretch>
                  <a:fillRect l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0805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prstClr val="black"/>
                </a:solidFill>
              </a:rPr>
              <a:t>If you can describe a pattern by MULTIPLYING (or DIVIDING) a constant from each term to determine the next term, then the sequence is called a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GEOMETRIC SEQUENCE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The constant (integer or fraction) is called the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00B050"/>
                </a:solidFill>
              </a:rPr>
              <a:t>COMMON RATIO</a:t>
            </a:r>
          </a:p>
          <a:p>
            <a:pPr marL="0" indent="0">
              <a:buNone/>
            </a:pPr>
            <a:r>
              <a:rPr lang="en-US" dirty="0" smtClean="0">
                <a:solidFill>
                  <a:prstClr val="black"/>
                </a:solidFill>
              </a:rPr>
              <a:t>The variable </a:t>
            </a:r>
            <a:r>
              <a:rPr lang="en-US" b="1" i="1" dirty="0" smtClean="0">
                <a:solidFill>
                  <a:srgbClr val="00B050"/>
                </a:solidFill>
              </a:rPr>
              <a:t>r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prstClr val="black"/>
                </a:solidFill>
              </a:rPr>
              <a:t>is typically used to represent the common ratio.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687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094509"/>
          </a:xfrm>
        </p:spPr>
        <p:txBody>
          <a:bodyPr/>
          <a:lstStyle/>
          <a:p>
            <a:r>
              <a:rPr lang="en-US" dirty="0" smtClean="0"/>
              <a:t>Geometric Sequences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838200"/>
                <a:ext cx="8229600" cy="58674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Example:</a:t>
                </a:r>
              </a:p>
              <a:p>
                <a:pPr mar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32, 16, 8, 4, 2, 1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,…</m:t>
                      </m:r>
                    </m:oMath>
                  </m:oMathPara>
                </a14:m>
                <a:endParaRPr lang="en-US" sz="2400" b="0" dirty="0" smtClean="0">
                  <a:solidFill>
                    <a:prstClr val="black"/>
                  </a:solidFill>
                </a:endParaRP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The pattern shows dividing each term by</a:t>
                </a:r>
                <a:br>
                  <a:rPr lang="en-US" sz="2400" dirty="0" smtClean="0">
                    <a:solidFill>
                      <a:prstClr val="black"/>
                    </a:solidFill>
                  </a:rPr>
                </a:b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2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</a:rPr>
                  <a:t> to determine the next term.</a:t>
                </a:r>
              </a:p>
              <a:p>
                <a:pPr mar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We know that division is</a:t>
                </a:r>
              </a:p>
              <a:p>
                <a:pPr marL="0" indent="0" algn="ctr">
                  <a:spcBef>
                    <a:spcPts val="0"/>
                  </a:spcBef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MULTIPLICATION by RECIPROCAL.</a:t>
                </a:r>
              </a:p>
              <a:p>
                <a:pPr mar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So we are really multiplying by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This sequence is geometric.</a:t>
                </a:r>
              </a:p>
              <a:p>
                <a:pPr marL="0" lv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400" dirty="0" smtClean="0">
                    <a:solidFill>
                      <a:prstClr val="black"/>
                    </a:solidFill>
                  </a:rPr>
                  <a:t>The common ratio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prstClr val="black"/>
                  </a:solidFill>
                </a:endParaRPr>
              </a:p>
              <a:p>
                <a:pPr marL="0" lv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000" b="0" i="0" smtClean="0">
                          <a:solidFill>
                            <a:prstClr val="black"/>
                          </a:solidFill>
                          <a:latin typeface="Cambria Math"/>
                        </a:rPr>
                        <m:t>r</m:t>
                      </m:r>
                      <m:r>
                        <a:rPr lang="en-US" sz="200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838200"/>
                <a:ext cx="8229600" cy="5867400"/>
              </a:xfrm>
              <a:blipFill rotWithShape="1">
                <a:blip r:embed="rId2"/>
                <a:stretch>
                  <a:fillRect l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68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6400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Determine if the sequence is arithmetic or geometric.  Then determine the common difference or ratio.</a:t>
                </a:r>
                <a:br>
                  <a:rPr lang="en-US" sz="2800" dirty="0" smtClean="0"/>
                </a:br>
                <a:r>
                  <a:rPr lang="en-US" sz="2800" dirty="0" smtClean="0"/>
                  <a:t>Then figure out the next 3 terms.</a:t>
                </a: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 smtClean="0"/>
                  <a:t>If you can’t determine the type of sequence, can you at least figure out the next </a:t>
                </a:r>
                <a:r>
                  <a:rPr lang="en-US" sz="2800" smtClean="0"/>
                  <a:t>three terms?</a:t>
                </a:r>
                <a:endParaRPr lang="en-US" sz="2800" dirty="0" smtClean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−13, −8, −3, 2, 7, …</m:t>
                      </m:r>
                    </m:oMath>
                  </m:oMathPara>
                </a14:m>
                <a:endParaRPr lang="en-US" sz="2800" b="0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2,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 4, −8, 16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…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US" sz="28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60, 53, 46, 39, 32, …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1, 5, 17, 53, 162, 488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,…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6400800"/>
              </a:xfrm>
              <a:blipFill rotWithShape="1">
                <a:blip r:embed="rId2"/>
                <a:stretch>
                  <a:fillRect l="-1481" t="-857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455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"/>
                <a:ext cx="8229600" cy="6400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800" dirty="0" smtClean="0"/>
                  <a:t>Write the first five terms of the sequence and identify it as arithmetic or geometric.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 smtClean="0"/>
                  <a:t>The first term is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8</m:t>
                    </m:r>
                  </m:oMath>
                </a14:m>
                <a:r>
                  <a:rPr lang="en-US" sz="2800" dirty="0" smtClean="0"/>
                  <a:t> and the common difference is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12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/>
                  <a:t>The first term is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−9</m:t>
                    </m:r>
                  </m:oMath>
                </a14:m>
                <a:r>
                  <a:rPr lang="en-US" sz="2800" dirty="0" smtClean="0"/>
                  <a:t> </a:t>
                </a:r>
                <a:r>
                  <a:rPr lang="en-US" sz="2800" dirty="0"/>
                  <a:t>and the common </a:t>
                </a:r>
                <a:r>
                  <a:rPr lang="en-US" sz="2800" dirty="0" smtClean="0"/>
                  <a:t>ratio is 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/>
                      </a:rPr>
                      <m:t>−</m:t>
                    </m:r>
                    <m:r>
                      <a:rPr lang="en-US" sz="2800" i="1" dirty="0" smtClean="0">
                        <a:latin typeface="Cambria Math"/>
                      </a:rPr>
                      <m:t>2</m:t>
                    </m:r>
                  </m:oMath>
                </a14:m>
                <a:r>
                  <a:rPr lang="en-US" sz="2800" dirty="0" smtClean="0"/>
                  <a:t>.</a:t>
                </a:r>
              </a:p>
              <a:p>
                <a:pPr marL="0" indent="0">
                  <a:buNone/>
                </a:pPr>
                <a:endParaRPr lang="en-US" sz="2800" dirty="0"/>
              </a:p>
              <a:p>
                <a:pPr marL="0" indent="0">
                  <a:buNone/>
                </a:pPr>
                <a:r>
                  <a:rPr lang="en-US" sz="2800" dirty="0"/>
                  <a:t>The first term is 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/>
                      </a:rPr>
                      <m:t>0</m:t>
                    </m:r>
                  </m:oMath>
                </a14:m>
                <a:r>
                  <a:rPr lang="en-US" sz="2800" dirty="0"/>
                  <a:t> and the common difference is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−</m:t>
                    </m:r>
                    <m:r>
                      <a:rPr lang="en-US" sz="2800" b="0" i="1" dirty="0" smtClean="0">
                        <a:latin typeface="Cambria Math"/>
                      </a:rPr>
                      <m:t>6</m:t>
                    </m:r>
                  </m:oMath>
                </a14:m>
                <a:r>
                  <a:rPr lang="en-US" sz="2800" dirty="0"/>
                  <a:t>.</a:t>
                </a:r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r>
                  <a:rPr lang="en-US" sz="2800" dirty="0"/>
                  <a:t>The first term is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−</m:t>
                    </m:r>
                    <m:r>
                      <a:rPr lang="en-US" sz="2800" b="0" i="1" dirty="0" smtClean="0">
                        <a:latin typeface="Cambria Math"/>
                      </a:rPr>
                      <m:t>3</m:t>
                    </m:r>
                  </m:oMath>
                </a14:m>
                <a:r>
                  <a:rPr lang="en-US" sz="2800" dirty="0"/>
                  <a:t> and the common difference is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−</m:t>
                    </m:r>
                    <m:f>
                      <m:fPr>
                        <m:ctrlPr>
                          <a:rPr lang="en-US" sz="28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800" b="0" i="1" dirty="0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/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"/>
                <a:ext cx="8229600" cy="6400800"/>
              </a:xfrm>
              <a:blipFill rotWithShape="1">
                <a:blip r:embed="rId2"/>
                <a:stretch>
                  <a:fillRect l="-1481" t="-857" r="-2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022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263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Sequences</vt:lpstr>
      <vt:lpstr>Arithmetic Sequences</vt:lpstr>
      <vt:lpstr>Arithmetic Sequences</vt:lpstr>
      <vt:lpstr>Geometric Sequences</vt:lpstr>
      <vt:lpstr>Geometric Sequences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Functions</dc:title>
  <dc:creator>Amplo, William (wamplo@psusd.us)</dc:creator>
  <cp:lastModifiedBy>Amplo, William (wamplo@psusd.us)</cp:lastModifiedBy>
  <cp:revision>60</cp:revision>
  <dcterms:created xsi:type="dcterms:W3CDTF">2006-08-16T00:00:00Z</dcterms:created>
  <dcterms:modified xsi:type="dcterms:W3CDTF">2015-10-27T19:59:56Z</dcterms:modified>
</cp:coreProperties>
</file>