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85" r:id="rId4"/>
    <p:sldId id="286" r:id="rId5"/>
    <p:sldId id="289" r:id="rId6"/>
    <p:sldId id="290" r:id="rId7"/>
    <p:sldId id="291" r:id="rId8"/>
    <p:sldId id="292" r:id="rId9"/>
    <p:sldId id="293" r:id="rId10"/>
    <p:sldId id="294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42"/>
    <a:srgbClr val="BBE0E3"/>
    <a:srgbClr val="00B050"/>
    <a:srgbClr val="D99694"/>
    <a:srgbClr val="FF0066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33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76200" y="0"/>
            <a:ext cx="838200" cy="6858000"/>
          </a:xfrm>
          <a:prstGeom prst="rect">
            <a:avLst/>
          </a:prstGeom>
          <a:solidFill>
            <a:srgbClr val="079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89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82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69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16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85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25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7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3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79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60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6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Finding Rate of Change</a:t>
            </a:r>
            <a:br>
              <a:rPr lang="en-US" dirty="0" smtClean="0"/>
            </a:br>
            <a:r>
              <a:rPr lang="en-US" dirty="0" smtClean="0"/>
              <a:t>from a 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8.F.4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990600" y="228601"/>
            <a:ext cx="6781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7200" y="110329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Consecutive:</a:t>
            </a:r>
            <a:endParaRPr lang="en-US" sz="2400" b="1" dirty="0"/>
          </a:p>
        </p:txBody>
      </p:sp>
      <p:sp>
        <p:nvSpPr>
          <p:cNvPr id="42" name="Rectangle 41"/>
          <p:cNvSpPr/>
          <p:nvPr/>
        </p:nvSpPr>
        <p:spPr>
          <a:xfrm>
            <a:off x="457200" y="16002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Consecutive means one right after the other.</a:t>
            </a:r>
          </a:p>
          <a:p>
            <a:pPr lvl="2"/>
            <a:r>
              <a:rPr lang="en-US" sz="2800" cap="small" dirty="0">
                <a:solidFill>
                  <a:prstClr val="black"/>
                </a:solidFill>
              </a:rPr>
              <a:t>e</a:t>
            </a:r>
            <a:r>
              <a:rPr lang="en-US" sz="2800" cap="small" dirty="0" smtClean="0">
                <a:solidFill>
                  <a:prstClr val="black"/>
                </a:solidFill>
              </a:rPr>
              <a:t>xample: </a:t>
            </a:r>
            <a:r>
              <a:rPr lang="en-US" sz="2800" dirty="0" smtClean="0">
                <a:solidFill>
                  <a:prstClr val="black"/>
                </a:solidFill>
              </a:rPr>
              <a:t>11, 12, 13, 14 are consecutive integers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739986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First Differences: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457200" y="3236893"/>
            <a:ext cx="3581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First differences are the values determined by subtracting consecutive y-values in a table when the x-values are consecutive integers.</a:t>
            </a:r>
            <a:endParaRPr 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672464"/>
              </p:ext>
            </p:extLst>
          </p:nvPr>
        </p:nvGraphicFramePr>
        <p:xfrm>
          <a:off x="4953000" y="3465284"/>
          <a:ext cx="3167744" cy="265176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1583872"/>
                <a:gridCol w="1583872"/>
              </a:tblGrid>
              <a:tr h="152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Number of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Iced</a:t>
                      </a:r>
                      <a:r>
                        <a:rPr lang="en-US" sz="1600" baseline="0" dirty="0" smtClean="0"/>
                        <a:t> Coffees Purchased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Balance</a:t>
                      </a:r>
                      <a:r>
                        <a:rPr lang="en-US" sz="1600" baseline="0" dirty="0" smtClean="0"/>
                        <a:t> on Starbucks Card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91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" y="76200"/>
            <a:ext cx="8991600" cy="77708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Finding the Rate of Change from a Table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66700" y="944562"/>
                <a:ext cx="8610600" cy="55160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Step </a:t>
                </a:r>
                <a:r>
                  <a:rPr lang="en-US" sz="2800" dirty="0" smtClean="0"/>
                  <a:t>1:</a:t>
                </a:r>
                <a:endParaRPr lang="en-US" sz="2800" dirty="0"/>
              </a:p>
              <a:p>
                <a:r>
                  <a:rPr lang="en-US" sz="2800" dirty="0">
                    <a:solidFill>
                      <a:prstClr val="black"/>
                    </a:solidFill>
                  </a:rPr>
                  <a:t>	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Determine if the table represents a function</a:t>
                </a:r>
              </a:p>
              <a:p>
                <a:endParaRPr lang="en-US" sz="2800" dirty="0">
                  <a:solidFill>
                    <a:prstClr val="black"/>
                  </a:solidFill>
                </a:endParaRPr>
              </a:p>
              <a:p>
                <a:r>
                  <a:rPr lang="en-US" sz="2800" dirty="0" smtClean="0"/>
                  <a:t>Step 2:</a:t>
                </a:r>
              </a:p>
              <a:p>
                <a:r>
                  <a:rPr lang="en-US" sz="2800" dirty="0">
                    <a:solidFill>
                      <a:prstClr val="black"/>
                    </a:solidFill>
                  </a:rPr>
                  <a:t>	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Identify the 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independent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 and </a:t>
                </a:r>
                <a:r>
                  <a:rPr lang="en-US" sz="2800" b="1" dirty="0" smtClean="0">
                    <a:solidFill>
                      <a:srgbClr val="00B050"/>
                    </a:solidFill>
                  </a:rPr>
                  <a:t>dependent</a:t>
                </a:r>
                <a:r>
                  <a:rPr lang="en-US" sz="2800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variables.</a:t>
                </a:r>
                <a:br>
                  <a:rPr lang="en-US" sz="2800" dirty="0" smtClean="0">
                    <a:solidFill>
                      <a:prstClr val="black"/>
                    </a:solidFill>
                  </a:rPr>
                </a:br>
                <a:r>
                  <a:rPr lang="en-US" sz="2800" dirty="0" smtClean="0">
                    <a:solidFill>
                      <a:prstClr val="black"/>
                    </a:solidFill>
                  </a:rPr>
                  <a:t>			    (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input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)		(</a:t>
                </a:r>
                <a:r>
                  <a:rPr lang="en-US" sz="2800" b="1" dirty="0" smtClean="0">
                    <a:solidFill>
                      <a:srgbClr val="00B050"/>
                    </a:solidFill>
                  </a:rPr>
                  <a:t>output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)</a:t>
                </a:r>
              </a:p>
              <a:p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r>
                  <a:rPr lang="en-US" sz="2800" dirty="0" smtClean="0">
                    <a:solidFill>
                      <a:prstClr val="black"/>
                    </a:solidFill>
                  </a:rPr>
                  <a:t>Step 3:</a:t>
                </a:r>
              </a:p>
              <a:p>
                <a:r>
                  <a:rPr lang="en-US" sz="2800" dirty="0">
                    <a:solidFill>
                      <a:prstClr val="black"/>
                    </a:solidFill>
                  </a:rPr>
                  <a:t>	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Find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𝒐𝒖𝒕𝒑𝒖𝒕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𝒄𝒉𝒂𝒏𝒈𝒆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𝒊𝒏𝒑𝒖𝒕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𝒄𝒉𝒂𝒏𝒈𝒆</m:t>
                        </m:r>
                      </m:den>
                    </m:f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prstClr val="black"/>
                    </a:solidFill>
                  </a:rPr>
                  <a:t> for each </a:t>
                </a:r>
                <a:r>
                  <a:rPr lang="en-US" sz="3200" b="1" cap="small" dirty="0" smtClean="0">
                    <a:solidFill>
                      <a:prstClr val="black"/>
                    </a:solidFill>
                  </a:rPr>
                  <a:t>jump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 on the table.</a:t>
                </a:r>
              </a:p>
              <a:p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r>
                  <a:rPr lang="en-US" sz="2800" dirty="0" smtClean="0">
                    <a:solidFill>
                      <a:prstClr val="black"/>
                    </a:solidFill>
                  </a:rPr>
                  <a:t>Step 4:</a:t>
                </a:r>
              </a:p>
              <a:p>
                <a:r>
                  <a:rPr lang="en-US" sz="2800" dirty="0">
                    <a:solidFill>
                      <a:prstClr val="black"/>
                    </a:solidFill>
                  </a:rPr>
                  <a:t>	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Simplify the fraction</a:t>
                </a:r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" y="944562"/>
                <a:ext cx="8610600" cy="5516062"/>
              </a:xfrm>
              <a:prstGeom prst="rect">
                <a:avLst/>
              </a:prstGeom>
              <a:blipFill rotWithShape="1">
                <a:blip r:embed="rId2"/>
                <a:stretch>
                  <a:fillRect l="-1487" t="-994" r="-212" b="-2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288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0"/>
            <a:ext cx="8229600" cy="8683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Finding the Rates of Change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685800"/>
            <a:ext cx="861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Determine if this is a function and if it has a constant rate of change.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943343"/>
              </p:ext>
            </p:extLst>
          </p:nvPr>
        </p:nvGraphicFramePr>
        <p:xfrm>
          <a:off x="870856" y="1524000"/>
          <a:ext cx="1796144" cy="228600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898072"/>
                <a:gridCol w="898072"/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Input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Output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urved Right Arrow 5"/>
          <p:cNvSpPr/>
          <p:nvPr/>
        </p:nvSpPr>
        <p:spPr>
          <a:xfrm>
            <a:off x="566059" y="2100944"/>
            <a:ext cx="304800" cy="533400"/>
          </a:xfrm>
          <a:prstGeom prst="curved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" y="2150320"/>
            <a:ext cx="48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1F497D"/>
                </a:solidFill>
              </a:rPr>
              <a:t>+2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2677884" y="2057400"/>
            <a:ext cx="304800" cy="533400"/>
          </a:xfrm>
          <a:prstGeom prst="curvedLef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2053" y="2079172"/>
            <a:ext cx="729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1F497D"/>
                </a:solidFill>
              </a:rPr>
              <a:t>+30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566059" y="2699658"/>
            <a:ext cx="304800" cy="533400"/>
          </a:xfrm>
          <a:prstGeom prst="curved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" y="2749034"/>
            <a:ext cx="48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1F497D"/>
                </a:solidFill>
              </a:rPr>
              <a:t>+3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2667000" y="2634344"/>
            <a:ext cx="304800" cy="533400"/>
          </a:xfrm>
          <a:prstGeom prst="curvedLef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83568" y="2668148"/>
            <a:ext cx="740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+45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14" name="Curved Right Arrow 13"/>
          <p:cNvSpPr/>
          <p:nvPr/>
        </p:nvSpPr>
        <p:spPr>
          <a:xfrm>
            <a:off x="566059" y="3265716"/>
            <a:ext cx="304800" cy="533400"/>
          </a:xfrm>
          <a:prstGeom prst="curved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" y="3315092"/>
            <a:ext cx="48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1F497D"/>
                </a:solidFill>
              </a:rPr>
              <a:t>+2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16" name="Curved Left Arrow 15"/>
          <p:cNvSpPr/>
          <p:nvPr/>
        </p:nvSpPr>
        <p:spPr>
          <a:xfrm>
            <a:off x="2677884" y="3222172"/>
            <a:ext cx="304800" cy="533400"/>
          </a:xfrm>
          <a:prstGeom prst="curvedLef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5600" y="3252172"/>
            <a:ext cx="653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+30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657600" y="1143000"/>
                <a:ext cx="5029200" cy="3221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Jump 1:</a:t>
                </a:r>
              </a:p>
              <a:p>
                <a:pPr lvl="1"/>
                <a:r>
                  <a:rPr lang="en-US" sz="2800" dirty="0" smtClean="0"/>
                  <a:t>	</a:t>
                </a:r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=15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Jump 2:</a:t>
                </a:r>
              </a:p>
              <a:p>
                <a:r>
                  <a:rPr lang="en-US" sz="2800" dirty="0" smtClean="0"/>
                  <a:t>	</a:t>
                </a:r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45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=15</m:t>
                    </m:r>
                  </m:oMath>
                </a14:m>
                <a:endParaRPr lang="en-US" sz="2800" dirty="0"/>
              </a:p>
              <a:p>
                <a:r>
                  <a:rPr lang="en-US" sz="2800" dirty="0"/>
                  <a:t>Jump </a:t>
                </a:r>
                <a:r>
                  <a:rPr lang="en-US" sz="2800" dirty="0" smtClean="0"/>
                  <a:t>3:</a:t>
                </a:r>
                <a:endParaRPr lang="en-US" sz="2800" dirty="0"/>
              </a:p>
              <a:p>
                <a:r>
                  <a:rPr lang="en-US" sz="2800" dirty="0" smtClean="0"/>
                  <a:t>	</a:t>
                </a:r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=15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143000"/>
                <a:ext cx="5029200" cy="3221138"/>
              </a:xfrm>
              <a:prstGeom prst="rect">
                <a:avLst/>
              </a:prstGeom>
              <a:blipFill rotWithShape="1">
                <a:blip r:embed="rId2"/>
                <a:stretch>
                  <a:fillRect l="-2424" t="-1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114300" y="4114800"/>
            <a:ext cx="8915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Is the rate of change constant?</a:t>
            </a:r>
          </a:p>
          <a:p>
            <a:pPr algn="ctr"/>
            <a:r>
              <a:rPr lang="en-US" sz="2800" dirty="0" smtClean="0"/>
              <a:t>YES</a:t>
            </a:r>
          </a:p>
          <a:p>
            <a:r>
              <a:rPr lang="en-US" sz="2600" dirty="0" smtClean="0"/>
              <a:t>If </a:t>
            </a:r>
            <a:r>
              <a:rPr lang="en-US" sz="2600" dirty="0"/>
              <a:t>the rate of </a:t>
            </a:r>
            <a:r>
              <a:rPr lang="en-US" sz="2600" dirty="0" smtClean="0"/>
              <a:t>change is constant we can say that the function is?</a:t>
            </a:r>
            <a:endParaRPr lang="en-US" sz="2600" dirty="0"/>
          </a:p>
          <a:p>
            <a:pPr algn="ctr"/>
            <a:r>
              <a:rPr lang="en-US" sz="2800" dirty="0" smtClean="0"/>
              <a:t>LINEAR</a:t>
            </a:r>
          </a:p>
          <a:p>
            <a:r>
              <a:rPr lang="en-US" sz="2800" dirty="0" smtClean="0"/>
              <a:t>What is the Rate of Change?</a:t>
            </a:r>
            <a:endParaRPr lang="en-US" sz="2800" dirty="0"/>
          </a:p>
          <a:p>
            <a:pPr algn="ctr"/>
            <a:r>
              <a:rPr lang="en-US" sz="3200" dirty="0" smtClean="0"/>
              <a:t>15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0364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82531"/>
            <a:ext cx="8229600" cy="8683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Finding the Rates of Change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909935"/>
            <a:ext cx="861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Determine if this is a function and if it has a constant rate of change.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887738"/>
              </p:ext>
            </p:extLst>
          </p:nvPr>
        </p:nvGraphicFramePr>
        <p:xfrm>
          <a:off x="870856" y="1823064"/>
          <a:ext cx="1796144" cy="228600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898072"/>
                <a:gridCol w="898072"/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Input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Output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0.5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1.5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urved Right Arrow 5"/>
          <p:cNvSpPr/>
          <p:nvPr/>
        </p:nvSpPr>
        <p:spPr>
          <a:xfrm>
            <a:off x="566059" y="2400008"/>
            <a:ext cx="304800" cy="533400"/>
          </a:xfrm>
          <a:prstGeom prst="curved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384"/>
            <a:ext cx="60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noProof="0" dirty="0" smtClean="0">
                <a:solidFill>
                  <a:srgbClr val="1F497D"/>
                </a:solidFill>
              </a:rPr>
              <a:t>+0.5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2677884" y="2356464"/>
            <a:ext cx="304800" cy="533400"/>
          </a:xfrm>
          <a:prstGeom prst="curvedLef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8252" y="2378236"/>
            <a:ext cx="729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1F497D"/>
                </a:solidFill>
              </a:rPr>
              <a:t>+18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566059" y="2998722"/>
            <a:ext cx="304800" cy="533400"/>
          </a:xfrm>
          <a:prstGeom prst="curved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3048098"/>
            <a:ext cx="527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1F497D"/>
                </a:solidFill>
              </a:rPr>
              <a:t>+1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2667000" y="2933408"/>
            <a:ext cx="304800" cy="533400"/>
          </a:xfrm>
          <a:prstGeom prst="curvedLef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93569" y="2955180"/>
            <a:ext cx="587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+13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14" name="Curved Right Arrow 13"/>
          <p:cNvSpPr/>
          <p:nvPr/>
        </p:nvSpPr>
        <p:spPr>
          <a:xfrm>
            <a:off x="566059" y="3564780"/>
            <a:ext cx="304800" cy="533400"/>
          </a:xfrm>
          <a:prstGeom prst="curved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614156"/>
            <a:ext cx="60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1F497D"/>
                </a:solidFill>
              </a:rPr>
              <a:t>+0.5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16" name="Curved Left Arrow 15"/>
          <p:cNvSpPr/>
          <p:nvPr/>
        </p:nvSpPr>
        <p:spPr>
          <a:xfrm>
            <a:off x="2677884" y="3521236"/>
            <a:ext cx="304800" cy="533400"/>
          </a:xfrm>
          <a:prstGeom prst="curvedLef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8253" y="3543008"/>
            <a:ext cx="500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-5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57600" y="1676400"/>
                <a:ext cx="5029200" cy="27771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Jump 1:</a:t>
                </a:r>
              </a:p>
              <a:p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0.5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=36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Jump 2:</a:t>
                </a:r>
              </a:p>
              <a:p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 smtClean="0"/>
                  <a:t>13</a:t>
                </a:r>
                <a:endParaRPr lang="en-US" sz="2400" dirty="0"/>
              </a:p>
              <a:p>
                <a:r>
                  <a:rPr lang="en-US" sz="2400" dirty="0"/>
                  <a:t>Jump </a:t>
                </a:r>
                <a:r>
                  <a:rPr lang="en-US" sz="2400" dirty="0" smtClean="0"/>
                  <a:t>3:</a:t>
                </a:r>
                <a:endParaRPr lang="en-US" sz="2400" dirty="0"/>
              </a:p>
              <a:p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0.5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 smtClean="0"/>
                  <a:t>-10</a:t>
                </a:r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676400"/>
                <a:ext cx="5029200" cy="2777171"/>
              </a:xfrm>
              <a:prstGeom prst="rect">
                <a:avLst/>
              </a:prstGeom>
              <a:blipFill rotWithShape="1">
                <a:blip r:embed="rId2"/>
                <a:stretch>
                  <a:fillRect l="-1818" t="-1754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228600" y="4876800"/>
            <a:ext cx="87630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Is the rate of change constant?</a:t>
            </a:r>
          </a:p>
          <a:p>
            <a:pPr algn="ctr"/>
            <a:r>
              <a:rPr lang="en-US" sz="2800" dirty="0" smtClean="0"/>
              <a:t>NO</a:t>
            </a:r>
          </a:p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When the rate of change is NOT constant, we say there is a VARIABLE rate of change.  The function is NON-LINEAR.</a:t>
            </a:r>
          </a:p>
        </p:txBody>
      </p:sp>
    </p:spTree>
    <p:extLst>
      <p:ext uri="{BB962C8B-B14F-4D97-AF65-F5344CB8AC3E}">
        <p14:creationId xmlns:p14="http://schemas.microsoft.com/office/powerpoint/2010/main" val="178013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8834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Let’s see if there is a constant rate of change.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768592"/>
              </p:ext>
            </p:extLst>
          </p:nvPr>
        </p:nvGraphicFramePr>
        <p:xfrm>
          <a:off x="1752600" y="1549533"/>
          <a:ext cx="5225142" cy="741680"/>
        </p:xfrm>
        <a:graphic>
          <a:graphicData uri="http://schemas.openxmlformats.org/drawingml/2006/table">
            <a:tbl>
              <a:tblPr firstCol="1">
                <a:tableStyleId>{EB9631B5-78F2-41C9-869B-9F39066F8104}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52400" y="3033117"/>
                <a:ext cx="8763000" cy="3244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We see that for each time the output increases by 5,</a:t>
                </a:r>
                <a:br>
                  <a:rPr lang="en-US" sz="2800" dirty="0" smtClean="0"/>
                </a:br>
                <a:r>
                  <a:rPr lang="en-US" sz="2800" dirty="0" smtClean="0"/>
                  <a:t>the input decreases by 2.</a:t>
                </a:r>
              </a:p>
              <a:p>
                <a:pPr algn="ctr"/>
                <a:r>
                  <a:rPr lang="en-US" sz="2800" b="1" dirty="0" smtClean="0">
                    <a:solidFill>
                      <a:srgbClr val="009242"/>
                    </a:solidFill>
                  </a:rPr>
                  <a:t>There IS a constant rate of change</a:t>
                </a:r>
                <a:r>
                  <a:rPr lang="en-US" sz="2800" b="1" dirty="0" smtClean="0">
                    <a:solidFill>
                      <a:srgbClr val="009242"/>
                    </a:solidFill>
                  </a:rPr>
                  <a:t>!</a:t>
                </a:r>
              </a:p>
              <a:p>
                <a:pPr algn="ctr"/>
                <a:endParaRPr lang="en-US" sz="2800" b="1" dirty="0">
                  <a:solidFill>
                    <a:srgbClr val="009242"/>
                  </a:solidFill>
                </a:endParaRPr>
              </a:p>
              <a:p>
                <a:r>
                  <a:rPr lang="en-US" sz="2800" dirty="0" smtClean="0"/>
                  <a:t>What is the constant rate of change?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009242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33117"/>
                <a:ext cx="8763000" cy="3244478"/>
              </a:xfrm>
              <a:prstGeom prst="rect">
                <a:avLst/>
              </a:prstGeom>
              <a:blipFill rotWithShape="1">
                <a:blip r:embed="rId2"/>
                <a:stretch>
                  <a:fillRect l="-1391" t="-1692" r="-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urved Down Arrow 24"/>
          <p:cNvSpPr/>
          <p:nvPr/>
        </p:nvSpPr>
        <p:spPr>
          <a:xfrm rot="10800000" flipH="1" flipV="1">
            <a:off x="5877449" y="1345049"/>
            <a:ext cx="751951" cy="20426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urved Down Arrow 25"/>
          <p:cNvSpPr/>
          <p:nvPr/>
        </p:nvSpPr>
        <p:spPr>
          <a:xfrm rot="10800000" flipH="1">
            <a:off x="5891684" y="2301261"/>
            <a:ext cx="723481" cy="22860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91748" y="975717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-6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991747" y="2507199"/>
            <a:ext cx="62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+15</a:t>
            </a:r>
            <a:endParaRPr lang="en-US" dirty="0"/>
          </a:p>
        </p:txBody>
      </p:sp>
      <p:sp>
        <p:nvSpPr>
          <p:cNvPr id="31" name="Curved Down Arrow 30"/>
          <p:cNvSpPr/>
          <p:nvPr/>
        </p:nvSpPr>
        <p:spPr>
          <a:xfrm rot="10800000" flipH="1">
            <a:off x="4966817" y="2292889"/>
            <a:ext cx="723481" cy="22860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66881" y="2507199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33" name="Curved Down Arrow 32"/>
          <p:cNvSpPr/>
          <p:nvPr/>
        </p:nvSpPr>
        <p:spPr>
          <a:xfrm rot="10800000" flipH="1" flipV="1">
            <a:off x="4952582" y="1345049"/>
            <a:ext cx="751951" cy="20426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66881" y="975717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+2</a:t>
            </a:r>
            <a:endParaRPr lang="en-US" dirty="0"/>
          </a:p>
        </p:txBody>
      </p:sp>
      <p:sp>
        <p:nvSpPr>
          <p:cNvPr id="35" name="Curved Down Arrow 34"/>
          <p:cNvSpPr/>
          <p:nvPr/>
        </p:nvSpPr>
        <p:spPr>
          <a:xfrm rot="10800000" flipH="1" flipV="1">
            <a:off x="3972449" y="1345049"/>
            <a:ext cx="751951" cy="20426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Curved Down Arrow 35"/>
          <p:cNvSpPr/>
          <p:nvPr/>
        </p:nvSpPr>
        <p:spPr>
          <a:xfrm rot="10800000" flipH="1">
            <a:off x="3986684" y="2301261"/>
            <a:ext cx="723481" cy="22860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86748" y="975717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86684" y="2507199"/>
            <a:ext cx="623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+10</a:t>
            </a:r>
            <a:endParaRPr lang="en-US" dirty="0"/>
          </a:p>
        </p:txBody>
      </p:sp>
      <p:sp>
        <p:nvSpPr>
          <p:cNvPr id="39" name="Curved Down Arrow 38"/>
          <p:cNvSpPr/>
          <p:nvPr/>
        </p:nvSpPr>
        <p:spPr>
          <a:xfrm rot="10800000" flipH="1">
            <a:off x="3072703" y="2292889"/>
            <a:ext cx="723481" cy="22860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72767" y="2507199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+5</a:t>
            </a:r>
            <a:endParaRPr lang="en-US" dirty="0"/>
          </a:p>
        </p:txBody>
      </p:sp>
      <p:sp>
        <p:nvSpPr>
          <p:cNvPr id="41" name="Curved Down Arrow 40"/>
          <p:cNvSpPr/>
          <p:nvPr/>
        </p:nvSpPr>
        <p:spPr>
          <a:xfrm rot="10800000" flipH="1" flipV="1">
            <a:off x="3058468" y="1345049"/>
            <a:ext cx="751951" cy="20426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72767" y="975717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91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25" grpId="0" animBg="1"/>
      <p:bldP spid="26" grpId="0" animBg="1"/>
      <p:bldP spid="27" grpId="0"/>
      <p:bldP spid="28" grpId="0"/>
      <p:bldP spid="31" grpId="0" animBg="1"/>
      <p:bldP spid="32" grpId="0"/>
      <p:bldP spid="33" grpId="0" animBg="1"/>
      <p:bldP spid="34" grpId="0"/>
      <p:bldP spid="35" grpId="0" animBg="1"/>
      <p:bldP spid="36" grpId="0" animBg="1"/>
      <p:bldP spid="37" grpId="0"/>
      <p:bldP spid="38" grpId="0"/>
      <p:bldP spid="39" grpId="0" animBg="1"/>
      <p:bldP spid="40" grpId="0"/>
      <p:bldP spid="41" grpId="0" animBg="1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990600" y="228601"/>
            <a:ext cx="6781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000" y="110329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Unit Rate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tasa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>
                <a:solidFill>
                  <a:srgbClr val="006600"/>
                </a:solidFill>
              </a:rPr>
              <a:t>unitaria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/>
              <a:t>:</a:t>
            </a:r>
            <a:endParaRPr lang="en-US" sz="2400" b="1" dirty="0"/>
          </a:p>
        </p:txBody>
      </p:sp>
      <p:sp>
        <p:nvSpPr>
          <p:cNvPr id="42" name="Rectangle 41"/>
          <p:cNvSpPr/>
          <p:nvPr/>
        </p:nvSpPr>
        <p:spPr>
          <a:xfrm>
            <a:off x="762000" y="1600200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 rate in which the second quantity in the comparison is one unit.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60" y="2789741"/>
            <a:ext cx="906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UNIT means compared to ONE !!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1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4221" y="152400"/>
            <a:ext cx="8975558" cy="8683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Finding the Unit Rate for Linear Functions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381000" y="1295400"/>
            <a:ext cx="8610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Step 1:</a:t>
            </a: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Find the slope (rate of change)</a:t>
            </a: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	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Step 2:</a:t>
            </a: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Change the fraction to a decimal if needed</a:t>
            </a:r>
          </a:p>
          <a:p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Step 3:</a:t>
            </a: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Compare the answer to ONE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94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Finding the Unit Rate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Find the unit rate from the table: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841285"/>
              </p:ext>
            </p:extLst>
          </p:nvPr>
        </p:nvGraphicFramePr>
        <p:xfrm>
          <a:off x="228600" y="1981200"/>
          <a:ext cx="6096000" cy="741680"/>
        </p:xfrm>
        <a:graphic>
          <a:graphicData uri="http://schemas.openxmlformats.org/drawingml/2006/table">
            <a:tbl>
              <a:tblPr firstCol="1">
                <a:tableStyleId>{00A15C55-8517-42AA-B614-E9B94910E393}</a:tableStyleId>
              </a:tblPr>
              <a:tblGrid>
                <a:gridCol w="1600200"/>
                <a:gridCol w="899160"/>
                <a:gridCol w="899160"/>
                <a:gridCol w="899160"/>
                <a:gridCol w="899160"/>
                <a:gridCol w="89916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Volume (ft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6200" y="28956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prstClr val="black"/>
                </a:solidFill>
              </a:rPr>
              <a:t>How would you interpret the unit rate?</a:t>
            </a:r>
          </a:p>
        </p:txBody>
      </p:sp>
    </p:spTree>
    <p:extLst>
      <p:ext uri="{BB962C8B-B14F-4D97-AF65-F5344CB8AC3E}">
        <p14:creationId xmlns:p14="http://schemas.microsoft.com/office/powerpoint/2010/main" val="29204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5300" y="76200"/>
            <a:ext cx="8229600" cy="8683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Interpreting Parts of the Table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921914"/>
              </p:ext>
            </p:extLst>
          </p:nvPr>
        </p:nvGraphicFramePr>
        <p:xfrm>
          <a:off x="337456" y="2148840"/>
          <a:ext cx="3167744" cy="265176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1583872"/>
                <a:gridCol w="1583872"/>
              </a:tblGrid>
              <a:tr h="152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Number of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Iced</a:t>
                      </a:r>
                      <a:r>
                        <a:rPr lang="en-US" sz="1600" baseline="0" dirty="0" smtClean="0"/>
                        <a:t> Coffees Purchased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Balance</a:t>
                      </a:r>
                      <a:r>
                        <a:rPr lang="en-US" sz="1600" baseline="0" dirty="0" smtClean="0"/>
                        <a:t> on Starbucks Card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990600"/>
            <a:ext cx="868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Mr. </a:t>
            </a:r>
            <a:r>
              <a:rPr lang="en-US" sz="2000" dirty="0" err="1" smtClean="0"/>
              <a:t>Amplo</a:t>
            </a:r>
            <a:r>
              <a:rPr lang="en-US" sz="2000" dirty="0" smtClean="0"/>
              <a:t> loves his Starbucks iced coffee.  He loads his Starbucks Gold Card with $100 each month.  The table below shows the relationship between the number of iced coffees he purchases and the amount on his Gold Card.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05464" y="2148840"/>
            <a:ext cx="5410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Is this a function?</a:t>
            </a:r>
          </a:p>
          <a:p>
            <a:endParaRPr lang="en-US" sz="2000" dirty="0"/>
          </a:p>
          <a:p>
            <a:r>
              <a:rPr lang="en-US" sz="2000" dirty="0" smtClean="0"/>
              <a:t>Is there a constant rate of change?</a:t>
            </a:r>
          </a:p>
          <a:p>
            <a:endParaRPr lang="en-US" sz="2000" dirty="0"/>
          </a:p>
          <a:p>
            <a:r>
              <a:rPr lang="en-US" sz="2000" dirty="0" smtClean="0"/>
              <a:t>What is the rate of change?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prstClr val="black"/>
                </a:solidFill>
              </a:rPr>
              <a:t>What does it mean in the context of this problem?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What is the meaning of the ordered pair (0, 100)?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What is the unit rate?  What does it mean for this problem?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24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2908</TotalTime>
  <Words>480</Words>
  <Application>Microsoft Office PowerPoint</Application>
  <PresentationFormat>On-screen Show (4:3)</PresentationFormat>
  <Paragraphs>164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Finding Rate of Change from a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143</cp:revision>
  <dcterms:created xsi:type="dcterms:W3CDTF">2006-08-16T00:00:00Z</dcterms:created>
  <dcterms:modified xsi:type="dcterms:W3CDTF">2015-10-23T22:21:53Z</dcterms:modified>
</cp:coreProperties>
</file>