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306" r:id="rId3"/>
    <p:sldId id="257" r:id="rId4"/>
    <p:sldId id="264" r:id="rId5"/>
    <p:sldId id="267" r:id="rId6"/>
    <p:sldId id="297" r:id="rId7"/>
    <p:sldId id="299" r:id="rId8"/>
    <p:sldId id="300" r:id="rId9"/>
    <p:sldId id="301" r:id="rId10"/>
    <p:sldId id="302" r:id="rId11"/>
    <p:sldId id="303" r:id="rId12"/>
    <p:sldId id="298" r:id="rId13"/>
    <p:sldId id="30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F0000"/>
    <a:srgbClr val="FF0066"/>
    <a:srgbClr val="00B050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39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5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396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02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79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384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977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3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19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57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6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1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22860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WARM UP:</a:t>
            </a: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91200" y="1360714"/>
            <a:ext cx="3276600" cy="4278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2400"/>
              </a:spcAft>
              <a:buFont typeface="Arial" pitchFamily="34" charset="0"/>
              <a:buNone/>
            </a:pPr>
            <a:r>
              <a:rPr lang="en-US" sz="2400" dirty="0" smtClean="0"/>
              <a:t>Is the dilation an enlargement or reduction?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Font typeface="Arial" pitchFamily="34" charset="0"/>
              <a:buNone/>
            </a:pPr>
            <a:r>
              <a:rPr lang="en-US" sz="2400" dirty="0" smtClean="0"/>
              <a:t>How do you know?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Font typeface="Arial" pitchFamily="34" charset="0"/>
              <a:buNone/>
            </a:pPr>
            <a:r>
              <a:rPr lang="en-US" sz="2400" dirty="0" smtClean="0"/>
              <a:t>Where is the center of dilation (approximately)?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Font typeface="Arial" pitchFamily="34" charset="0"/>
              <a:buNone/>
            </a:pPr>
            <a:r>
              <a:rPr lang="en-US" sz="2400" dirty="0" smtClean="0"/>
              <a:t>What is the scale factor?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76" t="32597" r="31036" b="20719"/>
          <a:stretch/>
        </p:blipFill>
        <p:spPr bwMode="auto">
          <a:xfrm>
            <a:off x="74524" y="947204"/>
            <a:ext cx="6021475" cy="554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75752" y="1835499"/>
            <a:ext cx="4333352" cy="1404257"/>
          </a:xfrm>
          <a:prstGeom prst="rect">
            <a:avLst/>
          </a:prstGeom>
          <a:solidFill>
            <a:srgbClr val="4F81BD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56304" y="4220309"/>
            <a:ext cx="1447800" cy="457200"/>
          </a:xfrm>
          <a:prstGeom prst="rect">
            <a:avLst/>
          </a:prstGeom>
          <a:solidFill>
            <a:srgbClr val="4F81BD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3352" y="1543260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2041" y="1524000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847" y="3193700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17427" y="3201184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37752" y="3879500"/>
            <a:ext cx="5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i="1" dirty="0" smtClean="0">
                <a:latin typeface="Cambria Math"/>
                <a:ea typeface="Cambria Math"/>
                <a:cs typeface="Times New Roman" pitchFamily="18" charset="0"/>
              </a:rPr>
              <a:t>´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9352" y="3915508"/>
            <a:ext cx="61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l-GR" b="1" i="1" dirty="0" smtClean="0">
                <a:latin typeface="Cambria Math"/>
                <a:ea typeface="Cambria Math"/>
                <a:cs typeface="Times New Roman" pitchFamily="18" charset="0"/>
              </a:rPr>
              <a:t>´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61552" y="4624752"/>
            <a:ext cx="642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l-GR" b="1" i="1" dirty="0" smtClean="0">
                <a:latin typeface="Cambria Math"/>
                <a:ea typeface="Cambria Math"/>
                <a:cs typeface="Times New Roman" pitchFamily="18" charset="0"/>
              </a:rPr>
              <a:t>´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85552" y="4632236"/>
            <a:ext cx="495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l-GR" b="1" i="1" dirty="0" smtClean="0">
                <a:latin typeface="Cambria Math"/>
                <a:ea typeface="Cambria Math"/>
                <a:cs typeface="Times New Roman" pitchFamily="18" charset="0"/>
              </a:rPr>
              <a:t>´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49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29" y="1882107"/>
            <a:ext cx="3712027" cy="337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/>
              <a:t>Center of </a:t>
            </a:r>
            <a:r>
              <a:rPr lang="en-US" dirty="0" smtClean="0"/>
              <a:t>Dilation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00742" y="1589314"/>
            <a:ext cx="3439886" cy="321128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91886" y="838200"/>
            <a:ext cx="8381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ea typeface="+mj-ea"/>
                <a:cs typeface="+mj-cs"/>
              </a:rPr>
              <a:t>OUTSIDE the </a:t>
            </a:r>
            <a:r>
              <a:rPr lang="en-US" sz="4400" dirty="0">
                <a:solidFill>
                  <a:srgbClr val="FF0000"/>
                </a:solidFill>
                <a:ea typeface="+mj-ea"/>
                <a:cs typeface="+mj-cs"/>
              </a:rPr>
              <a:t>image and </a:t>
            </a:r>
            <a:r>
              <a:rPr lang="en-US" sz="4400" dirty="0" err="1">
                <a:solidFill>
                  <a:srgbClr val="FF0000"/>
                </a:solidFill>
                <a:ea typeface="+mj-ea"/>
                <a:cs typeface="+mj-cs"/>
              </a:rPr>
              <a:t>preimage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3" t="16927" r="18041" b="19568"/>
          <a:stretch/>
        </p:blipFill>
        <p:spPr bwMode="auto">
          <a:xfrm>
            <a:off x="4495800" y="3494314"/>
            <a:ext cx="4463144" cy="2906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4920342" y="1611086"/>
            <a:ext cx="76200" cy="28085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920343" y="3569953"/>
            <a:ext cx="3004457" cy="82787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920343" y="3733800"/>
            <a:ext cx="3004457" cy="66402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920342" y="4397829"/>
            <a:ext cx="3309258" cy="70757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98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52400" y="76200"/>
                <a:ext cx="8773886" cy="1721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400" dirty="0" smtClean="0"/>
                  <a:t>The arrow undergoes </a:t>
                </a:r>
                <a:r>
                  <a:rPr lang="en-US" sz="2400" dirty="0"/>
                  <a:t>a </a:t>
                </a:r>
                <a:r>
                  <a:rPr lang="en-US" sz="2400" dirty="0" smtClean="0"/>
                  <a:t>dilation with a scale factor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. </a:t>
                </a:r>
              </a:p>
              <a:p>
                <a:pPr algn="just"/>
                <a:r>
                  <a:rPr lang="en-US" sz="2400" dirty="0" smtClean="0"/>
                  <a:t>The center of dilation is the origin.</a:t>
                </a:r>
              </a:p>
              <a:p>
                <a:pPr marL="1428750" lvl="2" indent="-514350" algn="just">
                  <a:buFont typeface="+mj-lt"/>
                  <a:buAutoNum type="arabicPeriod"/>
                </a:pPr>
                <a:r>
                  <a:rPr lang="en-US" sz="2400" dirty="0" smtClean="0"/>
                  <a:t>Complete the table to find the vertices of the image</a:t>
                </a:r>
              </a:p>
              <a:p>
                <a:pPr marL="1428750" lvl="2" indent="-514350" algn="just">
                  <a:buFont typeface="+mj-lt"/>
                  <a:buAutoNum type="arabicPeriod"/>
                </a:pPr>
                <a:r>
                  <a:rPr lang="en-US" sz="2400" dirty="0"/>
                  <a:t>D</a:t>
                </a:r>
                <a:r>
                  <a:rPr lang="en-US" sz="2400" dirty="0" smtClean="0"/>
                  <a:t>raw the image and label the vertices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76200"/>
                <a:ext cx="8773886" cy="1721882"/>
              </a:xfrm>
              <a:prstGeom prst="rect">
                <a:avLst/>
              </a:prstGeom>
              <a:blipFill rotWithShape="1">
                <a:blip r:embed="rId2"/>
                <a:stretch>
                  <a:fillRect l="-1042" b="-7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4190999" y="1976785"/>
            <a:ext cx="4816097" cy="4804435"/>
            <a:chOff x="4190999" y="1976785"/>
            <a:chExt cx="4816097" cy="4804435"/>
          </a:xfrm>
        </p:grpSpPr>
        <p:pic>
          <p:nvPicPr>
            <p:cNvPr id="8" name="Picture 2" descr="http://mathbits.com/MathBits/StudentResources/GraphPaper/10x10.gif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605" t="4825" r="4826" b="4825"/>
            <a:stretch/>
          </p:blipFill>
          <p:spPr bwMode="auto">
            <a:xfrm>
              <a:off x="4190999" y="1976785"/>
              <a:ext cx="4816097" cy="4804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Up Arrow 9"/>
            <p:cNvSpPr/>
            <p:nvPr/>
          </p:nvSpPr>
          <p:spPr>
            <a:xfrm>
              <a:off x="5781674" y="3319458"/>
              <a:ext cx="1662110" cy="1928815"/>
            </a:xfrm>
            <a:prstGeom prst="upArrow">
              <a:avLst>
                <a:gd name="adj1" fmla="val 50000"/>
                <a:gd name="adj2" fmla="val 38360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590961" y="3037896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28323" y="3703656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61075" y="3897868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61075" y="5063607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89172" y="5051938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16047" y="3897086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50392" y="3687744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2647008"/>
                  </p:ext>
                </p:extLst>
              </p:nvPr>
            </p:nvGraphicFramePr>
            <p:xfrm>
              <a:off x="228600" y="2298161"/>
              <a:ext cx="3810000" cy="416812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533400"/>
                    <a:gridCol w="1371600"/>
                    <a:gridCol w="609600"/>
                    <a:gridCol w="1295400"/>
                  </a:tblGrid>
                  <a:tr h="84040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Preimage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𝒙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,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𝒚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Image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𝟏</m:t>
                                        </m:r>
                                      </m:num>
                                      <m:den>
                                        <m:r>
                                          <a:rPr lang="en-US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𝟐</m:t>
                                        </m:r>
                                      </m:den>
                                    </m:f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𝒙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,</m:t>
                                    </m:r>
                                    <m:f>
                                      <m:fPr>
                                        <m:ctrlPr>
                                          <a:rPr lang="en-US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𝟏</m:t>
                                        </m:r>
                                      </m:num>
                                      <m:den>
                                        <m:r>
                                          <a:rPr lang="en-US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𝟐</m:t>
                                        </m:r>
                                      </m:den>
                                    </m:f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𝒚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E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E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F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F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G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G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2647008"/>
                  </p:ext>
                </p:extLst>
              </p:nvPr>
            </p:nvGraphicFramePr>
            <p:xfrm>
              <a:off x="228600" y="2298161"/>
              <a:ext cx="3810000" cy="416812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533400"/>
                    <a:gridCol w="1371600"/>
                    <a:gridCol w="609600"/>
                    <a:gridCol w="1295400"/>
                  </a:tblGrid>
                  <a:tr h="982091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319" t="-3106" r="-99681" b="-32981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0641" t="-3106" b="-32981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E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E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F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F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G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G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7351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76200"/>
            <a:ext cx="87738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The figure undergoes </a:t>
            </a:r>
            <a:r>
              <a:rPr lang="en-US" sz="2400" dirty="0"/>
              <a:t>a </a:t>
            </a:r>
            <a:r>
              <a:rPr lang="en-US" sz="2400" dirty="0" smtClean="0"/>
              <a:t>dilation with a scale factor of 3. </a:t>
            </a:r>
          </a:p>
          <a:p>
            <a:pPr algn="just"/>
            <a:r>
              <a:rPr lang="en-US" sz="2400" dirty="0" smtClean="0"/>
              <a:t>The center of dilation is the origin.</a:t>
            </a:r>
          </a:p>
          <a:p>
            <a:pPr marL="1428750" lvl="2" indent="-514350" algn="just">
              <a:buFont typeface="+mj-lt"/>
              <a:buAutoNum type="arabicPeriod"/>
            </a:pPr>
            <a:r>
              <a:rPr lang="en-US" sz="2400" dirty="0" smtClean="0"/>
              <a:t>Complete the table to find the vertices of the image</a:t>
            </a:r>
          </a:p>
          <a:p>
            <a:pPr marL="1428750" lvl="2" indent="-514350" algn="just">
              <a:buFont typeface="+mj-lt"/>
              <a:buAutoNum type="arabicPeriod"/>
            </a:pPr>
            <a:r>
              <a:rPr lang="en-US" sz="2400" dirty="0"/>
              <a:t>D</a:t>
            </a:r>
            <a:r>
              <a:rPr lang="en-US" sz="2400" dirty="0" smtClean="0"/>
              <a:t>raw the image and label the vertices</a:t>
            </a:r>
            <a:endParaRPr lang="en-US" sz="2400" dirty="0"/>
          </a:p>
        </p:txBody>
      </p:sp>
      <p:pic>
        <p:nvPicPr>
          <p:cNvPr id="8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05" t="4825" r="4826" b="4825"/>
          <a:stretch/>
        </p:blipFill>
        <p:spPr bwMode="auto">
          <a:xfrm>
            <a:off x="4190999" y="1976785"/>
            <a:ext cx="4816097" cy="4804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580075" y="3655869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61937" y="3696117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89675" y="3983389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8393" y="4331734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17065" y="4341835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40589" y="3984954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2480178"/>
                  </p:ext>
                </p:extLst>
              </p:nvPr>
            </p:nvGraphicFramePr>
            <p:xfrm>
              <a:off x="228600" y="2298161"/>
              <a:ext cx="3810000" cy="357129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685800"/>
                    <a:gridCol w="1219200"/>
                    <a:gridCol w="685800"/>
                    <a:gridCol w="1219200"/>
                  </a:tblGrid>
                  <a:tr h="84040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Preimage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𝒙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,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𝒚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Image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𝟑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𝒙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, 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𝟑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𝒚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E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E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F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F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2480178"/>
                  </p:ext>
                </p:extLst>
              </p:nvPr>
            </p:nvGraphicFramePr>
            <p:xfrm>
              <a:off x="228600" y="2298161"/>
              <a:ext cx="3810000" cy="357129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685800"/>
                    <a:gridCol w="1219200"/>
                    <a:gridCol w="685800"/>
                    <a:gridCol w="1219200"/>
                  </a:tblGrid>
                  <a:tr h="84040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19" t="-725" r="-99681" b="-33115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00641" t="-725" b="-33115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E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E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F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F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Hexagon 1"/>
          <p:cNvSpPr/>
          <p:nvPr/>
        </p:nvSpPr>
        <p:spPr>
          <a:xfrm>
            <a:off x="6629400" y="3952874"/>
            <a:ext cx="609600" cy="432556"/>
          </a:xfrm>
          <a:custGeom>
            <a:avLst/>
            <a:gdLst>
              <a:gd name="connsiteX0" fmla="*/ 0 w 609600"/>
              <a:gd name="connsiteY0" fmla="*/ 211516 h 423031"/>
              <a:gd name="connsiteX1" fmla="*/ 105758 w 609600"/>
              <a:gd name="connsiteY1" fmla="*/ 0 h 423031"/>
              <a:gd name="connsiteX2" fmla="*/ 503842 w 609600"/>
              <a:gd name="connsiteY2" fmla="*/ 0 h 423031"/>
              <a:gd name="connsiteX3" fmla="*/ 609600 w 609600"/>
              <a:gd name="connsiteY3" fmla="*/ 211516 h 423031"/>
              <a:gd name="connsiteX4" fmla="*/ 503842 w 609600"/>
              <a:gd name="connsiteY4" fmla="*/ 423031 h 423031"/>
              <a:gd name="connsiteX5" fmla="*/ 105758 w 609600"/>
              <a:gd name="connsiteY5" fmla="*/ 423031 h 423031"/>
              <a:gd name="connsiteX6" fmla="*/ 0 w 609600"/>
              <a:gd name="connsiteY6" fmla="*/ 211516 h 423031"/>
              <a:gd name="connsiteX0" fmla="*/ 0 w 609600"/>
              <a:gd name="connsiteY0" fmla="*/ 216279 h 427794"/>
              <a:gd name="connsiteX1" fmla="*/ 191483 w 609600"/>
              <a:gd name="connsiteY1" fmla="*/ 0 h 427794"/>
              <a:gd name="connsiteX2" fmla="*/ 503842 w 609600"/>
              <a:gd name="connsiteY2" fmla="*/ 4763 h 427794"/>
              <a:gd name="connsiteX3" fmla="*/ 609600 w 609600"/>
              <a:gd name="connsiteY3" fmla="*/ 216279 h 427794"/>
              <a:gd name="connsiteX4" fmla="*/ 503842 w 609600"/>
              <a:gd name="connsiteY4" fmla="*/ 427794 h 427794"/>
              <a:gd name="connsiteX5" fmla="*/ 105758 w 609600"/>
              <a:gd name="connsiteY5" fmla="*/ 427794 h 427794"/>
              <a:gd name="connsiteX6" fmla="*/ 0 w 609600"/>
              <a:gd name="connsiteY6" fmla="*/ 216279 h 427794"/>
              <a:gd name="connsiteX0" fmla="*/ 0 w 609600"/>
              <a:gd name="connsiteY0" fmla="*/ 221041 h 432556"/>
              <a:gd name="connsiteX1" fmla="*/ 191483 w 609600"/>
              <a:gd name="connsiteY1" fmla="*/ 4762 h 432556"/>
              <a:gd name="connsiteX2" fmla="*/ 408592 w 609600"/>
              <a:gd name="connsiteY2" fmla="*/ 0 h 432556"/>
              <a:gd name="connsiteX3" fmla="*/ 609600 w 609600"/>
              <a:gd name="connsiteY3" fmla="*/ 221041 h 432556"/>
              <a:gd name="connsiteX4" fmla="*/ 503842 w 609600"/>
              <a:gd name="connsiteY4" fmla="*/ 432556 h 432556"/>
              <a:gd name="connsiteX5" fmla="*/ 105758 w 609600"/>
              <a:gd name="connsiteY5" fmla="*/ 432556 h 432556"/>
              <a:gd name="connsiteX6" fmla="*/ 0 w 609600"/>
              <a:gd name="connsiteY6" fmla="*/ 221041 h 432556"/>
              <a:gd name="connsiteX0" fmla="*/ 0 w 609600"/>
              <a:gd name="connsiteY0" fmla="*/ 221041 h 432556"/>
              <a:gd name="connsiteX1" fmla="*/ 191483 w 609600"/>
              <a:gd name="connsiteY1" fmla="*/ 4762 h 432556"/>
              <a:gd name="connsiteX2" fmla="*/ 408592 w 609600"/>
              <a:gd name="connsiteY2" fmla="*/ 0 h 432556"/>
              <a:gd name="connsiteX3" fmla="*/ 609600 w 609600"/>
              <a:gd name="connsiteY3" fmla="*/ 221041 h 432556"/>
              <a:gd name="connsiteX4" fmla="*/ 503842 w 609600"/>
              <a:gd name="connsiteY4" fmla="*/ 432556 h 432556"/>
              <a:gd name="connsiteX5" fmla="*/ 201008 w 609600"/>
              <a:gd name="connsiteY5" fmla="*/ 423031 h 432556"/>
              <a:gd name="connsiteX6" fmla="*/ 0 w 609600"/>
              <a:gd name="connsiteY6" fmla="*/ 221041 h 432556"/>
              <a:gd name="connsiteX0" fmla="*/ 0 w 609600"/>
              <a:gd name="connsiteY0" fmla="*/ 221041 h 432556"/>
              <a:gd name="connsiteX1" fmla="*/ 191483 w 609600"/>
              <a:gd name="connsiteY1" fmla="*/ 4762 h 432556"/>
              <a:gd name="connsiteX2" fmla="*/ 408592 w 609600"/>
              <a:gd name="connsiteY2" fmla="*/ 0 h 432556"/>
              <a:gd name="connsiteX3" fmla="*/ 609600 w 609600"/>
              <a:gd name="connsiteY3" fmla="*/ 221041 h 432556"/>
              <a:gd name="connsiteX4" fmla="*/ 418117 w 609600"/>
              <a:gd name="connsiteY4" fmla="*/ 432556 h 432556"/>
              <a:gd name="connsiteX5" fmla="*/ 201008 w 609600"/>
              <a:gd name="connsiteY5" fmla="*/ 423031 h 432556"/>
              <a:gd name="connsiteX6" fmla="*/ 0 w 609600"/>
              <a:gd name="connsiteY6" fmla="*/ 221041 h 432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" h="432556">
                <a:moveTo>
                  <a:pt x="0" y="221041"/>
                </a:moveTo>
                <a:lnTo>
                  <a:pt x="191483" y="4762"/>
                </a:lnTo>
                <a:lnTo>
                  <a:pt x="408592" y="0"/>
                </a:lnTo>
                <a:lnTo>
                  <a:pt x="609600" y="221041"/>
                </a:lnTo>
                <a:lnTo>
                  <a:pt x="418117" y="432556"/>
                </a:lnTo>
                <a:lnTo>
                  <a:pt x="201008" y="423031"/>
                </a:lnTo>
                <a:lnTo>
                  <a:pt x="0" y="221041"/>
                </a:lnTo>
                <a:close/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Properties of Dilations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8.G.3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can you describe the effect of a dilation on coordinates using an algebraic representation?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8.G ─Understand </a:t>
            </a:r>
            <a:r>
              <a:rPr lang="en-US" sz="2400" b="1" dirty="0"/>
              <a:t>congruence and similarity using physical models, transparencies, or geometry software.</a:t>
            </a:r>
          </a:p>
          <a:p>
            <a:pPr lvl="2" indent="-365760" algn="just"/>
            <a:r>
              <a:rPr lang="en-US" sz="2400" dirty="0"/>
              <a:t>3. Describe the effect of dilations, translations, rotations, and </a:t>
            </a:r>
            <a:r>
              <a:rPr lang="en-US" sz="2400" dirty="0" smtClean="0"/>
              <a:t>reflections </a:t>
            </a:r>
            <a:r>
              <a:rPr lang="en-US" sz="2400" dirty="0"/>
              <a:t>on two-dimensional figures </a:t>
            </a:r>
            <a:r>
              <a:rPr lang="en-US" sz="2400" dirty="0" smtClean="0"/>
              <a:t>using coordinates.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Describe the effect of </a:t>
            </a:r>
            <a:r>
              <a:rPr lang="en-US" sz="2400" dirty="0" smtClean="0"/>
              <a:t>dilation on </a:t>
            </a:r>
            <a:r>
              <a:rPr lang="en-US" sz="2400" dirty="0"/>
              <a:t>two-dimensional figures using coordinates.</a:t>
            </a:r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Properties of Dilations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6019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mtClean="0"/>
              <a:t>In the last lesson we learned that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b="1" cap="small" smtClean="0">
                <a:solidFill>
                  <a:srgbClr val="FF0000"/>
                </a:solidFill>
              </a:rPr>
              <a:t>Dilations change the size</a:t>
            </a:r>
            <a:br>
              <a:rPr lang="en-US" sz="3600" b="1" cap="small" smtClean="0">
                <a:solidFill>
                  <a:srgbClr val="FF0000"/>
                </a:solidFill>
              </a:rPr>
            </a:br>
            <a:r>
              <a:rPr lang="en-US" sz="3600" b="1" cap="small" smtClean="0">
                <a:solidFill>
                  <a:srgbClr val="FF0000"/>
                </a:solidFill>
              </a:rPr>
              <a:t>(but not the shape)</a:t>
            </a:r>
            <a:br>
              <a:rPr lang="en-US" sz="3600" b="1" cap="small" smtClean="0">
                <a:solidFill>
                  <a:srgbClr val="FF0000"/>
                </a:solidFill>
              </a:rPr>
            </a:br>
            <a:r>
              <a:rPr lang="en-US" sz="3600" b="1" cap="small" smtClean="0">
                <a:solidFill>
                  <a:srgbClr val="FF0000"/>
                </a:solidFill>
              </a:rPr>
              <a:t>of a figure.</a:t>
            </a:r>
          </a:p>
          <a:p>
            <a:pPr lv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b="1" cap="small" smtClean="0">
                <a:solidFill>
                  <a:srgbClr val="00B050"/>
                </a:solidFill>
              </a:rPr>
              <a:t>orientation is preserved.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mtClean="0"/>
              <a:t>Every dilation has a fixed point called the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smtClean="0">
                <a:solidFill>
                  <a:srgbClr val="7030A0"/>
                </a:solidFill>
              </a:rPr>
              <a:t>CENTER OF DILATION</a:t>
            </a:r>
            <a:endParaRPr lang="en-US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mtClean="0"/>
              <a:t>located where the lines connecting corresponding parts of figures intersect.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299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Properties of Dilations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762000"/>
                <a:ext cx="8991600" cy="6019800"/>
              </a:xfrm>
            </p:spPr>
            <p:txBody>
              <a:bodyPr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-US" dirty="0" smtClean="0"/>
                  <a:t>Think of what we learned in the last lesson about</a:t>
                </a:r>
              </a:p>
              <a:p>
                <a:pPr algn="ctr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SCALE FACTOR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lang="en-US" dirty="0"/>
                  <a:t>Think </a:t>
                </a:r>
                <a:r>
                  <a:rPr lang="en-US" dirty="0" smtClean="0"/>
                  <a:t>about the word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FACTOR …</a:t>
                </a:r>
              </a:p>
              <a:p>
                <a:pPr algn="ctr">
                  <a:spcBef>
                    <a:spcPts val="0"/>
                  </a:spcBef>
                  <a:buNone/>
                </a:pPr>
                <a:r>
                  <a:rPr lang="en-US" dirty="0" smtClean="0"/>
                  <a:t>The </a:t>
                </a:r>
                <a:r>
                  <a:rPr lang="en-US" dirty="0"/>
                  <a:t>word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FACTOR </a:t>
                </a:r>
                <a:r>
                  <a:rPr lang="en-US" dirty="0" smtClean="0"/>
                  <a:t>implies</a:t>
                </a:r>
              </a:p>
              <a:p>
                <a:pPr algn="ctr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MULTIPLICATION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>
                  <a:spcBef>
                    <a:spcPts val="0"/>
                  </a:spcBef>
                  <a:buNone/>
                </a:pPr>
                <a:r>
                  <a:rPr lang="en-US" dirty="0" smtClean="0"/>
                  <a:t>Since </a:t>
                </a:r>
                <a:r>
                  <a:rPr lang="en-US" b="1" cap="small" dirty="0" smtClean="0">
                    <a:solidFill>
                      <a:srgbClr val="00B050"/>
                    </a:solidFill>
                  </a:rPr>
                  <a:t>DILATIONS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dirty="0" smtClean="0"/>
                  <a:t>have a scale factor, each of their coordinates gets</a:t>
                </a:r>
              </a:p>
              <a:p>
                <a:pPr algn="ctr">
                  <a:lnSpc>
                    <a:spcPts val="1000"/>
                  </a:lnSpc>
                  <a:spcBef>
                    <a:spcPts val="0"/>
                  </a:spcBef>
                  <a:buNone/>
                </a:pPr>
                <a:r>
                  <a:rPr lang="en-US" b="1" cap="small" dirty="0" smtClean="0">
                    <a:solidFill>
                      <a:srgbClr val="00B050"/>
                    </a:solidFill>
                  </a:rPr>
                  <a:t>MULTIPLIED</a:t>
                </a:r>
                <a:endParaRPr lang="en-US" dirty="0">
                  <a:solidFill>
                    <a:srgbClr val="00B050"/>
                  </a:solidFill>
                </a:endParaRPr>
              </a:p>
              <a:p>
                <a:pPr algn="r"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dirty="0" smtClean="0"/>
                  <a:t>by the scale factor.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lang="en-US" dirty="0" smtClean="0"/>
                  <a:t>We can represent this using algebraic notation:</a:t>
                </a:r>
              </a:p>
              <a:p>
                <a:pPr marL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dirty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1" i="1" dirty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b="1" i="1" dirty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1" i="1" dirty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</m:d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 →(</m:t>
                      </m:r>
                      <m:r>
                        <a:rPr lang="en-US" b="1" i="1" dirty="0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𝒌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b="1" i="1" dirty="0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𝒌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𝒚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b="1" dirty="0" smtClean="0">
                  <a:solidFill>
                    <a:srgbClr val="7030A0"/>
                  </a:solidFill>
                </a:endParaRPr>
              </a:p>
              <a:p>
                <a:pPr marL="0" algn="ctr">
                  <a:spcBef>
                    <a:spcPts val="0"/>
                  </a:spcBef>
                  <a:buNone/>
                </a:pPr>
                <a:r>
                  <a:rPr lang="en-US" sz="2800" b="1" cap="small" dirty="0" smtClean="0">
                    <a:solidFill>
                      <a:srgbClr val="FF0000"/>
                    </a:solidFill>
                  </a:rPr>
                  <a:t>THIS is true ONLY if the CENTER of DILATION is the ORIGIN</a:t>
                </a:r>
                <a:endParaRPr lang="en-US" sz="2800" b="1" cap="smal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762000"/>
                <a:ext cx="8991600" cy="6019800"/>
              </a:xfrm>
              <a:blipFill rotWithShape="1">
                <a:blip r:embed="rId2"/>
                <a:stretch>
                  <a:fillRect l="-1763" t="-1316" r="-1695" b="-1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905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Properties of Dilations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762000"/>
                <a:ext cx="8991600" cy="6019800"/>
              </a:xfrm>
            </p:spPr>
            <p:txBody>
              <a:bodyPr>
                <a:noAutofit/>
              </a:bodyPr>
              <a:lstStyle/>
              <a:p>
                <a:pPr marL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dirty="0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1" i="1" dirty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b="1" i="1" dirty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1" i="1" dirty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</m:d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 →(</m:t>
                      </m:r>
                      <m:r>
                        <a:rPr lang="en-US" b="1" i="1" dirty="0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𝒌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b="1" i="1" dirty="0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𝒌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𝒚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b="1" dirty="0" smtClean="0">
                  <a:solidFill>
                    <a:srgbClr val="7030A0"/>
                  </a:solidFill>
                </a:endParaRPr>
              </a:p>
              <a:p>
                <a:pPr marL="0">
                  <a:spcBef>
                    <a:spcPts val="0"/>
                  </a:spcBef>
                  <a:buNone/>
                </a:pPr>
                <a:endParaRPr lang="en-US" b="1" dirty="0">
                  <a:solidFill>
                    <a:srgbClr val="7030A0"/>
                  </a:solidFill>
                </a:endParaRPr>
              </a:p>
              <a:p>
                <a:pPr marL="0">
                  <a:spcBef>
                    <a:spcPts val="0"/>
                  </a:spcBef>
                  <a:buNone/>
                </a:pPr>
                <a:r>
                  <a:rPr lang="en-US" dirty="0" smtClean="0"/>
                  <a:t>If the dilation is an enlargement, the scale factor is</a:t>
                </a:r>
              </a:p>
              <a:p>
                <a:pPr marL="0" algn="ctr">
                  <a:spcBef>
                    <a:spcPts val="0"/>
                  </a:spcBef>
                  <a:buNone/>
                </a:pPr>
                <a:r>
                  <a:rPr lang="en-US" b="1" dirty="0" smtClean="0">
                    <a:solidFill>
                      <a:srgbClr val="00B050"/>
                    </a:solidFill>
                  </a:rPr>
                  <a:t>GREATER THAN 1</a:t>
                </a:r>
                <a:endParaRPr lang="en-US" b="1" i="1" dirty="0" smtClean="0">
                  <a:solidFill>
                    <a:srgbClr val="00B050"/>
                  </a:solidFill>
                  <a:latin typeface="Cambria Math"/>
                  <a:ea typeface="Cambria Math"/>
                </a:endParaRPr>
              </a:p>
              <a:p>
                <a:pPr marL="0" algn="ctr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𝒌</m:t>
                      </m:r>
                      <m:r>
                        <a:rPr lang="en-US" b="1" i="1" dirty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b="1" i="1" dirty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en-US" b="1" dirty="0" smtClean="0">
                  <a:solidFill>
                    <a:srgbClr val="00B050"/>
                  </a:solidFill>
                </a:endParaRPr>
              </a:p>
              <a:p>
                <a:pPr marL="0" algn="ctr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>
                  <a:spcBef>
                    <a:spcPts val="0"/>
                  </a:spcBef>
                  <a:buNone/>
                </a:pPr>
                <a:r>
                  <a:rPr lang="en-US" dirty="0"/>
                  <a:t>If the dilation is </a:t>
                </a:r>
                <a:r>
                  <a:rPr lang="en-US" dirty="0" smtClean="0"/>
                  <a:t>a reduction, </a:t>
                </a:r>
                <a:r>
                  <a:rPr lang="en-US" dirty="0"/>
                  <a:t>the scale factor </a:t>
                </a:r>
                <a:r>
                  <a:rPr lang="en-US" dirty="0" smtClean="0"/>
                  <a:t>is</a:t>
                </a:r>
              </a:p>
              <a:p>
                <a:pPr marL="0" algn="ctr">
                  <a:spcBef>
                    <a:spcPts val="0"/>
                  </a:spcBef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BETWEEN 0 and 1</a:t>
                </a:r>
                <a:endParaRPr lang="en-US" b="1" i="1" dirty="0" smtClean="0">
                  <a:solidFill>
                    <a:srgbClr val="FF0000"/>
                  </a:solidFill>
                  <a:latin typeface="Cambria Math"/>
                  <a:ea typeface="Cambria Math"/>
                </a:endParaRPr>
              </a:p>
              <a:p>
                <a:pPr marL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b="1" i="1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𝒌</m:t>
                      </m:r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b="1" i="1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762000"/>
                <a:ext cx="8991600" cy="6019800"/>
              </a:xfrm>
              <a:blipFill rotWithShape="1">
                <a:blip r:embed="rId2"/>
                <a:stretch>
                  <a:fillRect l="-1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6044175" y="4278086"/>
            <a:ext cx="1771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small" dirty="0">
                <a:solidFill>
                  <a:srgbClr val="FF0000"/>
                </a:solidFill>
              </a:rPr>
              <a:t>(proper fraction)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5158291" y="2819400"/>
            <a:ext cx="1996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small" dirty="0" smtClean="0">
                <a:solidFill>
                  <a:srgbClr val="00B050"/>
                </a:solidFill>
              </a:rPr>
              <a:t>(improper </a:t>
            </a:r>
            <a:r>
              <a:rPr lang="en-US" b="1" cap="small" dirty="0">
                <a:solidFill>
                  <a:srgbClr val="00B050"/>
                </a:solidFill>
              </a:rPr>
              <a:t>fraction)</a:t>
            </a:r>
          </a:p>
        </p:txBody>
      </p:sp>
    </p:spTree>
    <p:extLst>
      <p:ext uri="{BB962C8B-B14F-4D97-AF65-F5344CB8AC3E}">
        <p14:creationId xmlns:p14="http://schemas.microsoft.com/office/powerpoint/2010/main" val="279974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Center of Dilation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6019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dirty="0" smtClean="0"/>
              <a:t>The center of dilation can be inside or outside the image and </a:t>
            </a:r>
            <a:r>
              <a:rPr lang="en-US" sz="3600" dirty="0" err="1" smtClean="0"/>
              <a:t>preimage</a:t>
            </a:r>
            <a:r>
              <a:rPr lang="en-US" sz="3600" dirty="0" smtClean="0"/>
              <a:t>.</a:t>
            </a:r>
          </a:p>
          <a:p>
            <a:pPr>
              <a:spcBef>
                <a:spcPts val="0"/>
              </a:spcBef>
              <a:buNone/>
            </a:pPr>
            <a:endParaRPr lang="en-US" sz="3600" dirty="0" smtClean="0"/>
          </a:p>
          <a:p>
            <a:pPr>
              <a:spcBef>
                <a:spcPts val="0"/>
              </a:spcBef>
              <a:buNone/>
            </a:pPr>
            <a:r>
              <a:rPr lang="en-US" sz="3600" dirty="0"/>
              <a:t>The center of dilation can </a:t>
            </a:r>
            <a:r>
              <a:rPr lang="en-US" sz="3600" dirty="0" smtClean="0"/>
              <a:t>be anywhere on the coordinate plane as long as the lines that connect each pair of corresponding vertices between the image and </a:t>
            </a:r>
            <a:r>
              <a:rPr lang="en-US" sz="3600" dirty="0" err="1" smtClean="0"/>
              <a:t>preimage</a:t>
            </a:r>
            <a:r>
              <a:rPr lang="en-US" sz="3600" dirty="0" smtClean="0"/>
              <a:t> intersect at the center of dilation.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12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/>
              <a:t>Center of </a:t>
            </a:r>
            <a:r>
              <a:rPr lang="en-US" dirty="0" smtClean="0"/>
              <a:t>Dilation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6" y="2237922"/>
            <a:ext cx="3962400" cy="3903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486" y="2227036"/>
            <a:ext cx="3962400" cy="4021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2296886" y="1600200"/>
            <a:ext cx="1676400" cy="2667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029200" y="1600200"/>
            <a:ext cx="1143000" cy="32766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91886" y="838200"/>
            <a:ext cx="8381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  <a:ea typeface="+mj-ea"/>
                <a:cs typeface="+mj-cs"/>
              </a:rPr>
              <a:t>INSIDE </a:t>
            </a:r>
            <a:r>
              <a:rPr lang="en-US" sz="4400" dirty="0">
                <a:solidFill>
                  <a:srgbClr val="00B050"/>
                </a:solidFill>
                <a:ea typeface="+mj-ea"/>
                <a:cs typeface="+mj-cs"/>
              </a:rPr>
              <a:t>the image and </a:t>
            </a:r>
            <a:r>
              <a:rPr lang="en-US" sz="4400" dirty="0" err="1">
                <a:solidFill>
                  <a:srgbClr val="00B050"/>
                </a:solidFill>
                <a:ea typeface="+mj-ea"/>
                <a:cs typeface="+mj-cs"/>
              </a:rPr>
              <a:t>preimage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8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5144</TotalTime>
  <Words>496</Words>
  <Application>Microsoft Office PowerPoint</Application>
  <PresentationFormat>On-screen Show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2_Office Theme</vt:lpstr>
      <vt:lpstr>PowerPoint Presentation</vt:lpstr>
      <vt:lpstr>Properties of Dilations</vt:lpstr>
      <vt:lpstr>Common Core Standard:</vt:lpstr>
      <vt:lpstr>Objectives:</vt:lpstr>
      <vt:lpstr>Properties of Dilations</vt:lpstr>
      <vt:lpstr>Properties of Dilations</vt:lpstr>
      <vt:lpstr>Properties of Dilations</vt:lpstr>
      <vt:lpstr>Center of Dilation</vt:lpstr>
      <vt:lpstr>Center of Dilation</vt:lpstr>
      <vt:lpstr>Center of Dilation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319</cp:revision>
  <dcterms:created xsi:type="dcterms:W3CDTF">2006-08-16T00:00:00Z</dcterms:created>
  <dcterms:modified xsi:type="dcterms:W3CDTF">2015-04-28T19:25:03Z</dcterms:modified>
</cp:coreProperties>
</file>