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64" r:id="rId4"/>
    <p:sldId id="267" r:id="rId5"/>
    <p:sldId id="297" r:id="rId6"/>
    <p:sldId id="298" r:id="rId7"/>
    <p:sldId id="321" r:id="rId8"/>
    <p:sldId id="313" r:id="rId9"/>
    <p:sldId id="314" r:id="rId10"/>
    <p:sldId id="315" r:id="rId11"/>
    <p:sldId id="322" r:id="rId12"/>
    <p:sldId id="316" r:id="rId13"/>
    <p:sldId id="317" r:id="rId14"/>
    <p:sldId id="318" r:id="rId15"/>
    <p:sldId id="319" r:id="rId16"/>
    <p:sldId id="32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4F81BD"/>
    <a:srgbClr val="00B050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39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5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396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02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79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84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977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3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19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57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6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1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Properties of Translations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8.G.1, 8.G.3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do you describe the properties of translations and their effect on the congruence and orientation of figures?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2764970" y="25037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2732314" y="381078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17470" y="374507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21" name="Right Triangle 20"/>
          <p:cNvSpPr/>
          <p:nvPr/>
        </p:nvSpPr>
        <p:spPr>
          <a:xfrm>
            <a:off x="2993572" y="2775856"/>
            <a:ext cx="762000" cy="115388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b="5714"/>
          <a:stretch/>
        </p:blipFill>
        <p:spPr bwMode="auto">
          <a:xfrm>
            <a:off x="2077444" y="2057400"/>
            <a:ext cx="4953000" cy="4669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159603"/>
            <a:ext cx="86868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</a:rPr>
              <a:t>How is the orientation of the triangle affected by the translation?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</a:rPr>
              <a:t>What statements can we make regarding the translation of triangle </a:t>
            </a:r>
            <a:r>
              <a:rPr lang="en-US" sz="2800" i="1" dirty="0" smtClean="0">
                <a:solidFill>
                  <a:prstClr val="black"/>
                </a:solidFill>
              </a:rPr>
              <a:t>ABC</a:t>
            </a:r>
            <a:r>
              <a:rPr lang="en-US" sz="2800" dirty="0" smtClean="0">
                <a:solidFill>
                  <a:prstClr val="black"/>
                </a:solidFill>
              </a:rPr>
              <a:t> (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△</a:t>
            </a:r>
            <a:r>
              <a:rPr lang="en-US" sz="2800" i="1" dirty="0" smtClean="0">
                <a:solidFill>
                  <a:prstClr val="black"/>
                </a:solidFill>
                <a:ea typeface="Cambria Math"/>
              </a:rPr>
              <a:t>ABC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), to </a:t>
            </a:r>
            <a:r>
              <a:rPr lang="en-US" sz="2800" dirty="0">
                <a:solidFill>
                  <a:prstClr val="black"/>
                </a:solidFill>
              </a:rPr>
              <a:t>triangle </a:t>
            </a:r>
            <a:r>
              <a:rPr lang="en-US" sz="2800" i="1" dirty="0">
                <a:solidFill>
                  <a:prstClr val="black"/>
                </a:solidFill>
              </a:rPr>
              <a:t>A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>
                <a:solidFill>
                  <a:prstClr val="black"/>
                </a:solidFill>
              </a:rPr>
              <a:t>B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>
                <a:solidFill>
                  <a:prstClr val="black"/>
                </a:solidFill>
              </a:rPr>
              <a:t>C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dirty="0">
                <a:solidFill>
                  <a:prstClr val="black"/>
                </a:solidFill>
              </a:rPr>
              <a:t>(</a:t>
            </a:r>
            <a:r>
              <a:rPr lang="el-GR" sz="2400" dirty="0">
                <a:solidFill>
                  <a:prstClr val="black"/>
                </a:solidFill>
                <a:latin typeface="Cambria Math"/>
                <a:ea typeface="Cambria Math"/>
              </a:rPr>
              <a:t>△</a:t>
            </a:r>
            <a:r>
              <a:rPr lang="en-US" sz="2800" i="1" dirty="0">
                <a:solidFill>
                  <a:prstClr val="black"/>
                </a:solidFill>
              </a:rPr>
              <a:t>A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>
                <a:solidFill>
                  <a:prstClr val="black"/>
                </a:solidFill>
              </a:rPr>
              <a:t>B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>
                <a:solidFill>
                  <a:prstClr val="black"/>
                </a:solidFill>
              </a:rPr>
              <a:t>C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)?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95400" y="2579914"/>
            <a:ext cx="162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Cambria Math"/>
                <a:ea typeface="Cambria Math"/>
              </a:rPr>
              <a:t>△</a:t>
            </a:r>
            <a:r>
              <a:rPr lang="en-US" b="1" i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ABC</a:t>
            </a: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(PREIMAGE)</a:t>
            </a:r>
          </a:p>
        </p:txBody>
      </p:sp>
      <p:sp>
        <p:nvSpPr>
          <p:cNvPr id="2" name="Right Triangle 1"/>
          <p:cNvSpPr/>
          <p:nvPr/>
        </p:nvSpPr>
        <p:spPr>
          <a:xfrm>
            <a:off x="2991844" y="2775856"/>
            <a:ext cx="762000" cy="115388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63244" y="25037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15744" y="374507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30588" y="381078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</a:p>
        </p:txBody>
      </p:sp>
      <p:cxnSp>
        <p:nvCxnSpPr>
          <p:cNvPr id="6" name="Straight Arrow Connector 5"/>
          <p:cNvCxnSpPr>
            <a:stCxn id="2" idx="0"/>
          </p:cNvCxnSpPr>
          <p:nvPr/>
        </p:nvCxnSpPr>
        <p:spPr>
          <a:xfrm>
            <a:off x="2991844" y="2775856"/>
            <a:ext cx="2362200" cy="115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57800" y="356041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306044" y="3221780"/>
            <a:ext cx="615044" cy="13101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53000" y="495378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0" y="480138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ea typeface="Cambria Math"/>
              </a:rPr>
              <a:t>B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649444" y="4343400"/>
            <a:ext cx="162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△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´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´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´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(IMAGE)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715000" y="4424065"/>
            <a:ext cx="1295400" cy="2425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Triangle 19"/>
          <p:cNvSpPr/>
          <p:nvPr/>
        </p:nvSpPr>
        <p:spPr>
          <a:xfrm>
            <a:off x="2991840" y="2786742"/>
            <a:ext cx="762000" cy="115388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/>
          <p:cNvSpPr/>
          <p:nvPr/>
        </p:nvSpPr>
        <p:spPr>
          <a:xfrm>
            <a:off x="5355772" y="3973288"/>
            <a:ext cx="762000" cy="1153886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l="4100" t="4778" r="3486" b="5714"/>
          <a:stretch/>
        </p:blipFill>
        <p:spPr bwMode="auto">
          <a:xfrm>
            <a:off x="3526964" y="1371600"/>
            <a:ext cx="5638809" cy="5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/>
        </p:nvSpPr>
        <p:spPr>
          <a:xfrm>
            <a:off x="6346370" y="4147456"/>
            <a:ext cx="990600" cy="979714"/>
          </a:xfrm>
          <a:custGeom>
            <a:avLst/>
            <a:gdLst>
              <a:gd name="connsiteX0" fmla="*/ 0 w 892628"/>
              <a:gd name="connsiteY0" fmla="*/ 642257 h 642257"/>
              <a:gd name="connsiteX1" fmla="*/ 228600 w 892628"/>
              <a:gd name="connsiteY1" fmla="*/ 0 h 642257"/>
              <a:gd name="connsiteX2" fmla="*/ 892628 w 892628"/>
              <a:gd name="connsiteY2" fmla="*/ 0 h 642257"/>
              <a:gd name="connsiteX3" fmla="*/ 892628 w 892628"/>
              <a:gd name="connsiteY3" fmla="*/ 642257 h 642257"/>
              <a:gd name="connsiteX4" fmla="*/ 0 w 892628"/>
              <a:gd name="connsiteY4" fmla="*/ 642257 h 64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628" h="642257">
                <a:moveTo>
                  <a:pt x="0" y="642257"/>
                </a:moveTo>
                <a:lnTo>
                  <a:pt x="228600" y="0"/>
                </a:lnTo>
                <a:lnTo>
                  <a:pt x="892628" y="0"/>
                </a:lnTo>
                <a:lnTo>
                  <a:pt x="892628" y="642257"/>
                </a:lnTo>
                <a:lnTo>
                  <a:pt x="0" y="642257"/>
                </a:lnTo>
                <a:close/>
              </a:path>
            </a:pathLst>
          </a:custGeom>
          <a:solidFill>
            <a:srgbClr val="4F81BD">
              <a:alpha val="2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76200" y="1424873"/>
                <a:ext cx="3886200" cy="51283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</a:rPr>
                  <a:t>What are the coordinates</a:t>
                </a:r>
                <a:br>
                  <a:rPr lang="en-US" sz="2400" dirty="0" smtClean="0">
                    <a:solidFill>
                      <a:prstClr val="black"/>
                    </a:solidFill>
                  </a:rPr>
                </a:br>
                <a:r>
                  <a:rPr lang="en-US" sz="2400" dirty="0" smtClean="0">
                    <a:solidFill>
                      <a:prstClr val="black"/>
                    </a:solidFill>
                  </a:rPr>
                  <a:t>for </a:t>
                </a:r>
                <a:r>
                  <a:rPr lang="en-US" sz="2400" i="1" dirty="0" smtClean="0">
                    <a:solidFill>
                      <a:prstClr val="black"/>
                    </a:solidFill>
                  </a:rPr>
                  <a:t>T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, </a:t>
                </a:r>
                <a:r>
                  <a:rPr lang="en-US" sz="2400" i="1" dirty="0" smtClean="0">
                    <a:solidFill>
                      <a:prstClr val="black"/>
                    </a:solidFill>
                  </a:rPr>
                  <a:t>R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, </a:t>
                </a:r>
                <a:r>
                  <a:rPr lang="en-US" sz="2400" i="1" dirty="0" smtClean="0">
                    <a:solidFill>
                      <a:prstClr val="black"/>
                    </a:solidFill>
                  </a:rPr>
                  <a:t>A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,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 and </a:t>
                </a:r>
                <a:r>
                  <a:rPr lang="en-US" sz="2400" i="1" dirty="0" smtClean="0">
                    <a:solidFill>
                      <a:prstClr val="black"/>
                    </a:solidFill>
                  </a:rPr>
                  <a:t>P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?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en-US" sz="2000" i="1" dirty="0">
                    <a:solidFill>
                      <a:prstClr val="black"/>
                    </a:solidFill>
                  </a:rPr>
                  <a:t>T</a:t>
                </a:r>
                <a:r>
                  <a:rPr lang="el-GR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(−4, 3)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en-US" sz="2000" i="1" dirty="0" smtClean="0">
                    <a:solidFill>
                      <a:prstClr val="black"/>
                    </a:solidFill>
                  </a:rPr>
                  <a:t>R</a:t>
                </a:r>
                <a:r>
                  <a:rPr lang="el-GR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(</a:t>
                </a:r>
                <a:r>
                  <a:rPr lang="en-US" sz="20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−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1, 3)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en-US" sz="2000" i="1" dirty="0" smtClean="0">
                    <a:solidFill>
                      <a:prstClr val="black"/>
                    </a:solidFill>
                  </a:rPr>
                  <a:t>A</a:t>
                </a:r>
                <a:r>
                  <a:rPr lang="el-GR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(</a:t>
                </a:r>
                <a:r>
                  <a:rPr lang="en-US" sz="20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−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1, </a:t>
                </a:r>
                <a:r>
                  <a:rPr lang="en-US" sz="20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−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1)</a:t>
                </a:r>
                <a:endParaRPr lang="en-US" sz="2000" dirty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  <a:p>
                <a:pPr lvl="2">
                  <a:spcAft>
                    <a:spcPts val="600"/>
                  </a:spcAft>
                </a:pPr>
                <a:r>
                  <a:rPr lang="en-US" sz="2000" i="1" dirty="0" smtClean="0">
                    <a:solidFill>
                      <a:prstClr val="black"/>
                    </a:solidFill>
                  </a:rPr>
                  <a:t>P</a:t>
                </a:r>
                <a:r>
                  <a:rPr lang="el-GR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(</a:t>
                </a:r>
                <a:r>
                  <a:rPr lang="en-US" sz="20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−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5, </a:t>
                </a:r>
                <a:r>
                  <a:rPr lang="en-US" sz="20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−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1)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How many units is the length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𝐴𝑅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 ?	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l-GR" sz="2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l-GR" sz="2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?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?		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l-GR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l-GR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?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𝑃𝐴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?</a:t>
                </a: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	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l-GR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l-GR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?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ea typeface="Cambria Math"/>
                  </a:rPr>
                  <a:t>What can you say about the lengths of the corresponding sides of the image and </a:t>
                </a:r>
                <a:r>
                  <a:rPr lang="en-US" sz="2000" dirty="0" err="1" smtClean="0">
                    <a:solidFill>
                      <a:prstClr val="black"/>
                    </a:solidFill>
                    <a:ea typeface="Cambria Math"/>
                  </a:rPr>
                  <a:t>preimage</a:t>
                </a:r>
                <a:r>
                  <a:rPr lang="en-US" sz="2000" dirty="0" smtClean="0">
                    <a:solidFill>
                      <a:prstClr val="black"/>
                    </a:solidFill>
                    <a:ea typeface="Cambria Math"/>
                  </a:rPr>
                  <a:t>?</a:t>
                </a:r>
                <a:endParaRPr lang="en-US" sz="2000" dirty="0">
                  <a:solidFill>
                    <a:prstClr val="black"/>
                  </a:solidFill>
                  <a:ea typeface="Cambria Math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424873"/>
                <a:ext cx="3886200" cy="5128327"/>
              </a:xfrm>
              <a:prstGeom prst="rect">
                <a:avLst/>
              </a:prstGeom>
              <a:blipFill rotWithShape="1">
                <a:blip r:embed="rId3"/>
                <a:stretch>
                  <a:fillRect l="-2512" t="-951" r="-2669" b="-1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52400" y="76200"/>
            <a:ext cx="86868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Now let us examine trapezoid </a:t>
            </a:r>
            <a:r>
              <a:rPr lang="en-US" sz="2400" i="1" dirty="0" smtClean="0">
                <a:solidFill>
                  <a:prstClr val="black"/>
                </a:solidFill>
              </a:rPr>
              <a:t>TRAP</a:t>
            </a:r>
            <a:r>
              <a:rPr lang="en-US" sz="2400" dirty="0" smtClean="0">
                <a:solidFill>
                  <a:prstClr val="black"/>
                </a:solidFill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TRANSLATE trapezoid </a:t>
            </a:r>
            <a:r>
              <a:rPr lang="en-US" sz="2400" i="1" dirty="0" smtClean="0">
                <a:solidFill>
                  <a:prstClr val="black"/>
                </a:solidFill>
              </a:rPr>
              <a:t>TRAP</a:t>
            </a:r>
            <a:r>
              <a:rPr lang="en-US" sz="2400" dirty="0" smtClean="0">
                <a:solidFill>
                  <a:prstClr val="black"/>
                </a:solidFill>
              </a:rPr>
              <a:t> 5 units to the left and 3 units up.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Label the vertices of the image </a:t>
            </a:r>
            <a:r>
              <a:rPr lang="en-US" sz="2400" i="1" dirty="0" smtClean="0">
                <a:solidFill>
                  <a:prstClr val="black"/>
                </a:solidFill>
              </a:rPr>
              <a:t>T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, </a:t>
            </a:r>
            <a:r>
              <a:rPr lang="en-US" sz="2400" i="1" dirty="0" smtClean="0">
                <a:solidFill>
                  <a:prstClr val="black"/>
                </a:solidFill>
              </a:rPr>
              <a:t>R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, </a:t>
            </a:r>
            <a:r>
              <a:rPr lang="en-US" sz="2400" i="1" dirty="0" smtClean="0">
                <a:solidFill>
                  <a:prstClr val="black"/>
                </a:solidFill>
              </a:rPr>
              <a:t>A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,</a:t>
            </a:r>
            <a:r>
              <a:rPr lang="en-US" sz="2400" dirty="0" smtClean="0">
                <a:solidFill>
                  <a:prstClr val="black"/>
                </a:solidFill>
              </a:rPr>
              <a:t> and </a:t>
            </a:r>
            <a:r>
              <a:rPr lang="en-US" sz="2400" i="1" dirty="0" smtClean="0">
                <a:solidFill>
                  <a:prstClr val="black"/>
                </a:solidFill>
              </a:rPr>
              <a:t>P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0" y="38216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91942" y="50408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00800" y="3810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62800" y="50408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4904013" y="3124200"/>
            <a:ext cx="1420587" cy="1588532"/>
            <a:chOff x="4904013" y="3124200"/>
            <a:chExt cx="1420587" cy="1588532"/>
          </a:xfrm>
        </p:grpSpPr>
        <p:sp>
          <p:nvSpPr>
            <p:cNvPr id="18" name="TextBox 17"/>
            <p:cNvSpPr txBox="1"/>
            <p:nvPr/>
          </p:nvSpPr>
          <p:spPr>
            <a:xfrm>
              <a:off x="5867400" y="4343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r>
                <a:rPr lang="el-GR" dirty="0" smtClean="0">
                  <a:latin typeface="Cambria Math"/>
                  <a:ea typeface="Cambria Math"/>
                </a:rPr>
                <a:t>´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54385" y="3124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T</a:t>
              </a:r>
              <a:r>
                <a:rPr lang="el-GR" dirty="0" smtClean="0">
                  <a:latin typeface="Cambria Math"/>
                  <a:ea typeface="Cambria Math"/>
                </a:rPr>
                <a:t>´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04013" y="4343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ea typeface="Cambria Math"/>
                </a:rPr>
                <a:t>P</a:t>
              </a:r>
              <a:r>
                <a:rPr lang="el-GR" dirty="0" smtClean="0">
                  <a:latin typeface="Cambria Math"/>
                  <a:ea typeface="Cambria Math"/>
                </a:rPr>
                <a:t>´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43600" y="3124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l-GR" dirty="0" smtClean="0">
                  <a:latin typeface="Cambria Math"/>
                  <a:ea typeface="Cambria Math"/>
                </a:rPr>
                <a:t>´</a:t>
              </a:r>
              <a:endParaRPr lang="en-US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105400" y="3418114"/>
              <a:ext cx="990600" cy="979714"/>
            </a:xfrm>
            <a:custGeom>
              <a:avLst/>
              <a:gdLst>
                <a:gd name="connsiteX0" fmla="*/ 0 w 892628"/>
                <a:gd name="connsiteY0" fmla="*/ 642257 h 642257"/>
                <a:gd name="connsiteX1" fmla="*/ 228600 w 892628"/>
                <a:gd name="connsiteY1" fmla="*/ 0 h 642257"/>
                <a:gd name="connsiteX2" fmla="*/ 892628 w 892628"/>
                <a:gd name="connsiteY2" fmla="*/ 0 h 642257"/>
                <a:gd name="connsiteX3" fmla="*/ 892628 w 892628"/>
                <a:gd name="connsiteY3" fmla="*/ 642257 h 642257"/>
                <a:gd name="connsiteX4" fmla="*/ 0 w 892628"/>
                <a:gd name="connsiteY4" fmla="*/ 642257 h 642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628" h="642257">
                  <a:moveTo>
                    <a:pt x="0" y="642257"/>
                  </a:moveTo>
                  <a:lnTo>
                    <a:pt x="228600" y="0"/>
                  </a:lnTo>
                  <a:lnTo>
                    <a:pt x="892628" y="0"/>
                  </a:lnTo>
                  <a:lnTo>
                    <a:pt x="892628" y="642257"/>
                  </a:lnTo>
                  <a:lnTo>
                    <a:pt x="0" y="642257"/>
                  </a:lnTo>
                  <a:close/>
                </a:path>
              </a:pathLst>
            </a:custGeom>
            <a:solidFill>
              <a:schemeClr val="accent6">
                <a:lumMod val="75000"/>
                <a:alpha val="27843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Oval 30"/>
          <p:cNvSpPr/>
          <p:nvPr/>
        </p:nvSpPr>
        <p:spPr>
          <a:xfrm>
            <a:off x="5277844" y="3352800"/>
            <a:ext cx="152400" cy="152400"/>
          </a:xfrm>
          <a:prstGeom prst="ellipse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6019800" y="3352800"/>
            <a:ext cx="152400" cy="152400"/>
          </a:xfrm>
          <a:prstGeom prst="ellipse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6019800" y="4321628"/>
            <a:ext cx="152400" cy="152400"/>
          </a:xfrm>
          <a:prstGeom prst="ellipse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040086" y="4321628"/>
            <a:ext cx="152400" cy="152400"/>
          </a:xfrm>
          <a:prstGeom prst="ellipse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68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l="4100" t="4778" r="3486" b="5714"/>
          <a:stretch/>
        </p:blipFill>
        <p:spPr bwMode="auto">
          <a:xfrm>
            <a:off x="3526964" y="1371600"/>
            <a:ext cx="5638809" cy="5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/>
        </p:nvSpPr>
        <p:spPr>
          <a:xfrm>
            <a:off x="6346370" y="4147456"/>
            <a:ext cx="990600" cy="979714"/>
          </a:xfrm>
          <a:custGeom>
            <a:avLst/>
            <a:gdLst>
              <a:gd name="connsiteX0" fmla="*/ 0 w 892628"/>
              <a:gd name="connsiteY0" fmla="*/ 642257 h 642257"/>
              <a:gd name="connsiteX1" fmla="*/ 228600 w 892628"/>
              <a:gd name="connsiteY1" fmla="*/ 0 h 642257"/>
              <a:gd name="connsiteX2" fmla="*/ 892628 w 892628"/>
              <a:gd name="connsiteY2" fmla="*/ 0 h 642257"/>
              <a:gd name="connsiteX3" fmla="*/ 892628 w 892628"/>
              <a:gd name="connsiteY3" fmla="*/ 642257 h 642257"/>
              <a:gd name="connsiteX4" fmla="*/ 0 w 892628"/>
              <a:gd name="connsiteY4" fmla="*/ 642257 h 64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628" h="642257">
                <a:moveTo>
                  <a:pt x="0" y="642257"/>
                </a:moveTo>
                <a:lnTo>
                  <a:pt x="228600" y="0"/>
                </a:lnTo>
                <a:lnTo>
                  <a:pt x="892628" y="0"/>
                </a:lnTo>
                <a:lnTo>
                  <a:pt x="892628" y="642257"/>
                </a:lnTo>
                <a:lnTo>
                  <a:pt x="0" y="642257"/>
                </a:lnTo>
                <a:close/>
              </a:path>
            </a:pathLst>
          </a:custGeom>
          <a:solidFill>
            <a:srgbClr val="4F81BD">
              <a:alpha val="2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3542" y="2390854"/>
                <a:ext cx="3810000" cy="43909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𝐴𝑅</m:t>
                        </m:r>
                      </m:e>
                    </m:acc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l-GR" sz="2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l-GR" sz="2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</m:e>
                    </m:acc>
                  </m:oMath>
                </a14:m>
                <a:endParaRPr lang="en-US" sz="240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𝑇</m:t>
                          </m:r>
                        </m:e>
                      </m:acc>
                      <m:r>
                        <a:rPr lang="en-US" sz="2400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el-GR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el-GR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</m:e>
                      </m:acc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𝑃𝐴</m:t>
                          </m:r>
                        </m:e>
                      </m:acc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el-GR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el-GR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</m:e>
                      </m:acc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𝑃𝑇</m:t>
                          </m:r>
                        </m:e>
                      </m:acc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el-GR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el-GR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</m:e>
                      </m:acc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Is there anything you can say about angle 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RAP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 (∠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RAP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)</a:t>
                </a:r>
                <a:b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</a:b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and angle 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R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A</a:t>
                </a:r>
                <a:r>
                  <a:rPr lang="el-GR" sz="24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P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(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∠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R</a:t>
                </a:r>
                <a:r>
                  <a:rPr lang="el-GR" sz="24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>
                    <a:solidFill>
                      <a:prstClr val="black"/>
                    </a:solidFill>
                    <a:ea typeface="Cambria Math"/>
                  </a:rPr>
                  <a:t>A</a:t>
                </a:r>
                <a:r>
                  <a:rPr lang="el-GR" sz="24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>
                    <a:solidFill>
                      <a:prstClr val="black"/>
                    </a:solidFill>
                    <a:ea typeface="Cambria Math"/>
                  </a:rPr>
                  <a:t>P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) </a:t>
                </a:r>
                <a:r>
                  <a:rPr lang="en-US" sz="24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?</a:t>
                </a:r>
                <a:endParaRPr lang="en-US" sz="240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∠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TRA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and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∠</a:t>
                </a:r>
                <a:r>
                  <a:rPr lang="en-US" sz="2400" i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T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R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A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 ?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∠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APT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and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∠</a:t>
                </a:r>
                <a:r>
                  <a:rPr lang="en-US" sz="2400" i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A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P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T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 ?</a:t>
                </a:r>
                <a:endParaRPr lang="en-US" sz="2400" dirty="0">
                  <a:solidFill>
                    <a:prstClr val="black"/>
                  </a:solidFill>
                  <a:ea typeface="Cambria Math"/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∠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PTR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and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∠</a:t>
                </a:r>
                <a:r>
                  <a:rPr lang="en-US" sz="2400" i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P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T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R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 ?</a:t>
                </a:r>
                <a:endParaRPr lang="en-US" sz="2400" dirty="0">
                  <a:solidFill>
                    <a:prstClr val="black"/>
                  </a:solidFill>
                  <a:ea typeface="Cambria Math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" y="2390854"/>
                <a:ext cx="3810000" cy="4390946"/>
              </a:xfrm>
              <a:prstGeom prst="rect">
                <a:avLst/>
              </a:prstGeom>
              <a:blipFill rotWithShape="1">
                <a:blip r:embed="rId3"/>
                <a:stretch>
                  <a:fillRect l="-1760" r="-3360" b="-2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30628" y="43542"/>
            <a:ext cx="89154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The measures of the corresponding sides of the image and </a:t>
            </a:r>
            <a:r>
              <a:rPr lang="en-US" sz="2400" dirty="0" err="1" smtClean="0">
                <a:solidFill>
                  <a:prstClr val="black"/>
                </a:solidFill>
              </a:rPr>
              <a:t>preimage</a:t>
            </a:r>
            <a:endParaRPr lang="en-US" sz="2400" dirty="0" smtClean="0">
              <a:solidFill>
                <a:prstClr val="black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are equal.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When measurements of line segments are equal, the word we use is</a:t>
            </a:r>
          </a:p>
          <a:p>
            <a:pPr algn="ctr">
              <a:spcAft>
                <a:spcPts val="600"/>
              </a:spcAft>
            </a:pPr>
            <a:r>
              <a:rPr lang="en-US" sz="2800" b="1" dirty="0" smtClean="0">
                <a:solidFill>
                  <a:srgbClr val="FF0066"/>
                </a:solidFill>
              </a:rPr>
              <a:t>CONGRUENT</a:t>
            </a:r>
            <a:endParaRPr lang="en-US" sz="2800" b="1" dirty="0">
              <a:solidFill>
                <a:srgbClr val="FF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0" y="38216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91942" y="50408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00800" y="3810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62800" y="50408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4904013" y="3124200"/>
            <a:ext cx="1420587" cy="1588532"/>
            <a:chOff x="4904013" y="3124200"/>
            <a:chExt cx="1420587" cy="1588532"/>
          </a:xfrm>
        </p:grpSpPr>
        <p:sp>
          <p:nvSpPr>
            <p:cNvPr id="18" name="TextBox 17"/>
            <p:cNvSpPr txBox="1"/>
            <p:nvPr/>
          </p:nvSpPr>
          <p:spPr>
            <a:xfrm>
              <a:off x="5867400" y="4343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r>
                <a:rPr lang="el-GR" dirty="0" smtClean="0">
                  <a:latin typeface="Cambria Math"/>
                  <a:ea typeface="Cambria Math"/>
                </a:rPr>
                <a:t>´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54385" y="3124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T</a:t>
              </a:r>
              <a:r>
                <a:rPr lang="el-GR" dirty="0" smtClean="0">
                  <a:latin typeface="Cambria Math"/>
                  <a:ea typeface="Cambria Math"/>
                </a:rPr>
                <a:t>´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04013" y="4343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ea typeface="Cambria Math"/>
                </a:rPr>
                <a:t>P</a:t>
              </a:r>
              <a:r>
                <a:rPr lang="el-GR" dirty="0" smtClean="0">
                  <a:latin typeface="Cambria Math"/>
                  <a:ea typeface="Cambria Math"/>
                </a:rPr>
                <a:t>´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43600" y="3124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l-GR" dirty="0" smtClean="0">
                  <a:latin typeface="Cambria Math"/>
                  <a:ea typeface="Cambria Math"/>
                </a:rPr>
                <a:t>´</a:t>
              </a:r>
              <a:endParaRPr lang="en-US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105400" y="3418114"/>
              <a:ext cx="990600" cy="979714"/>
            </a:xfrm>
            <a:custGeom>
              <a:avLst/>
              <a:gdLst>
                <a:gd name="connsiteX0" fmla="*/ 0 w 892628"/>
                <a:gd name="connsiteY0" fmla="*/ 642257 h 642257"/>
                <a:gd name="connsiteX1" fmla="*/ 228600 w 892628"/>
                <a:gd name="connsiteY1" fmla="*/ 0 h 642257"/>
                <a:gd name="connsiteX2" fmla="*/ 892628 w 892628"/>
                <a:gd name="connsiteY2" fmla="*/ 0 h 642257"/>
                <a:gd name="connsiteX3" fmla="*/ 892628 w 892628"/>
                <a:gd name="connsiteY3" fmla="*/ 642257 h 642257"/>
                <a:gd name="connsiteX4" fmla="*/ 0 w 892628"/>
                <a:gd name="connsiteY4" fmla="*/ 642257 h 642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628" h="642257">
                  <a:moveTo>
                    <a:pt x="0" y="642257"/>
                  </a:moveTo>
                  <a:lnTo>
                    <a:pt x="228600" y="0"/>
                  </a:lnTo>
                  <a:lnTo>
                    <a:pt x="892628" y="0"/>
                  </a:lnTo>
                  <a:lnTo>
                    <a:pt x="892628" y="642257"/>
                  </a:lnTo>
                  <a:lnTo>
                    <a:pt x="0" y="642257"/>
                  </a:lnTo>
                  <a:close/>
                </a:path>
              </a:pathLst>
            </a:custGeom>
            <a:solidFill>
              <a:schemeClr val="accent6">
                <a:lumMod val="75000"/>
                <a:alpha val="27843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7239000" y="4637313"/>
            <a:ext cx="1905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19800" y="3897086"/>
            <a:ext cx="1905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5600700" y="3308866"/>
            <a:ext cx="92528" cy="185448"/>
            <a:chOff x="5600700" y="3308866"/>
            <a:chExt cx="92528" cy="18544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600700" y="3308866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693228" y="3309648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917872" y="4038600"/>
            <a:ext cx="92528" cy="185448"/>
            <a:chOff x="6917872" y="4038600"/>
            <a:chExt cx="92528" cy="185448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6917872" y="4038600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10400" y="4039382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6749142" y="5023951"/>
            <a:ext cx="174172" cy="194770"/>
            <a:chOff x="6749142" y="5023951"/>
            <a:chExt cx="174172" cy="19477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6749142" y="5034055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841670" y="5023951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923314" y="5029200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5519056" y="4300443"/>
            <a:ext cx="174172" cy="194770"/>
            <a:chOff x="6749142" y="5023951"/>
            <a:chExt cx="174172" cy="19477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6749142" y="5034055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841670" y="5023951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923314" y="5029200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6346372" y="4397830"/>
            <a:ext cx="348342" cy="293327"/>
            <a:chOff x="6346372" y="4397830"/>
            <a:chExt cx="348342" cy="29332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400800" y="4485109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379028" y="457200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422572" y="439783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346372" y="464820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5029200" y="3733800"/>
            <a:ext cx="348342" cy="293327"/>
            <a:chOff x="6346372" y="4397830"/>
            <a:chExt cx="348342" cy="293327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6400800" y="4485109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379028" y="457200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422572" y="439783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346372" y="464820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439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l="4100" t="4778" r="3486" b="5714"/>
          <a:stretch/>
        </p:blipFill>
        <p:spPr bwMode="auto">
          <a:xfrm>
            <a:off x="3494305" y="1396511"/>
            <a:ext cx="5638809" cy="5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/>
        </p:nvSpPr>
        <p:spPr>
          <a:xfrm>
            <a:off x="6346370" y="4147456"/>
            <a:ext cx="990600" cy="979714"/>
          </a:xfrm>
          <a:custGeom>
            <a:avLst/>
            <a:gdLst>
              <a:gd name="connsiteX0" fmla="*/ 0 w 892628"/>
              <a:gd name="connsiteY0" fmla="*/ 642257 h 642257"/>
              <a:gd name="connsiteX1" fmla="*/ 228600 w 892628"/>
              <a:gd name="connsiteY1" fmla="*/ 0 h 642257"/>
              <a:gd name="connsiteX2" fmla="*/ 892628 w 892628"/>
              <a:gd name="connsiteY2" fmla="*/ 0 h 642257"/>
              <a:gd name="connsiteX3" fmla="*/ 892628 w 892628"/>
              <a:gd name="connsiteY3" fmla="*/ 642257 h 642257"/>
              <a:gd name="connsiteX4" fmla="*/ 0 w 892628"/>
              <a:gd name="connsiteY4" fmla="*/ 642257 h 64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628" h="642257">
                <a:moveTo>
                  <a:pt x="0" y="642257"/>
                </a:moveTo>
                <a:lnTo>
                  <a:pt x="228600" y="0"/>
                </a:lnTo>
                <a:lnTo>
                  <a:pt x="892628" y="0"/>
                </a:lnTo>
                <a:lnTo>
                  <a:pt x="892628" y="642257"/>
                </a:lnTo>
                <a:lnTo>
                  <a:pt x="0" y="642257"/>
                </a:lnTo>
                <a:close/>
              </a:path>
            </a:pathLst>
          </a:custGeom>
          <a:solidFill>
            <a:srgbClr val="4F81BD">
              <a:alpha val="2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3542" y="2390854"/>
            <a:ext cx="38100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>
                <a:solidFill>
                  <a:prstClr val="black"/>
                </a:solidFill>
                <a:ea typeface="Cambria Math"/>
              </a:rPr>
              <a:t>RAP </a:t>
            </a:r>
            <a:r>
              <a:rPr lang="en-US" sz="2400" dirty="0">
                <a:solidFill>
                  <a:prstClr val="black"/>
                </a:solidFill>
                <a:latin typeface="Cambria Math"/>
                <a:ea typeface="Cambria Math"/>
              </a:rPr>
              <a:t>≅ </a:t>
            </a:r>
            <a:r>
              <a:rPr lang="en-US" sz="2400" dirty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>
                <a:solidFill>
                  <a:prstClr val="black"/>
                </a:solidFill>
                <a:ea typeface="Cambria Math"/>
              </a:rPr>
              <a:t>R</a:t>
            </a:r>
            <a:r>
              <a:rPr lang="el-GR" sz="24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>
                <a:solidFill>
                  <a:prstClr val="black"/>
                </a:solidFill>
                <a:ea typeface="Cambria Math"/>
              </a:rPr>
              <a:t>A</a:t>
            </a:r>
            <a:r>
              <a:rPr lang="el-GR" sz="24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>
                <a:solidFill>
                  <a:prstClr val="black"/>
                </a:solidFill>
                <a:ea typeface="Cambria Math"/>
              </a:rPr>
              <a:t>P</a:t>
            </a:r>
            <a:r>
              <a:rPr lang="el-GR" sz="24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endParaRPr lang="en-US" sz="2400" i="1" dirty="0" smtClean="0">
              <a:solidFill>
                <a:prstClr val="black"/>
              </a:solidFill>
              <a:ea typeface="Cambria Math"/>
            </a:endParaRP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TRA </a:t>
            </a:r>
            <a:r>
              <a:rPr lang="en-US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≅ </a:t>
            </a:r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 T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R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A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endParaRPr lang="en-US" sz="2400" dirty="0" smtClean="0">
              <a:solidFill>
                <a:prstClr val="black"/>
              </a:solidFill>
              <a:latin typeface="Cambria Math"/>
              <a:ea typeface="Cambria Math"/>
            </a:endParaRP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APT </a:t>
            </a:r>
            <a:r>
              <a:rPr lang="en-US" sz="2400" dirty="0">
                <a:solidFill>
                  <a:prstClr val="black"/>
                </a:solidFill>
                <a:latin typeface="Cambria Math"/>
                <a:ea typeface="Cambria Math"/>
              </a:rPr>
              <a:t>≅ </a:t>
            </a:r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 A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P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T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endParaRPr lang="en-US" sz="2400" dirty="0">
              <a:solidFill>
                <a:prstClr val="black"/>
              </a:solidFill>
              <a:ea typeface="Cambria Math"/>
            </a:endParaRP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PTR </a:t>
            </a:r>
            <a:r>
              <a:rPr lang="en-US" sz="2400" dirty="0">
                <a:solidFill>
                  <a:prstClr val="black"/>
                </a:solidFill>
                <a:latin typeface="Cambria Math"/>
                <a:ea typeface="Cambria Math"/>
              </a:rPr>
              <a:t>≅ </a:t>
            </a:r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 P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T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R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endParaRPr lang="en-US" sz="2400" dirty="0">
              <a:solidFill>
                <a:prstClr val="black"/>
              </a:solidFill>
              <a:ea typeface="Cambria Math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0628" y="21770"/>
            <a:ext cx="89154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The measures of the corresponding angles of the image and </a:t>
            </a:r>
            <a:r>
              <a:rPr lang="en-US" sz="2400" dirty="0" err="1" smtClean="0">
                <a:solidFill>
                  <a:prstClr val="black"/>
                </a:solidFill>
              </a:rPr>
              <a:t>preimage</a:t>
            </a:r>
            <a:endParaRPr lang="en-US" sz="2400" dirty="0" smtClean="0">
              <a:solidFill>
                <a:prstClr val="black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are equal.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When measurements of angles are equal, the word we use is</a:t>
            </a:r>
          </a:p>
          <a:p>
            <a:pPr algn="ctr">
              <a:spcAft>
                <a:spcPts val="600"/>
              </a:spcAft>
            </a:pPr>
            <a:r>
              <a:rPr lang="en-US" sz="2800" b="1" dirty="0" smtClean="0">
                <a:solidFill>
                  <a:srgbClr val="FF0066"/>
                </a:solidFill>
              </a:rPr>
              <a:t>CONGRUENT</a:t>
            </a:r>
            <a:endParaRPr lang="en-US" sz="2800" b="1" dirty="0">
              <a:solidFill>
                <a:srgbClr val="FF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0" y="38216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91942" y="50408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00800" y="3810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62800" y="50408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4904013" y="3124200"/>
            <a:ext cx="1420587" cy="1588532"/>
            <a:chOff x="4904013" y="3124200"/>
            <a:chExt cx="1420587" cy="1588532"/>
          </a:xfrm>
        </p:grpSpPr>
        <p:sp>
          <p:nvSpPr>
            <p:cNvPr id="18" name="TextBox 17"/>
            <p:cNvSpPr txBox="1"/>
            <p:nvPr/>
          </p:nvSpPr>
          <p:spPr>
            <a:xfrm>
              <a:off x="5867400" y="4343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r>
                <a:rPr lang="el-GR" dirty="0" smtClean="0">
                  <a:latin typeface="Cambria Math"/>
                  <a:ea typeface="Cambria Math"/>
                </a:rPr>
                <a:t>´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54385" y="3124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T</a:t>
              </a:r>
              <a:r>
                <a:rPr lang="el-GR" dirty="0" smtClean="0">
                  <a:latin typeface="Cambria Math"/>
                  <a:ea typeface="Cambria Math"/>
                </a:rPr>
                <a:t>´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04013" y="4343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ea typeface="Cambria Math"/>
                </a:rPr>
                <a:t>P</a:t>
              </a:r>
              <a:r>
                <a:rPr lang="el-GR" dirty="0" smtClean="0">
                  <a:latin typeface="Cambria Math"/>
                  <a:ea typeface="Cambria Math"/>
                </a:rPr>
                <a:t>´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43600" y="3124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l-GR" dirty="0" smtClean="0">
                  <a:latin typeface="Cambria Math"/>
                  <a:ea typeface="Cambria Math"/>
                </a:rPr>
                <a:t>´</a:t>
              </a:r>
              <a:endParaRPr lang="en-US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105400" y="3418114"/>
              <a:ext cx="990600" cy="979714"/>
            </a:xfrm>
            <a:custGeom>
              <a:avLst/>
              <a:gdLst>
                <a:gd name="connsiteX0" fmla="*/ 0 w 892628"/>
                <a:gd name="connsiteY0" fmla="*/ 642257 h 642257"/>
                <a:gd name="connsiteX1" fmla="*/ 228600 w 892628"/>
                <a:gd name="connsiteY1" fmla="*/ 0 h 642257"/>
                <a:gd name="connsiteX2" fmla="*/ 892628 w 892628"/>
                <a:gd name="connsiteY2" fmla="*/ 0 h 642257"/>
                <a:gd name="connsiteX3" fmla="*/ 892628 w 892628"/>
                <a:gd name="connsiteY3" fmla="*/ 642257 h 642257"/>
                <a:gd name="connsiteX4" fmla="*/ 0 w 892628"/>
                <a:gd name="connsiteY4" fmla="*/ 642257 h 642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628" h="642257">
                  <a:moveTo>
                    <a:pt x="0" y="642257"/>
                  </a:moveTo>
                  <a:lnTo>
                    <a:pt x="228600" y="0"/>
                  </a:lnTo>
                  <a:lnTo>
                    <a:pt x="892628" y="0"/>
                  </a:lnTo>
                  <a:lnTo>
                    <a:pt x="892628" y="642257"/>
                  </a:lnTo>
                  <a:lnTo>
                    <a:pt x="0" y="642257"/>
                  </a:lnTo>
                  <a:close/>
                </a:path>
              </a:pathLst>
            </a:custGeom>
            <a:solidFill>
              <a:schemeClr val="accent6">
                <a:lumMod val="75000"/>
                <a:alpha val="27843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5943600" y="4218409"/>
            <a:ext cx="152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184572" y="4942508"/>
            <a:ext cx="152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943600" y="3418114"/>
            <a:ext cx="152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184572" y="4142213"/>
            <a:ext cx="152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5029198" y="4196643"/>
            <a:ext cx="1491344" cy="1109554"/>
            <a:chOff x="5040084" y="4174871"/>
            <a:chExt cx="1491344" cy="1109554"/>
          </a:xfrm>
        </p:grpSpPr>
        <p:sp>
          <p:nvSpPr>
            <p:cNvPr id="24" name="Arc 23"/>
            <p:cNvSpPr/>
            <p:nvPr/>
          </p:nvSpPr>
          <p:spPr>
            <a:xfrm>
              <a:off x="5040084" y="4174871"/>
              <a:ext cx="255813" cy="385853"/>
            </a:xfrm>
            <a:prstGeom prst="arc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c 52"/>
            <p:cNvSpPr/>
            <p:nvPr/>
          </p:nvSpPr>
          <p:spPr>
            <a:xfrm>
              <a:off x="6275615" y="4898572"/>
              <a:ext cx="255813" cy="385853"/>
            </a:xfrm>
            <a:prstGeom prst="arc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999957" y="3011383"/>
            <a:ext cx="700740" cy="673731"/>
            <a:chOff x="4999957" y="3011383"/>
            <a:chExt cx="700740" cy="673731"/>
          </a:xfrm>
        </p:grpSpPr>
        <p:sp>
          <p:nvSpPr>
            <p:cNvPr id="32" name="Arc 31"/>
            <p:cNvSpPr/>
            <p:nvPr/>
          </p:nvSpPr>
          <p:spPr>
            <a:xfrm rot="6206801">
              <a:off x="5105400" y="3101445"/>
              <a:ext cx="506187" cy="530568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rot="6206801">
              <a:off x="5013461" y="2997879"/>
              <a:ext cx="673731" cy="70074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248400" y="3745869"/>
            <a:ext cx="700740" cy="673731"/>
            <a:chOff x="4999957" y="3011383"/>
            <a:chExt cx="700740" cy="673731"/>
          </a:xfrm>
        </p:grpSpPr>
        <p:sp>
          <p:nvSpPr>
            <p:cNvPr id="57" name="Arc 56"/>
            <p:cNvSpPr/>
            <p:nvPr/>
          </p:nvSpPr>
          <p:spPr>
            <a:xfrm rot="6206801">
              <a:off x="5105400" y="3101445"/>
              <a:ext cx="506187" cy="530568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Arc 57"/>
            <p:cNvSpPr/>
            <p:nvPr/>
          </p:nvSpPr>
          <p:spPr>
            <a:xfrm rot="6206801">
              <a:off x="5013461" y="2997879"/>
              <a:ext cx="673731" cy="70074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424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0" grpId="0" animBg="1"/>
      <p:bldP spid="51" grpId="0" animBg="1"/>
      <p:bldP spid="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l="4100" t="4778" r="3486" b="5714"/>
          <a:stretch/>
        </p:blipFill>
        <p:spPr bwMode="auto">
          <a:xfrm>
            <a:off x="3494305" y="1396511"/>
            <a:ext cx="5638809" cy="5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/>
        </p:nvSpPr>
        <p:spPr>
          <a:xfrm>
            <a:off x="6346370" y="4147456"/>
            <a:ext cx="990600" cy="979714"/>
          </a:xfrm>
          <a:custGeom>
            <a:avLst/>
            <a:gdLst>
              <a:gd name="connsiteX0" fmla="*/ 0 w 892628"/>
              <a:gd name="connsiteY0" fmla="*/ 642257 h 642257"/>
              <a:gd name="connsiteX1" fmla="*/ 228600 w 892628"/>
              <a:gd name="connsiteY1" fmla="*/ 0 h 642257"/>
              <a:gd name="connsiteX2" fmla="*/ 892628 w 892628"/>
              <a:gd name="connsiteY2" fmla="*/ 0 h 642257"/>
              <a:gd name="connsiteX3" fmla="*/ 892628 w 892628"/>
              <a:gd name="connsiteY3" fmla="*/ 642257 h 642257"/>
              <a:gd name="connsiteX4" fmla="*/ 0 w 892628"/>
              <a:gd name="connsiteY4" fmla="*/ 642257 h 64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628" h="642257">
                <a:moveTo>
                  <a:pt x="0" y="642257"/>
                </a:moveTo>
                <a:lnTo>
                  <a:pt x="228600" y="0"/>
                </a:lnTo>
                <a:lnTo>
                  <a:pt x="892628" y="0"/>
                </a:lnTo>
                <a:lnTo>
                  <a:pt x="892628" y="642257"/>
                </a:lnTo>
                <a:lnTo>
                  <a:pt x="0" y="642257"/>
                </a:lnTo>
                <a:close/>
              </a:path>
            </a:pathLst>
          </a:custGeom>
          <a:solidFill>
            <a:srgbClr val="4F81BD">
              <a:alpha val="2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3542" y="1752600"/>
            <a:ext cx="3810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We can now say that </a:t>
            </a:r>
            <a:r>
              <a:rPr lang="en-US" sz="2800" dirty="0">
                <a:solidFill>
                  <a:prstClr val="black"/>
                </a:solidFill>
              </a:rPr>
              <a:t>trapezoid </a:t>
            </a:r>
            <a:r>
              <a:rPr lang="en-US" sz="2800" i="1" dirty="0" smtClean="0">
                <a:solidFill>
                  <a:prstClr val="black"/>
                </a:solidFill>
              </a:rPr>
              <a:t>TRAP </a:t>
            </a:r>
            <a:r>
              <a:rPr lang="en-US" sz="2800" dirty="0" smtClean="0">
                <a:solidFill>
                  <a:prstClr val="black"/>
                </a:solidFill>
              </a:rPr>
              <a:t>is CONGRUENT to</a:t>
            </a:r>
            <a:br>
              <a:rPr lang="en-US" sz="2800" dirty="0" smtClean="0">
                <a:solidFill>
                  <a:prstClr val="black"/>
                </a:solidFill>
              </a:rPr>
            </a:br>
            <a:r>
              <a:rPr lang="en-US" sz="2800" dirty="0" smtClean="0">
                <a:solidFill>
                  <a:prstClr val="black"/>
                </a:solidFill>
              </a:rPr>
              <a:t>trapezoid </a:t>
            </a:r>
            <a:r>
              <a:rPr lang="en-US" sz="2800" i="1" dirty="0">
                <a:solidFill>
                  <a:prstClr val="black"/>
                </a:solidFill>
              </a:rPr>
              <a:t>T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 smtClean="0">
                <a:solidFill>
                  <a:prstClr val="black"/>
                </a:solidFill>
              </a:rPr>
              <a:t>R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 smtClean="0">
                <a:solidFill>
                  <a:prstClr val="black"/>
                </a:solidFill>
              </a:rPr>
              <a:t>A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 smtClean="0">
                <a:solidFill>
                  <a:prstClr val="black"/>
                </a:solidFill>
              </a:rPr>
              <a:t>P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endParaRPr lang="en-US" sz="2800" dirty="0" smtClean="0">
              <a:solidFill>
                <a:prstClr val="black"/>
              </a:solidFill>
              <a:latin typeface="Cambria Math"/>
              <a:ea typeface="Cambria Math"/>
            </a:endParaRPr>
          </a:p>
          <a:p>
            <a:pPr algn="ctr">
              <a:spcAft>
                <a:spcPts val="1800"/>
              </a:spcAft>
            </a:pPr>
            <a:r>
              <a:rPr lang="en-US" sz="2800" i="1" dirty="0" smtClean="0">
                <a:solidFill>
                  <a:prstClr val="black"/>
                </a:solidFill>
              </a:rPr>
              <a:t>TRAP </a:t>
            </a:r>
            <a:r>
              <a:rPr lang="en-US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≅</a:t>
            </a:r>
            <a:r>
              <a:rPr lang="en-US" sz="2800" i="1" dirty="0" smtClean="0">
                <a:solidFill>
                  <a:prstClr val="black"/>
                </a:solidFill>
                <a:latin typeface="Cambria Math"/>
                <a:ea typeface="Cambria Math"/>
              </a:rPr>
              <a:t> </a:t>
            </a:r>
            <a:r>
              <a:rPr lang="en-US" sz="2800" i="1" dirty="0" smtClean="0">
                <a:solidFill>
                  <a:prstClr val="black"/>
                </a:solidFill>
              </a:rPr>
              <a:t>T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>
                <a:solidFill>
                  <a:prstClr val="black"/>
                </a:solidFill>
              </a:rPr>
              <a:t>R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>
                <a:solidFill>
                  <a:prstClr val="black"/>
                </a:solidFill>
              </a:rPr>
              <a:t>A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>
                <a:solidFill>
                  <a:prstClr val="black"/>
                </a:solidFill>
              </a:rPr>
              <a:t>P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</a:p>
          <a:p>
            <a:pPr algn="ctr">
              <a:spcAft>
                <a:spcPts val="600"/>
              </a:spcAft>
            </a:pPr>
            <a:r>
              <a:rPr lang="en-US" sz="2800" dirty="0" smtClean="0">
                <a:ea typeface="Cambria Math"/>
              </a:rPr>
              <a:t>What do you think</a:t>
            </a:r>
            <a:br>
              <a:rPr lang="en-US" sz="2800" dirty="0" smtClean="0">
                <a:ea typeface="Cambria Math"/>
              </a:rPr>
            </a:br>
            <a:r>
              <a:rPr lang="en-US" sz="2800" dirty="0" smtClean="0">
                <a:ea typeface="Cambria Math"/>
              </a:rPr>
              <a:t>we can now say</a:t>
            </a:r>
            <a:br>
              <a:rPr lang="en-US" sz="2800" dirty="0" smtClean="0">
                <a:ea typeface="Cambria Math"/>
              </a:rPr>
            </a:br>
            <a:r>
              <a:rPr lang="en-US" sz="2800" dirty="0" smtClean="0">
                <a:ea typeface="Cambria Math"/>
              </a:rPr>
              <a:t>about the image</a:t>
            </a:r>
            <a:br>
              <a:rPr lang="en-US" sz="2800" dirty="0" smtClean="0">
                <a:ea typeface="Cambria Math"/>
              </a:rPr>
            </a:br>
            <a:r>
              <a:rPr lang="en-US" sz="2800" dirty="0" smtClean="0">
                <a:ea typeface="Cambria Math"/>
              </a:rPr>
              <a:t>and </a:t>
            </a:r>
            <a:r>
              <a:rPr lang="en-US" sz="2800" dirty="0" err="1" smtClean="0">
                <a:ea typeface="Cambria Math"/>
              </a:rPr>
              <a:t>preimage</a:t>
            </a:r>
            <a:r>
              <a:rPr lang="en-US" sz="2800" dirty="0" smtClean="0">
                <a:ea typeface="Cambria Math"/>
              </a:rPr>
              <a:t/>
            </a:r>
            <a:br>
              <a:rPr lang="en-US" sz="2800" dirty="0" smtClean="0">
                <a:ea typeface="Cambria Math"/>
              </a:rPr>
            </a:br>
            <a:r>
              <a:rPr lang="en-US" sz="2800" dirty="0" smtClean="0">
                <a:ea typeface="Cambria Math"/>
              </a:rPr>
              <a:t>after a translation?</a:t>
            </a:r>
            <a:endParaRPr lang="en-US" sz="2800" b="1" dirty="0">
              <a:solidFill>
                <a:srgbClr val="FF0000"/>
              </a:solidFill>
              <a:ea typeface="Cambria Math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914400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We now know that ALL corresponding sides of the image and </a:t>
            </a:r>
            <a:r>
              <a:rPr lang="en-US" sz="2400" dirty="0" err="1" smtClean="0">
                <a:solidFill>
                  <a:prstClr val="black"/>
                </a:solidFill>
              </a:rPr>
              <a:t>preimage</a:t>
            </a:r>
            <a:r>
              <a:rPr lang="en-US" sz="2400" dirty="0" smtClean="0">
                <a:solidFill>
                  <a:prstClr val="black"/>
                </a:solidFill>
              </a:rPr>
              <a:t> are CONGRUENT.</a:t>
            </a: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We </a:t>
            </a:r>
            <a:r>
              <a:rPr lang="en-US" sz="2400" dirty="0">
                <a:solidFill>
                  <a:prstClr val="black"/>
                </a:solidFill>
              </a:rPr>
              <a:t>also </a:t>
            </a:r>
            <a:r>
              <a:rPr lang="en-US" sz="2400" dirty="0" smtClean="0">
                <a:solidFill>
                  <a:prstClr val="black"/>
                </a:solidFill>
              </a:rPr>
              <a:t>know </a:t>
            </a:r>
            <a:r>
              <a:rPr lang="en-US" sz="2400" dirty="0">
                <a:solidFill>
                  <a:prstClr val="black"/>
                </a:solidFill>
              </a:rPr>
              <a:t>that ALL corresponding </a:t>
            </a:r>
            <a:r>
              <a:rPr lang="en-US" sz="2400" dirty="0" smtClean="0">
                <a:solidFill>
                  <a:prstClr val="black"/>
                </a:solidFill>
              </a:rPr>
              <a:t>angles </a:t>
            </a:r>
            <a:r>
              <a:rPr lang="en-US" sz="2400" dirty="0">
                <a:solidFill>
                  <a:prstClr val="black"/>
                </a:solidFill>
              </a:rPr>
              <a:t>of the image and </a:t>
            </a:r>
            <a:r>
              <a:rPr lang="en-US" sz="2400" dirty="0" err="1">
                <a:solidFill>
                  <a:prstClr val="black"/>
                </a:solidFill>
              </a:rPr>
              <a:t>preimage</a:t>
            </a:r>
            <a:r>
              <a:rPr lang="en-US" sz="2400" dirty="0">
                <a:solidFill>
                  <a:prstClr val="black"/>
                </a:solidFill>
              </a:rPr>
              <a:t> are CONGRUENT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0" y="38216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91942" y="50408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00800" y="3810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62800" y="50408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4904013" y="3124200"/>
            <a:ext cx="1420587" cy="1588532"/>
            <a:chOff x="4904013" y="3124200"/>
            <a:chExt cx="1420587" cy="1588532"/>
          </a:xfrm>
        </p:grpSpPr>
        <p:sp>
          <p:nvSpPr>
            <p:cNvPr id="18" name="TextBox 17"/>
            <p:cNvSpPr txBox="1"/>
            <p:nvPr/>
          </p:nvSpPr>
          <p:spPr>
            <a:xfrm>
              <a:off x="5867400" y="4343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r>
                <a:rPr lang="el-GR" dirty="0" smtClean="0">
                  <a:latin typeface="Cambria Math"/>
                  <a:ea typeface="Cambria Math"/>
                </a:rPr>
                <a:t>´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54385" y="3124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T</a:t>
              </a:r>
              <a:r>
                <a:rPr lang="el-GR" dirty="0" smtClean="0">
                  <a:latin typeface="Cambria Math"/>
                  <a:ea typeface="Cambria Math"/>
                </a:rPr>
                <a:t>´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04013" y="4343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ea typeface="Cambria Math"/>
                </a:rPr>
                <a:t>P</a:t>
              </a:r>
              <a:r>
                <a:rPr lang="el-GR" dirty="0" smtClean="0">
                  <a:latin typeface="Cambria Math"/>
                  <a:ea typeface="Cambria Math"/>
                </a:rPr>
                <a:t>´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43600" y="3124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l-GR" dirty="0" smtClean="0">
                  <a:latin typeface="Cambria Math"/>
                  <a:ea typeface="Cambria Math"/>
                </a:rPr>
                <a:t>´</a:t>
              </a:r>
              <a:endParaRPr lang="en-US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105400" y="3418114"/>
              <a:ext cx="990600" cy="979714"/>
            </a:xfrm>
            <a:custGeom>
              <a:avLst/>
              <a:gdLst>
                <a:gd name="connsiteX0" fmla="*/ 0 w 892628"/>
                <a:gd name="connsiteY0" fmla="*/ 642257 h 642257"/>
                <a:gd name="connsiteX1" fmla="*/ 228600 w 892628"/>
                <a:gd name="connsiteY1" fmla="*/ 0 h 642257"/>
                <a:gd name="connsiteX2" fmla="*/ 892628 w 892628"/>
                <a:gd name="connsiteY2" fmla="*/ 0 h 642257"/>
                <a:gd name="connsiteX3" fmla="*/ 892628 w 892628"/>
                <a:gd name="connsiteY3" fmla="*/ 642257 h 642257"/>
                <a:gd name="connsiteX4" fmla="*/ 0 w 892628"/>
                <a:gd name="connsiteY4" fmla="*/ 642257 h 642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628" h="642257">
                  <a:moveTo>
                    <a:pt x="0" y="642257"/>
                  </a:moveTo>
                  <a:lnTo>
                    <a:pt x="228600" y="0"/>
                  </a:lnTo>
                  <a:lnTo>
                    <a:pt x="892628" y="0"/>
                  </a:lnTo>
                  <a:lnTo>
                    <a:pt x="892628" y="642257"/>
                  </a:lnTo>
                  <a:lnTo>
                    <a:pt x="0" y="642257"/>
                  </a:lnTo>
                  <a:close/>
                </a:path>
              </a:pathLst>
            </a:custGeom>
            <a:solidFill>
              <a:schemeClr val="accent6">
                <a:lumMod val="75000"/>
                <a:alpha val="27843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5943600" y="4218409"/>
            <a:ext cx="152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184572" y="4942508"/>
            <a:ext cx="152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943600" y="3418114"/>
            <a:ext cx="152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184572" y="4142213"/>
            <a:ext cx="152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5029198" y="4196643"/>
            <a:ext cx="1491344" cy="1109554"/>
            <a:chOff x="5040084" y="4174871"/>
            <a:chExt cx="1491344" cy="1109554"/>
          </a:xfrm>
        </p:grpSpPr>
        <p:sp>
          <p:nvSpPr>
            <p:cNvPr id="24" name="Arc 23"/>
            <p:cNvSpPr/>
            <p:nvPr/>
          </p:nvSpPr>
          <p:spPr>
            <a:xfrm>
              <a:off x="5040084" y="4174871"/>
              <a:ext cx="255813" cy="385853"/>
            </a:xfrm>
            <a:prstGeom prst="arc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c 52"/>
            <p:cNvSpPr/>
            <p:nvPr/>
          </p:nvSpPr>
          <p:spPr>
            <a:xfrm>
              <a:off x="6275615" y="4898572"/>
              <a:ext cx="255813" cy="385853"/>
            </a:xfrm>
            <a:prstGeom prst="arc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999957" y="3011383"/>
            <a:ext cx="700740" cy="673731"/>
            <a:chOff x="4999957" y="3011383"/>
            <a:chExt cx="700740" cy="673731"/>
          </a:xfrm>
        </p:grpSpPr>
        <p:sp>
          <p:nvSpPr>
            <p:cNvPr id="32" name="Arc 31"/>
            <p:cNvSpPr/>
            <p:nvPr/>
          </p:nvSpPr>
          <p:spPr>
            <a:xfrm rot="6206801">
              <a:off x="5105400" y="3101445"/>
              <a:ext cx="506187" cy="530568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rot="6206801">
              <a:off x="5013461" y="2997879"/>
              <a:ext cx="673731" cy="70074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248400" y="3745869"/>
            <a:ext cx="700740" cy="673731"/>
            <a:chOff x="4999957" y="3011383"/>
            <a:chExt cx="700740" cy="673731"/>
          </a:xfrm>
        </p:grpSpPr>
        <p:sp>
          <p:nvSpPr>
            <p:cNvPr id="57" name="Arc 56"/>
            <p:cNvSpPr/>
            <p:nvPr/>
          </p:nvSpPr>
          <p:spPr>
            <a:xfrm rot="6206801">
              <a:off x="5105400" y="3101445"/>
              <a:ext cx="506187" cy="530568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Arc 57"/>
            <p:cNvSpPr/>
            <p:nvPr/>
          </p:nvSpPr>
          <p:spPr>
            <a:xfrm rot="6206801">
              <a:off x="5013461" y="2997879"/>
              <a:ext cx="673731" cy="70074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094516" y="3309258"/>
            <a:ext cx="2400300" cy="1909855"/>
            <a:chOff x="5029200" y="3276600"/>
            <a:chExt cx="2400300" cy="1909855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7239000" y="4605047"/>
              <a:ext cx="1905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019800" y="3864820"/>
              <a:ext cx="1905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37"/>
            <p:cNvGrpSpPr/>
            <p:nvPr/>
          </p:nvGrpSpPr>
          <p:grpSpPr>
            <a:xfrm>
              <a:off x="5600700" y="3276600"/>
              <a:ext cx="92528" cy="185448"/>
              <a:chOff x="5600700" y="3308866"/>
              <a:chExt cx="92528" cy="185448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5600700" y="3308866"/>
                <a:ext cx="0" cy="18466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5693228" y="3309648"/>
                <a:ext cx="0" cy="18466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6917872" y="4006334"/>
              <a:ext cx="92528" cy="185448"/>
              <a:chOff x="6917872" y="4038600"/>
              <a:chExt cx="92528" cy="185448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6917872" y="4038600"/>
                <a:ext cx="0" cy="18466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7010400" y="4039382"/>
                <a:ext cx="0" cy="18466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6749142" y="4991685"/>
              <a:ext cx="174172" cy="194770"/>
              <a:chOff x="6749142" y="5023951"/>
              <a:chExt cx="174172" cy="19477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6749142" y="5034055"/>
                <a:ext cx="0" cy="18466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841670" y="5023951"/>
                <a:ext cx="0" cy="18466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6923314" y="5029200"/>
                <a:ext cx="0" cy="18466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5519056" y="4268177"/>
              <a:ext cx="174172" cy="194770"/>
              <a:chOff x="6749142" y="5023951"/>
              <a:chExt cx="174172" cy="19477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6749142" y="5034055"/>
                <a:ext cx="0" cy="18466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841670" y="5023951"/>
                <a:ext cx="0" cy="18466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6923314" y="5029200"/>
                <a:ext cx="0" cy="18466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/>
            <p:cNvGrpSpPr/>
            <p:nvPr/>
          </p:nvGrpSpPr>
          <p:grpSpPr>
            <a:xfrm>
              <a:off x="6346372" y="4365564"/>
              <a:ext cx="348342" cy="293327"/>
              <a:chOff x="6346372" y="4397830"/>
              <a:chExt cx="348342" cy="293327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>
                <a:off x="6400800" y="4485109"/>
                <a:ext cx="272142" cy="4295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79028" y="4572000"/>
                <a:ext cx="272142" cy="4295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6422572" y="4397830"/>
                <a:ext cx="272142" cy="4295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6346372" y="4648200"/>
                <a:ext cx="272142" cy="4295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>
              <a:off x="5029200" y="3701534"/>
              <a:ext cx="348342" cy="293327"/>
              <a:chOff x="6346372" y="4397830"/>
              <a:chExt cx="348342" cy="293327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6400800" y="4485109"/>
                <a:ext cx="272142" cy="4295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6379028" y="4572000"/>
                <a:ext cx="272142" cy="4295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6422572" y="4397830"/>
                <a:ext cx="272142" cy="4295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6346372" y="4648200"/>
                <a:ext cx="272142" cy="4295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1525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TRANSLATIONS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3902"/>
            <a:ext cx="8839200" cy="497855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ea typeface="Cambria Math"/>
              </a:rPr>
              <a:t>The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IMAGE </a:t>
            </a:r>
            <a:r>
              <a:rPr lang="en-US" dirty="0">
                <a:ea typeface="Cambria Math"/>
              </a:rPr>
              <a:t>resulting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dirty="0">
                <a:ea typeface="Cambria Math"/>
              </a:rPr>
              <a:t>from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dirty="0">
                <a:ea typeface="Cambria Math"/>
              </a:rPr>
              <a:t>a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TRANSLATION </a:t>
            </a:r>
            <a:r>
              <a:rPr lang="en-US" dirty="0">
                <a:ea typeface="Cambria Math"/>
              </a:rPr>
              <a:t>is</a:t>
            </a:r>
            <a:r>
              <a:rPr lang="en-US" b="1" dirty="0">
                <a:ea typeface="Cambria Math"/>
              </a:rPr>
              <a:t> 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THE EXACT SAME SHAPE &amp; SIZE </a:t>
            </a:r>
            <a:r>
              <a:rPr lang="en-US" dirty="0">
                <a:ea typeface="Cambria Math"/>
              </a:rPr>
              <a:t>as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dirty="0">
                <a:ea typeface="Cambria Math"/>
              </a:rPr>
              <a:t>the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PREIMAGE!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ea typeface="Cambria Math"/>
              </a:rPr>
              <a:t>The</a:t>
            </a:r>
            <a:r>
              <a:rPr lang="en-US" dirty="0" smtClean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IMAGE </a:t>
            </a:r>
            <a:r>
              <a:rPr lang="en-US" dirty="0">
                <a:ea typeface="Cambria Math"/>
              </a:rPr>
              <a:t>resulting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dirty="0">
                <a:ea typeface="Cambria Math"/>
              </a:rPr>
              <a:t>from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dirty="0">
                <a:ea typeface="Cambria Math"/>
              </a:rPr>
              <a:t>a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TRANSLATION </a:t>
            </a:r>
            <a:r>
              <a:rPr lang="en-US" dirty="0">
                <a:ea typeface="Cambria Math"/>
              </a:rPr>
              <a:t>is</a:t>
            </a:r>
            <a:r>
              <a:rPr lang="en-US" b="1" dirty="0">
                <a:ea typeface="Cambria Math"/>
              </a:rPr>
              <a:t> 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ALWAYS </a:t>
            </a:r>
            <a:r>
              <a:rPr lang="en-US" sz="4800" b="1" dirty="0">
                <a:solidFill>
                  <a:srgbClr val="7030A0"/>
                </a:solidFill>
                <a:ea typeface="Cambria Math"/>
              </a:rPr>
              <a:t>CONGRUENT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dirty="0">
                <a:ea typeface="Cambria Math"/>
              </a:rPr>
              <a:t>to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dirty="0">
                <a:ea typeface="Cambria Math"/>
              </a:rPr>
              <a:t>the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PREIMAGE</a:t>
            </a:r>
            <a:r>
              <a:rPr lang="en-US" b="1" dirty="0" smtClean="0">
                <a:solidFill>
                  <a:srgbClr val="FF0000"/>
                </a:solidFill>
                <a:ea typeface="Cambria Math"/>
              </a:rPr>
              <a:t>!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>
                <a:solidFill>
                  <a:srgbClr val="00B050"/>
                </a:solidFill>
                <a:ea typeface="Cambria Math"/>
              </a:rPr>
              <a:t>ORIENTATION</a:t>
            </a:r>
            <a:r>
              <a:rPr lang="en-US" b="1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does</a:t>
            </a:r>
            <a:r>
              <a:rPr lang="en-US" b="1" dirty="0" smtClean="0">
                <a:ea typeface="Cambria Math"/>
              </a:rPr>
              <a:t> </a:t>
            </a:r>
            <a:r>
              <a:rPr lang="en-US" b="1" dirty="0" smtClean="0">
                <a:solidFill>
                  <a:srgbClr val="00B050"/>
                </a:solidFill>
                <a:ea typeface="Cambria Math"/>
              </a:rPr>
              <a:t>NOT CHANGE!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63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8.G ─ Understand </a:t>
            </a:r>
            <a:r>
              <a:rPr lang="en-US" sz="2400" b="1" dirty="0"/>
              <a:t>congruence and similarity using physical models, transparencies, or geometry software.</a:t>
            </a:r>
          </a:p>
          <a:p>
            <a:r>
              <a:rPr lang="en-US" sz="2400" dirty="0"/>
              <a:t>1. Verify experimentally the properties of rotations, reflections, and translations:</a:t>
            </a:r>
          </a:p>
          <a:p>
            <a:pPr lvl="2" indent="-457200"/>
            <a:r>
              <a:rPr lang="en-US" sz="2400" dirty="0"/>
              <a:t>a</a:t>
            </a:r>
            <a:r>
              <a:rPr lang="en-US" sz="2400" dirty="0" smtClean="0"/>
              <a:t>.   </a:t>
            </a:r>
            <a:r>
              <a:rPr lang="en-US" sz="2400" dirty="0"/>
              <a:t>Lines are taken to lines, and line segments to </a:t>
            </a:r>
            <a:r>
              <a:rPr lang="en-US" sz="2400" dirty="0" smtClean="0"/>
              <a:t>line</a:t>
            </a:r>
            <a:br>
              <a:rPr lang="en-US" sz="2400" dirty="0" smtClean="0"/>
            </a:br>
            <a:r>
              <a:rPr lang="en-US" sz="2400" dirty="0" smtClean="0"/>
              <a:t>segments </a:t>
            </a:r>
            <a:r>
              <a:rPr lang="en-US" sz="2400" dirty="0"/>
              <a:t>of the same length.</a:t>
            </a:r>
          </a:p>
          <a:p>
            <a:pPr lvl="2" indent="-457200"/>
            <a:r>
              <a:rPr lang="en-US" sz="2400" dirty="0"/>
              <a:t>b. </a:t>
            </a:r>
            <a:r>
              <a:rPr lang="en-US" sz="2400" dirty="0" smtClean="0"/>
              <a:t>  Angles </a:t>
            </a:r>
            <a:r>
              <a:rPr lang="en-US" sz="2400" dirty="0"/>
              <a:t>are taken to angles of the same measure.</a:t>
            </a:r>
          </a:p>
          <a:p>
            <a:pPr lvl="2" indent="-457200"/>
            <a:r>
              <a:rPr lang="en-US" sz="2400" dirty="0"/>
              <a:t>c</a:t>
            </a:r>
            <a:r>
              <a:rPr lang="en-US" sz="2400" dirty="0" smtClean="0"/>
              <a:t>.   </a:t>
            </a:r>
            <a:r>
              <a:rPr lang="en-US" sz="2400" dirty="0"/>
              <a:t>Parallel lines are taken to parallel lines.</a:t>
            </a:r>
          </a:p>
          <a:p>
            <a:r>
              <a:rPr lang="en-US" sz="2400" dirty="0" smtClean="0"/>
              <a:t>3</a:t>
            </a:r>
            <a:r>
              <a:rPr lang="en-US" sz="2400" dirty="0"/>
              <a:t>. Describe the effect of dilations, translations, rotations, and reflections on two-dimensional figures </a:t>
            </a:r>
            <a:r>
              <a:rPr lang="en-US" sz="2400" dirty="0" smtClean="0"/>
              <a:t>using coordinates</a:t>
            </a:r>
            <a:r>
              <a:rPr lang="en-US" sz="2400" dirty="0"/>
              <a:t>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To describe the properties of translation and their effect on the congruence and orientation of figures.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Properties of Translations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We’ve already learned that a function is a rule that assigns exactly one output to each input.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b="1" dirty="0">
                <a:solidFill>
                  <a:srgbClr val="7030A0"/>
                </a:solidFill>
              </a:rPr>
              <a:t>TRANSFORMATION </a:t>
            </a:r>
            <a:r>
              <a:rPr lang="en-US" dirty="0" smtClean="0"/>
              <a:t>is a FUNCTION that describes a change in the position, size, or shape of a figure.</a:t>
            </a:r>
          </a:p>
          <a:p>
            <a:pPr>
              <a:buNone/>
            </a:pPr>
            <a:r>
              <a:rPr lang="en-US" dirty="0" smtClean="0"/>
              <a:t>The input of a transformation in the </a:t>
            </a:r>
            <a:r>
              <a:rPr lang="en-US" b="1" dirty="0" smtClean="0">
                <a:solidFill>
                  <a:srgbClr val="FF0000"/>
                </a:solidFill>
              </a:rPr>
              <a:t>PREIMAGE.</a:t>
            </a:r>
          </a:p>
          <a:p>
            <a:pPr>
              <a:buNone/>
            </a:pPr>
            <a:r>
              <a:rPr lang="en-US" dirty="0"/>
              <a:t>The </a:t>
            </a:r>
            <a:r>
              <a:rPr lang="en-US" dirty="0" smtClean="0"/>
              <a:t>output </a:t>
            </a:r>
            <a:r>
              <a:rPr lang="en-US" dirty="0"/>
              <a:t>of a transformation in the </a:t>
            </a:r>
            <a:r>
              <a:rPr lang="en-US" b="1" dirty="0" smtClean="0">
                <a:solidFill>
                  <a:srgbClr val="FF0000"/>
                </a:solidFill>
              </a:rPr>
              <a:t>IMAGE.</a:t>
            </a:r>
          </a:p>
          <a:p>
            <a:pPr>
              <a:buNone/>
            </a:pPr>
            <a:r>
              <a:rPr lang="en-US" dirty="0"/>
              <a:t>A </a:t>
            </a:r>
            <a:r>
              <a:rPr lang="en-US" b="1" dirty="0" smtClean="0">
                <a:solidFill>
                  <a:srgbClr val="7030A0"/>
                </a:solidFill>
              </a:rPr>
              <a:t>TRANSLATION </a:t>
            </a:r>
            <a:r>
              <a:rPr lang="en-US" dirty="0" smtClean="0"/>
              <a:t>is a transformation that slides a figure along a straight line.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When a point experiences a transformation, the resulting point is called PRIME.  The symbol for prime is </a:t>
            </a:r>
            <a:r>
              <a:rPr lang="el-GR" b="1" dirty="0" smtClean="0">
                <a:solidFill>
                  <a:srgbClr val="FF0000"/>
                </a:solidFill>
                <a:latin typeface="Cambria Math"/>
                <a:ea typeface="Cambria Math"/>
              </a:rPr>
              <a:t>´</a:t>
            </a: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.   </a:t>
            </a:r>
            <a:r>
              <a:rPr lang="en-US" i="1" dirty="0" smtClean="0">
                <a:latin typeface="Cambria Math"/>
                <a:ea typeface="Cambria Math"/>
              </a:rPr>
              <a:t>i.e.  </a:t>
            </a:r>
            <a:r>
              <a:rPr lang="en-US" b="1" dirty="0" smtClean="0">
                <a:solidFill>
                  <a:srgbClr val="7030A0"/>
                </a:solidFill>
                <a:ea typeface="Cambria Math"/>
              </a:rPr>
              <a:t>point A becomes A</a:t>
            </a:r>
            <a:r>
              <a:rPr lang="el-GR" b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´</a:t>
            </a:r>
            <a:r>
              <a:rPr lang="en-US" b="1" dirty="0" smtClean="0">
                <a:solidFill>
                  <a:srgbClr val="7030A0"/>
                </a:solidFill>
                <a:ea typeface="Cambria Math"/>
              </a:rPr>
              <a:t>.</a:t>
            </a:r>
            <a:endParaRPr lang="en-US" b="1" dirty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9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7444" y="1839686"/>
            <a:ext cx="495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152400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Triangle </a:t>
            </a:r>
            <a:r>
              <a:rPr lang="en-US" sz="2800" i="1" dirty="0" smtClean="0">
                <a:solidFill>
                  <a:prstClr val="black"/>
                </a:solidFill>
              </a:rPr>
              <a:t>ABC</a:t>
            </a:r>
            <a:r>
              <a:rPr lang="en-US" sz="2800" dirty="0" smtClean="0">
                <a:solidFill>
                  <a:prstClr val="black"/>
                </a:solidFill>
              </a:rPr>
              <a:t> (</a:t>
            </a:r>
            <a:r>
              <a:rPr lang="el-GR" sz="2000" dirty="0" smtClean="0">
                <a:solidFill>
                  <a:prstClr val="black"/>
                </a:solidFill>
                <a:latin typeface="Cambria Math"/>
                <a:ea typeface="Cambria Math"/>
              </a:rPr>
              <a:t>△</a:t>
            </a:r>
            <a:r>
              <a:rPr lang="en-US" sz="2800" i="1" dirty="0" smtClean="0">
                <a:solidFill>
                  <a:prstClr val="black"/>
                </a:solidFill>
                <a:ea typeface="Cambria Math"/>
              </a:rPr>
              <a:t>ABC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), shown on the coordinate plane, is the PREIMAGE (input).</a:t>
            </a:r>
          </a:p>
          <a:p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The arrow shows the motion of a translation and how point </a:t>
            </a:r>
            <a:r>
              <a:rPr lang="en-US" sz="2800" i="1" dirty="0" smtClean="0">
                <a:solidFill>
                  <a:prstClr val="black"/>
                </a:solidFill>
                <a:ea typeface="Cambria Math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 is translated to point </a:t>
            </a:r>
            <a:r>
              <a:rPr lang="en-US" sz="2800" i="1" dirty="0" smtClean="0">
                <a:solidFill>
                  <a:prstClr val="black"/>
                </a:solidFill>
                <a:ea typeface="Cambria Math"/>
              </a:rPr>
              <a:t>A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277844" y="3635828"/>
            <a:ext cx="152400" cy="152400"/>
          </a:xfrm>
          <a:prstGeom prst="ellipse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95400" y="2362200"/>
            <a:ext cx="162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Cambria Math"/>
                <a:ea typeface="Cambria Math"/>
              </a:rPr>
              <a:t>△</a:t>
            </a:r>
            <a:r>
              <a:rPr lang="en-US" b="1" i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ABC</a:t>
            </a: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(PREIMAGE)</a:t>
            </a:r>
          </a:p>
        </p:txBody>
      </p:sp>
      <p:sp>
        <p:nvSpPr>
          <p:cNvPr id="2" name="Right Triangle 1"/>
          <p:cNvSpPr/>
          <p:nvPr/>
        </p:nvSpPr>
        <p:spPr>
          <a:xfrm>
            <a:off x="2991844" y="2558142"/>
            <a:ext cx="762000" cy="115388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63244" y="2286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15744" y="352736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30588" y="3593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</a:p>
        </p:txBody>
      </p:sp>
      <p:cxnSp>
        <p:nvCxnSpPr>
          <p:cNvPr id="6" name="Straight Arrow Connector 5"/>
          <p:cNvCxnSpPr>
            <a:stCxn id="2" idx="0"/>
          </p:cNvCxnSpPr>
          <p:nvPr/>
        </p:nvCxnSpPr>
        <p:spPr>
          <a:xfrm>
            <a:off x="2991844" y="2558142"/>
            <a:ext cx="2362200" cy="115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99615" y="335358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306044" y="3004066"/>
            <a:ext cx="615044" cy="13101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2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6866" y="2296048"/>
            <a:ext cx="449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152400"/>
            <a:ext cx="86868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The ray that connects Point </a:t>
            </a:r>
            <a:r>
              <a:rPr lang="en-US" sz="2800" i="1" dirty="0" smtClean="0">
                <a:solidFill>
                  <a:prstClr val="black"/>
                </a:solidFill>
              </a:rPr>
              <a:t>A</a:t>
            </a:r>
            <a:r>
              <a:rPr lang="en-US" sz="2800" dirty="0" smtClean="0">
                <a:solidFill>
                  <a:prstClr val="black"/>
                </a:solidFill>
              </a:rPr>
              <a:t> and Point </a:t>
            </a:r>
            <a:r>
              <a:rPr lang="en-US" sz="2800" i="1" dirty="0" smtClean="0">
                <a:solidFill>
                  <a:prstClr val="black"/>
                </a:solidFill>
              </a:rPr>
              <a:t>A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dirty="0" smtClean="0">
                <a:solidFill>
                  <a:prstClr val="black"/>
                </a:solidFill>
              </a:rPr>
              <a:t> is called a</a:t>
            </a:r>
            <a:br>
              <a:rPr lang="en-US" sz="2800" dirty="0" smtClean="0">
                <a:solidFill>
                  <a:prstClr val="black"/>
                </a:solidFill>
              </a:rPr>
            </a:br>
            <a:r>
              <a:rPr lang="en-US" sz="3600" b="1" dirty="0" smtClean="0"/>
              <a:t>VECTOR</a:t>
            </a:r>
          </a:p>
          <a:p>
            <a:pPr algn="ctr"/>
            <a:r>
              <a:rPr lang="en-US" sz="2800" dirty="0" smtClean="0"/>
              <a:t>A </a:t>
            </a:r>
            <a:r>
              <a:rPr lang="en-US" sz="2800" b="1" dirty="0" smtClean="0"/>
              <a:t>VECTOR</a:t>
            </a:r>
            <a:r>
              <a:rPr lang="en-US" sz="2800" dirty="0" smtClean="0"/>
              <a:t> is a </a:t>
            </a:r>
            <a:r>
              <a:rPr lang="en-US" sz="2800" dirty="0"/>
              <a:t>quantity having direction as well as </a:t>
            </a:r>
            <a:r>
              <a:rPr lang="en-US" sz="2800" dirty="0" smtClean="0"/>
              <a:t>magnitude (how long it is), </a:t>
            </a:r>
            <a:r>
              <a:rPr lang="en-US" sz="2800" dirty="0"/>
              <a:t>especially as determining the position of one point in space relative to another</a:t>
            </a:r>
            <a:r>
              <a:rPr lang="en-US" sz="2800" dirty="0" smtClean="0"/>
              <a:t>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102466" y="3906296"/>
            <a:ext cx="135904" cy="138332"/>
          </a:xfrm>
          <a:prstGeom prst="ellipse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Right Triangle 1"/>
          <p:cNvSpPr/>
          <p:nvPr/>
        </p:nvSpPr>
        <p:spPr>
          <a:xfrm>
            <a:off x="3037952" y="2937915"/>
            <a:ext cx="720966" cy="105669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84440" y="2667000"/>
            <a:ext cx="33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18726" y="3862028"/>
            <a:ext cx="33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83810" y="3907134"/>
            <a:ext cx="33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27904" y="2913742"/>
            <a:ext cx="2155053" cy="10808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65477" y="3821668"/>
            <a:ext cx="473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68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7444" y="1839686"/>
            <a:ext cx="495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3717470" y="352736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32314" y="3593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64970" y="2286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5" name="Rectangle 4"/>
          <p:cNvSpPr/>
          <p:nvPr/>
        </p:nvSpPr>
        <p:spPr>
          <a:xfrm>
            <a:off x="228600" y="76200"/>
            <a:ext cx="868680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</a:rPr>
              <a:t>Now lets TRANSLATE triangle </a:t>
            </a:r>
            <a:r>
              <a:rPr lang="en-US" sz="2800" i="1" dirty="0" smtClean="0">
                <a:solidFill>
                  <a:prstClr val="black"/>
                </a:solidFill>
              </a:rPr>
              <a:t>ABC</a:t>
            </a:r>
            <a:r>
              <a:rPr lang="en-US" sz="2800" dirty="0" smtClean="0">
                <a:solidFill>
                  <a:prstClr val="black"/>
                </a:solidFill>
              </a:rPr>
              <a:t> (</a:t>
            </a:r>
            <a:r>
              <a:rPr lang="el-GR" sz="2000" dirty="0" smtClean="0">
                <a:solidFill>
                  <a:prstClr val="black"/>
                </a:solidFill>
                <a:latin typeface="Cambria Math"/>
                <a:ea typeface="Cambria Math"/>
              </a:rPr>
              <a:t>△</a:t>
            </a:r>
            <a:r>
              <a:rPr lang="en-US" sz="2800" i="1" dirty="0" smtClean="0">
                <a:solidFill>
                  <a:prstClr val="black"/>
                </a:solidFill>
                <a:ea typeface="Cambria Math"/>
              </a:rPr>
              <a:t>ABC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), to its new position on the coordinate plane.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</a:rPr>
              <a:t>Triangle </a:t>
            </a:r>
            <a:r>
              <a:rPr lang="en-US" sz="2800" i="1" dirty="0">
                <a:solidFill>
                  <a:prstClr val="black"/>
                </a:solidFill>
              </a:rPr>
              <a:t>ABC</a:t>
            </a:r>
            <a:r>
              <a:rPr lang="en-US" sz="2800" dirty="0">
                <a:solidFill>
                  <a:prstClr val="black"/>
                </a:solidFill>
              </a:rPr>
              <a:t> (</a:t>
            </a:r>
            <a:r>
              <a:rPr lang="el-GR" sz="2000" dirty="0">
                <a:solidFill>
                  <a:prstClr val="black"/>
                </a:solidFill>
                <a:latin typeface="Cambria Math"/>
                <a:ea typeface="Cambria Math"/>
              </a:rPr>
              <a:t>△</a:t>
            </a:r>
            <a:r>
              <a:rPr lang="en-US" sz="2800" i="1" dirty="0">
                <a:solidFill>
                  <a:prstClr val="black"/>
                </a:solidFill>
                <a:ea typeface="Cambria Math"/>
              </a:rPr>
              <a:t>ABC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) will become </a:t>
            </a:r>
            <a:r>
              <a:rPr lang="en-US" sz="2800" dirty="0" smtClean="0">
                <a:solidFill>
                  <a:prstClr val="black"/>
                </a:solidFill>
              </a:rPr>
              <a:t>triangle </a:t>
            </a:r>
            <a:r>
              <a:rPr lang="en-US" sz="2800" i="1" dirty="0" smtClean="0">
                <a:solidFill>
                  <a:prstClr val="black"/>
                </a:solidFill>
              </a:rPr>
              <a:t>A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 smtClean="0">
                <a:solidFill>
                  <a:prstClr val="black"/>
                </a:solidFill>
              </a:rPr>
              <a:t>B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 smtClean="0">
                <a:solidFill>
                  <a:prstClr val="black"/>
                </a:solidFill>
              </a:rPr>
              <a:t>C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dirty="0" smtClean="0">
                <a:solidFill>
                  <a:prstClr val="black"/>
                </a:solidFill>
              </a:rPr>
              <a:t>(</a:t>
            </a:r>
            <a:r>
              <a:rPr lang="el-GR" sz="2000" dirty="0" smtClean="0">
                <a:solidFill>
                  <a:prstClr val="black"/>
                </a:solidFill>
                <a:latin typeface="Cambria Math"/>
                <a:ea typeface="Cambria Math"/>
              </a:rPr>
              <a:t>△</a:t>
            </a:r>
            <a:r>
              <a:rPr lang="en-US" sz="2800" i="1" dirty="0" smtClean="0">
                <a:solidFill>
                  <a:prstClr val="black"/>
                </a:solidFill>
              </a:rPr>
              <a:t>A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>
                <a:solidFill>
                  <a:prstClr val="black"/>
                </a:solidFill>
              </a:rPr>
              <a:t>B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>
                <a:solidFill>
                  <a:prstClr val="black"/>
                </a:solidFill>
              </a:rPr>
              <a:t>C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).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The </a:t>
            </a:r>
            <a:r>
              <a:rPr lang="en-US" sz="2800" dirty="0" err="1" smtClean="0">
                <a:solidFill>
                  <a:prstClr val="black"/>
                </a:solidFill>
                <a:ea typeface="Cambria Math"/>
              </a:rPr>
              <a:t>preimage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 BECOMES the image.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95400" y="2362200"/>
            <a:ext cx="162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Cambria Math"/>
                <a:ea typeface="Cambria Math"/>
              </a:rPr>
              <a:t>△</a:t>
            </a:r>
            <a:r>
              <a:rPr lang="en-US" b="1" i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ABC</a:t>
            </a: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(PREIMAGE)</a:t>
            </a:r>
          </a:p>
        </p:txBody>
      </p:sp>
      <p:sp>
        <p:nvSpPr>
          <p:cNvPr id="2" name="Right Triangle 1"/>
          <p:cNvSpPr/>
          <p:nvPr/>
        </p:nvSpPr>
        <p:spPr>
          <a:xfrm>
            <a:off x="2991844" y="2558142"/>
            <a:ext cx="762000" cy="115388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63244" y="2286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15744" y="352736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30588" y="3593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</a:p>
        </p:txBody>
      </p:sp>
      <p:cxnSp>
        <p:nvCxnSpPr>
          <p:cNvPr id="6" name="Straight Arrow Connector 5"/>
          <p:cNvCxnSpPr>
            <a:stCxn id="2" idx="0"/>
          </p:cNvCxnSpPr>
          <p:nvPr/>
        </p:nvCxnSpPr>
        <p:spPr>
          <a:xfrm>
            <a:off x="2991844" y="2558142"/>
            <a:ext cx="2362200" cy="115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57800" y="334269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306044" y="3004066"/>
            <a:ext cx="615044" cy="13101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53000" y="4736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0" y="4583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ea typeface="Cambria Math"/>
              </a:rPr>
              <a:t>B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649444" y="4191000"/>
            <a:ext cx="162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△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´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´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´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(IMAGE)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715000" y="4271665"/>
            <a:ext cx="1295400" cy="2425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Triangle 20"/>
          <p:cNvSpPr/>
          <p:nvPr/>
        </p:nvSpPr>
        <p:spPr>
          <a:xfrm>
            <a:off x="2993572" y="2558142"/>
            <a:ext cx="762000" cy="115388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8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-0.00162 L 0.2573 0.17477 " pathEditMode="relative" rAng="0" ptsTypes="AA">
                                      <p:cBhvr>
                                        <p:cTn id="2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95" y="881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0.26024 0.16203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3" y="810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0.25556 0.17153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78" y="856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6 L 0.25607 0.1588 " pathEditMode="relative" rAng="0" ptsTypes="AA">
                                      <p:cBhvr>
                                        <p:cTn id="2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95" y="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  <p:bldP spid="11" grpId="0"/>
      <p:bldP spid="11" grpId="1"/>
      <p:bldP spid="14" grpId="0"/>
      <p:bldP spid="14" grpId="1"/>
      <p:bldP spid="18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b="5714"/>
          <a:stretch/>
        </p:blipFill>
        <p:spPr bwMode="auto">
          <a:xfrm>
            <a:off x="2077444" y="2057400"/>
            <a:ext cx="4953000" cy="4669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2732314" y="381078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17470" y="374507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64970" y="25037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21" name="Right Triangle 20"/>
          <p:cNvSpPr/>
          <p:nvPr/>
        </p:nvSpPr>
        <p:spPr>
          <a:xfrm>
            <a:off x="2993572" y="2775856"/>
            <a:ext cx="762000" cy="115388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8600" y="76200"/>
                <a:ext cx="8686800" cy="25374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</a:rPr>
                  <a:t>Describing the translation of triangle </a:t>
                </a:r>
                <a:r>
                  <a:rPr lang="en-US" sz="2400" i="1" dirty="0" smtClean="0">
                    <a:solidFill>
                      <a:prstClr val="black"/>
                    </a:solidFill>
                  </a:rPr>
                  <a:t>ABC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 (</a:t>
                </a:r>
                <a:r>
                  <a:rPr lang="el-GR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△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ABC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), to its new position on the coordinate plane along the vector overlapping the oblique line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+5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 is rather difficult.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b="1" dirty="0" smtClean="0">
                    <a:solidFill>
                      <a:srgbClr val="FF0000"/>
                    </a:solidFill>
                    <a:ea typeface="Cambria Math"/>
                  </a:rPr>
                  <a:t>Every vector translation can be described as a movement in the horizontal direction, followed by a movement in the vertical direction.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76200"/>
                <a:ext cx="8686800" cy="2537490"/>
              </a:xfrm>
              <a:prstGeom prst="rect">
                <a:avLst/>
              </a:prstGeom>
              <a:blipFill rotWithShape="1">
                <a:blip r:embed="rId3"/>
                <a:stretch>
                  <a:fillRect l="-1123" t="-1923" r="-1053" b="-4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295400" y="2579914"/>
            <a:ext cx="162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Cambria Math"/>
                <a:ea typeface="Cambria Math"/>
              </a:rPr>
              <a:t>△</a:t>
            </a:r>
            <a:r>
              <a:rPr lang="en-US" b="1" i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ABC</a:t>
            </a: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(PREIMAGE)</a:t>
            </a:r>
          </a:p>
        </p:txBody>
      </p:sp>
      <p:sp>
        <p:nvSpPr>
          <p:cNvPr id="2" name="Right Triangle 1"/>
          <p:cNvSpPr/>
          <p:nvPr/>
        </p:nvSpPr>
        <p:spPr>
          <a:xfrm>
            <a:off x="2991844" y="2775856"/>
            <a:ext cx="762000" cy="115388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63244" y="25037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15744" y="374507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30588" y="381078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</a:p>
        </p:txBody>
      </p:sp>
      <p:cxnSp>
        <p:nvCxnSpPr>
          <p:cNvPr id="6" name="Straight Arrow Connector 5"/>
          <p:cNvCxnSpPr>
            <a:stCxn id="2" idx="0"/>
          </p:cNvCxnSpPr>
          <p:nvPr/>
        </p:nvCxnSpPr>
        <p:spPr>
          <a:xfrm>
            <a:off x="2991844" y="2775856"/>
            <a:ext cx="2362200" cy="115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57800" y="356041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306044" y="3221780"/>
            <a:ext cx="615044" cy="13101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53000" y="495378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0" y="480138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ea typeface="Cambria Math"/>
              </a:rPr>
              <a:t>B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649444" y="4343400"/>
            <a:ext cx="162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△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´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´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´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(IMAGE)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715000" y="4424065"/>
            <a:ext cx="1295400" cy="2425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858000" y="2286000"/>
            <a:ext cx="21336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 smtClean="0"/>
              <a:t>The triangle moves 12 units to the right.</a:t>
            </a:r>
          </a:p>
          <a:p>
            <a:pPr algn="ctr">
              <a:spcAft>
                <a:spcPts val="600"/>
              </a:spcAft>
            </a:pPr>
            <a:r>
              <a:rPr lang="en-US" sz="2400" b="1" dirty="0" smtClean="0"/>
              <a:t>Then it moves</a:t>
            </a:r>
            <a:br>
              <a:rPr lang="en-US" sz="2400" b="1" dirty="0" smtClean="0"/>
            </a:br>
            <a:r>
              <a:rPr lang="en-US" sz="2400" b="1" dirty="0" smtClean="0"/>
              <a:t>6 units down.</a:t>
            </a:r>
            <a:endParaRPr lang="en-US" sz="2400" b="1" dirty="0"/>
          </a:p>
        </p:txBody>
      </p:sp>
      <p:sp>
        <p:nvSpPr>
          <p:cNvPr id="20" name="Right Triangle 19"/>
          <p:cNvSpPr/>
          <p:nvPr/>
        </p:nvSpPr>
        <p:spPr>
          <a:xfrm>
            <a:off x="2991840" y="2786742"/>
            <a:ext cx="762000" cy="115388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1.11111E-6 L 0.2573 1.11111E-6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95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0486 L 0.26667 -0.00625 " pathEditMode="relative" rAng="0" ptsTypes="AA">
                                      <p:cBhvr>
                                        <p:cTn id="2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-55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2448 -0.00463 " pathEditMode="relative" rAng="0" ptsTypes="AA">
                                      <p:cBhvr>
                                        <p:cTn id="3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0" y="-23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0.00602 L 0.25833 -0.01135 " pathEditMode="relative" rAng="0" ptsTypes="AA">
                                      <p:cBhvr>
                                        <p:cTn id="3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12" y="-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973 -0.00162 L 0.25851 0.1761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888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667 -0.00625 L 0.26858 0.1636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849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48 -0.00463 L 0.23889 0.1620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833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833 -0.01135 L 0.25607 0.149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  <p:bldP spid="3" grpId="2"/>
      <p:bldP spid="11" grpId="0"/>
      <p:bldP spid="11" grpId="1"/>
      <p:bldP spid="11" grpId="2"/>
      <p:bldP spid="14" grpId="0"/>
      <p:bldP spid="14" grpId="1"/>
      <p:bldP spid="14" grpId="2"/>
      <p:bldP spid="18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b="5714"/>
          <a:stretch/>
        </p:blipFill>
        <p:spPr bwMode="auto">
          <a:xfrm>
            <a:off x="2077444" y="2057400"/>
            <a:ext cx="4953000" cy="4669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2991844" y="2796790"/>
            <a:ext cx="2362200" cy="115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64970" y="25037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2732314" y="381078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17470" y="374507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59603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</a:rPr>
              <a:t>It is important to notice that the vector </a:t>
            </a:r>
            <a:r>
              <a:rPr lang="en-US" sz="2800" dirty="0">
                <a:solidFill>
                  <a:prstClr val="black"/>
                </a:solidFill>
              </a:rPr>
              <a:t>connecting Point </a:t>
            </a:r>
            <a:r>
              <a:rPr lang="en-US" sz="2800" i="1" dirty="0">
                <a:solidFill>
                  <a:prstClr val="black"/>
                </a:solidFill>
              </a:rPr>
              <a:t>A</a:t>
            </a:r>
            <a:r>
              <a:rPr lang="en-US" sz="2800" dirty="0">
                <a:solidFill>
                  <a:prstClr val="black"/>
                </a:solidFill>
              </a:rPr>
              <a:t> and Point </a:t>
            </a:r>
            <a:r>
              <a:rPr lang="en-US" sz="2800" i="1" dirty="0">
                <a:solidFill>
                  <a:prstClr val="black"/>
                </a:solidFill>
              </a:rPr>
              <a:t>A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has EXACTLY the same length and direction as the vectors connecting all points of the </a:t>
            </a:r>
            <a:r>
              <a:rPr lang="en-US" sz="2800" dirty="0" err="1" smtClean="0">
                <a:solidFill>
                  <a:prstClr val="black"/>
                </a:solidFill>
              </a:rPr>
              <a:t>preimage</a:t>
            </a:r>
            <a:r>
              <a:rPr lang="en-US" sz="2800" dirty="0" smtClean="0">
                <a:solidFill>
                  <a:prstClr val="black"/>
                </a:solidFill>
              </a:rPr>
              <a:t> to the image.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95400" y="2579914"/>
            <a:ext cx="162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Cambria Math"/>
                <a:ea typeface="Cambria Math"/>
              </a:rPr>
              <a:t>△</a:t>
            </a:r>
            <a:r>
              <a:rPr lang="en-US" b="1" i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ABC</a:t>
            </a: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(PREIMAGE)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63244" y="25037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15744" y="374507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30588" y="381078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57800" y="356041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306044" y="3221780"/>
            <a:ext cx="615044" cy="13101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53000" y="495378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0" y="480138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ea typeface="Cambria Math"/>
              </a:rPr>
              <a:t>B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649444" y="4343400"/>
            <a:ext cx="162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△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´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´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´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(IMAGE)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715000" y="4424065"/>
            <a:ext cx="1295400" cy="2425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Triangle 19"/>
          <p:cNvSpPr/>
          <p:nvPr/>
        </p:nvSpPr>
        <p:spPr>
          <a:xfrm>
            <a:off x="2986611" y="2796790"/>
            <a:ext cx="762000" cy="115388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/>
          <p:cNvSpPr/>
          <p:nvPr/>
        </p:nvSpPr>
        <p:spPr>
          <a:xfrm>
            <a:off x="5355772" y="3964078"/>
            <a:ext cx="762000" cy="1153886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995615" y="2798988"/>
            <a:ext cx="2362200" cy="115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990844" y="2798988"/>
            <a:ext cx="2362200" cy="115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315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417 L 0.08351 0.1703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6" y="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185 L -0.00052 0.1685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3952</TotalTime>
  <Words>861</Words>
  <Application>Microsoft Office PowerPoint</Application>
  <PresentationFormat>On-screen Show (4:3)</PresentationFormat>
  <Paragraphs>160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2_Office Theme</vt:lpstr>
      <vt:lpstr>Properties of Translations</vt:lpstr>
      <vt:lpstr>Common Core Standard:</vt:lpstr>
      <vt:lpstr>Objectives:</vt:lpstr>
      <vt:lpstr>Properties of Translations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TRANSLATIONS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243</cp:revision>
  <dcterms:created xsi:type="dcterms:W3CDTF">2006-08-16T00:00:00Z</dcterms:created>
  <dcterms:modified xsi:type="dcterms:W3CDTF">2015-12-07T21:28:18Z</dcterms:modified>
</cp:coreProperties>
</file>