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73" r:id="rId5"/>
    <p:sldId id="276" r:id="rId6"/>
    <p:sldId id="294" r:id="rId7"/>
    <p:sldId id="274" r:id="rId8"/>
    <p:sldId id="277" r:id="rId9"/>
    <p:sldId id="278" r:id="rId10"/>
    <p:sldId id="275" r:id="rId11"/>
    <p:sldId id="280" r:id="rId12"/>
    <p:sldId id="292" r:id="rId13"/>
    <p:sldId id="293" r:id="rId14"/>
    <p:sldId id="279" r:id="rId15"/>
    <p:sldId id="281" r:id="rId16"/>
    <p:sldId id="282" r:id="rId17"/>
    <p:sldId id="284" r:id="rId18"/>
    <p:sldId id="285" r:id="rId19"/>
    <p:sldId id="287" r:id="rId20"/>
    <p:sldId id="289" r:id="rId21"/>
    <p:sldId id="288" r:id="rId22"/>
    <p:sldId id="290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B050"/>
    <a:srgbClr val="C0504D"/>
    <a:srgbClr val="D99694"/>
    <a:srgbClr val="FF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/>
              <a:t>Representing Proportional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8.EE.6, 8.F.4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use tables, graphs, mapping diagrams, and equations to represent proportional situations?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23952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Does this table represent a proportional relationship?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51184"/>
              </p:ext>
            </p:extLst>
          </p:nvPr>
        </p:nvGraphicFramePr>
        <p:xfrm>
          <a:off x="1249344" y="2514600"/>
          <a:ext cx="6096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" y="397258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Is there a constant rate of change?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NO</a:t>
            </a:r>
          </a:p>
          <a:p>
            <a:pPr algn="just"/>
            <a:r>
              <a:rPr lang="en-US" sz="2800" dirty="0" smtClean="0"/>
              <a:t>This is NOT a proportional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7965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1092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Does this table represent a proportional relationship?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52405"/>
              </p:ext>
            </p:extLst>
          </p:nvPr>
        </p:nvGraphicFramePr>
        <p:xfrm>
          <a:off x="1249344" y="2286000"/>
          <a:ext cx="6096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" y="374398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Is there a constant rate of change?</a:t>
            </a:r>
          </a:p>
          <a:p>
            <a:pPr algn="just"/>
            <a:r>
              <a:rPr lang="en-US" sz="2800" dirty="0" smtClean="0"/>
              <a:t>YES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If you extend the table, will (0,0) be part of it?</a:t>
            </a:r>
          </a:p>
          <a:p>
            <a:pPr algn="just"/>
            <a:r>
              <a:rPr lang="en-US" sz="2800" dirty="0" smtClean="0"/>
              <a:t>NO</a:t>
            </a:r>
          </a:p>
          <a:p>
            <a:pPr algn="just"/>
            <a:r>
              <a:rPr lang="en-US" sz="2800" dirty="0" smtClean="0"/>
              <a:t>This is NOT a proportional relationship.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50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" y="990601"/>
            <a:ext cx="8610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Is there a faster way to determine if a relationship is proportional?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Recall:</a:t>
            </a:r>
          </a:p>
          <a:p>
            <a:pPr lvl="2" algn="just"/>
            <a:r>
              <a:rPr lang="en-US" sz="2800" dirty="0" smtClean="0"/>
              <a:t>A PROPORTION is a </a:t>
            </a:r>
            <a:r>
              <a:rPr lang="en-US" sz="2800" dirty="0" smtClean="0"/>
              <a:t>mathematical </a:t>
            </a:r>
            <a:r>
              <a:rPr lang="en-US" sz="2800" dirty="0"/>
              <a:t>statement showing two ratios (fractions) are </a:t>
            </a:r>
            <a:r>
              <a:rPr lang="en-US" sz="2800" dirty="0" smtClean="0"/>
              <a:t>equal.</a:t>
            </a:r>
          </a:p>
          <a:p>
            <a:pPr lvl="2" algn="just"/>
            <a:endParaRPr lang="en-US" sz="2800" dirty="0" smtClean="0"/>
          </a:p>
          <a:p>
            <a:pPr algn="just"/>
            <a:r>
              <a:rPr lang="en-US" sz="2800" dirty="0" smtClean="0"/>
              <a:t>We can test proportionality by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CROSS MULTIPLYING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31397"/>
              </p:ext>
            </p:extLst>
          </p:nvPr>
        </p:nvGraphicFramePr>
        <p:xfrm>
          <a:off x="1752600" y="2230120"/>
          <a:ext cx="6096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2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 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10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9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15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6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" y="102513"/>
            <a:ext cx="906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" y="1027092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Let’s test: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86327"/>
              </p:ext>
            </p:extLst>
          </p:nvPr>
        </p:nvGraphicFramePr>
        <p:xfrm>
          <a:off x="1524000" y="2236112"/>
          <a:ext cx="6096000" cy="73660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2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 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10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─ 9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15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59628" y="2602823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45213" y="2239515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49976" y="2601463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59628" y="2231349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185511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1416" y="185511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4045" y="2595340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59630" y="2239515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64393" y="2601463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4045" y="2245638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81416" y="300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─ 36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8748" y="183334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+54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86415" y="2595340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4381" y="2233392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74381" y="2595340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86415" y="2223866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8748" y="300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─ 36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1601" y="184762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+54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07628" y="2601463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93213" y="2239515"/>
            <a:ext cx="1012372" cy="381000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97976" y="2601463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07628" y="2239515"/>
            <a:ext cx="1012372" cy="381000"/>
          </a:xfrm>
          <a:prstGeom prst="rect">
            <a:avLst/>
          </a:prstGeom>
          <a:solidFill>
            <a:schemeClr val="accent6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711601" y="300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29415" y="300382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─ 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3472" y="1820072"/>
            <a:ext cx="1674356" cy="381000"/>
          </a:xfrm>
          <a:prstGeom prst="rect">
            <a:avLst/>
          </a:prstGeom>
          <a:solidFill>
            <a:srgbClr val="7030A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726444" y="1820072"/>
            <a:ext cx="1674356" cy="381000"/>
          </a:xfrm>
          <a:prstGeom prst="rect">
            <a:avLst/>
          </a:prstGeom>
          <a:solidFill>
            <a:srgbClr val="7030A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14072" y="2998112"/>
            <a:ext cx="1674356" cy="381000"/>
          </a:xfrm>
          <a:prstGeom prst="rect">
            <a:avLst/>
          </a:prstGeom>
          <a:solidFill>
            <a:srgbClr val="7030A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17044" y="2998112"/>
            <a:ext cx="1674356" cy="381000"/>
          </a:xfrm>
          <a:prstGeom prst="rect">
            <a:avLst/>
          </a:prstGeom>
          <a:solidFill>
            <a:srgbClr val="7030A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6700" y="3653482"/>
            <a:ext cx="8610600" cy="3052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Since each set of ordered pairs was PROPORTIONAL, we can say that this table represents a</a:t>
            </a:r>
          </a:p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PROPORTIONAL RELATIONSHIP.</a:t>
            </a:r>
          </a:p>
          <a:p>
            <a:pPr algn="just"/>
            <a:r>
              <a:rPr lang="en-US" sz="2800" dirty="0" smtClean="0"/>
              <a:t>This automatically implies: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400" dirty="0" smtClean="0"/>
              <a:t>The table represents a FUNCTION.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400" dirty="0" smtClean="0"/>
              <a:t>The table shows a constant rate of change, so it is LINEAR.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400" dirty="0" smtClean="0"/>
              <a:t>If we extend the table, the ordered pair (0, 0) will appear.</a:t>
            </a:r>
          </a:p>
        </p:txBody>
      </p:sp>
    </p:spTree>
    <p:extLst>
      <p:ext uri="{BB962C8B-B14F-4D97-AF65-F5344CB8AC3E}">
        <p14:creationId xmlns:p14="http://schemas.microsoft.com/office/powerpoint/2010/main" val="139254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1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1092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So far we have seen a proportional relationship represented as:</a:t>
            </a:r>
          </a:p>
          <a:p>
            <a:pPr marL="1371600" lvl="2" indent="-457200" algn="just">
              <a:buFont typeface="Arial" pitchFamily="34" charset="0"/>
              <a:buChar char="•"/>
            </a:pPr>
            <a:r>
              <a:rPr lang="en-US" sz="2800" dirty="0" smtClean="0"/>
              <a:t>A TABLE			</a:t>
            </a:r>
            <a:r>
              <a:rPr lang="en-US" sz="2800" dirty="0" smtClean="0">
                <a:latin typeface="Cambria Math"/>
                <a:ea typeface="Cambria Math"/>
              </a:rPr>
              <a:t>•   </a:t>
            </a:r>
            <a:r>
              <a:rPr lang="en-US" sz="2800" dirty="0" smtClean="0"/>
              <a:t>An EQUATION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94051"/>
              </p:ext>
            </p:extLst>
          </p:nvPr>
        </p:nvGraphicFramePr>
        <p:xfrm>
          <a:off x="1143000" y="2438400"/>
          <a:ext cx="1981200" cy="378714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90600"/>
                <a:gridCol w="990600"/>
              </a:tblGrid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29200" y="2438400"/>
                <a:ext cx="2133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4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21336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43000" y="2982686"/>
            <a:ext cx="1981200" cy="533400"/>
          </a:xfrm>
          <a:prstGeom prst="rect">
            <a:avLst/>
          </a:prstGeom>
          <a:solidFill>
            <a:schemeClr val="accent3">
              <a:lumMod val="50000"/>
              <a:alpha val="2784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1092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Another way to represent a proportional relationship is as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 GRAPH</a:t>
            </a:r>
          </a:p>
          <a:p>
            <a:r>
              <a:rPr lang="en-US" sz="2800" dirty="0" smtClean="0"/>
              <a:t>The best way to graph a relationship is to use the table.</a:t>
            </a:r>
          </a:p>
          <a:p>
            <a:r>
              <a:rPr lang="en-US" sz="2800" dirty="0" smtClean="0"/>
              <a:t>Create ordered pairs and plot them.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42011"/>
              </p:ext>
            </p:extLst>
          </p:nvPr>
        </p:nvGraphicFramePr>
        <p:xfrm>
          <a:off x="304800" y="3276600"/>
          <a:ext cx="1981200" cy="324612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90600"/>
                <a:gridCol w="990600"/>
              </a:tblGrid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3690878"/>
            <a:ext cx="800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(0,0)</a:t>
            </a:r>
            <a:endParaRPr lang="en-US" dirty="0"/>
          </a:p>
          <a:p>
            <a:pPr algn="ctr">
              <a:lnSpc>
                <a:spcPct val="200000"/>
              </a:lnSpc>
            </a:pPr>
            <a:r>
              <a:rPr lang="en-US" dirty="0" smtClean="0"/>
              <a:t>(1,3)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(2,6)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(3,9)</a:t>
            </a:r>
          </a:p>
          <a:p>
            <a:pPr algn="ctr">
              <a:lnSpc>
                <a:spcPct val="200000"/>
              </a:lnSpc>
            </a:pPr>
            <a:r>
              <a:rPr lang="en-US" dirty="0" smtClean="0"/>
              <a:t>(4,12)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72994"/>
            <a:ext cx="4648200" cy="438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858000" y="4018504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43896" y="3469192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28952" y="2915696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72942" y="4582886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8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1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REPRESENTING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01092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Since we know there is a CONSTANT RATE OF CHANGE, we can connect the dots with a STRAIGHT LINE.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648200" cy="438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4648200" y="3679110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34096" y="3129798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09104" y="2566254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40144" y="2286000"/>
            <a:ext cx="1361552" cy="4129298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46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21696"/>
              </p:ext>
            </p:extLst>
          </p:nvPr>
        </p:nvGraphicFramePr>
        <p:xfrm>
          <a:off x="152400" y="2557463"/>
          <a:ext cx="1371600" cy="24003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685800"/>
                <a:gridCol w="685800"/>
              </a:tblGrid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/>
                        <a:t>Input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/>
                        <a:t>Output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/>
                        <a:t>1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/>
                        <a:t>3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2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6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3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9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903334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</a:rPr>
              <a:t>Let’s examine the graph of a proportional relationship and </a:t>
            </a:r>
            <a:r>
              <a:rPr lang="en-US" sz="2400" dirty="0" smtClean="0">
                <a:solidFill>
                  <a:prstClr val="black"/>
                </a:solidFill>
              </a:rPr>
              <a:t>a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non-proportional </a:t>
            </a:r>
            <a:r>
              <a:rPr lang="en-US" sz="2400" dirty="0">
                <a:solidFill>
                  <a:prstClr val="black"/>
                </a:solidFill>
              </a:rPr>
              <a:t>relationship and see if we can draw a conclusion.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47347"/>
            <a:ext cx="282707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1905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PROPORTIONAL RELATIONSHIP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190662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NON-PROPORTIONAL RELATIONSHIP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97988"/>
              </p:ext>
            </p:extLst>
          </p:nvPr>
        </p:nvGraphicFramePr>
        <p:xfrm>
          <a:off x="4716723" y="2553279"/>
          <a:ext cx="1371600" cy="24003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685800"/>
                <a:gridCol w="685800"/>
              </a:tblGrid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/>
                        <a:t>Input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 smtClean="0"/>
                        <a:t>Output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/>
                        <a:t>1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2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3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523" y="2443163"/>
            <a:ext cx="282707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2595563" y="2362200"/>
            <a:ext cx="914400" cy="266700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24600" y="2639182"/>
            <a:ext cx="2286000" cy="2286001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676" y="5186363"/>
            <a:ext cx="913632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What is the main difference between the two graphs?</a:t>
            </a:r>
          </a:p>
          <a:p>
            <a:pPr lvl="0" algn="ctr">
              <a:spcAft>
                <a:spcPts val="1200"/>
              </a:spcAft>
            </a:pPr>
            <a:r>
              <a:rPr lang="en-US" sz="2400" b="1" dirty="0" smtClean="0">
                <a:solidFill>
                  <a:srgbClr val="00B050"/>
                </a:solidFill>
              </a:rPr>
              <a:t>The graph of a PROPORTIONAL RELATIONSHIP</a:t>
            </a:r>
          </a:p>
          <a:p>
            <a:pPr lvl="0" algn="ctr">
              <a:spcAft>
                <a:spcPts val="1200"/>
              </a:spcAft>
            </a:pPr>
            <a:r>
              <a:rPr lang="en-US" sz="2400" b="1" dirty="0" smtClean="0">
                <a:solidFill>
                  <a:srgbClr val="00B050"/>
                </a:solidFill>
              </a:rPr>
              <a:t>is a LINE that PASSES THROUGH THE ORIGIN!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2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>
                <a:latin typeface="Arial" pitchFamily="34" charset="0"/>
                <a:cs typeface="Arial" pitchFamily="34" charset="0"/>
              </a:rPr>
              <a:t>PROPORTIONAL RELATIONSHIPS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609600"/>
                <a:ext cx="89154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400" dirty="0" smtClean="0"/>
                  <a:t>We have now seen a PROPORTIONAL RELATIONSHIP represented as: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 smtClean="0"/>
                  <a:t>A TABLE</a:t>
                </a:r>
              </a:p>
              <a:p>
                <a:pPr marL="1828800" lvl="3" indent="-457200">
                  <a:buFont typeface="Arial" pitchFamily="34" charset="0"/>
                  <a:buChar char="•"/>
                </a:pPr>
                <a:r>
                  <a:rPr lang="en-US" sz="2000" dirty="0" smtClean="0"/>
                  <a:t>CONSTANT rate of change</a:t>
                </a:r>
              </a:p>
              <a:p>
                <a:pPr marL="1828800" lvl="3" indent="-457200">
                  <a:buFont typeface="Arial" pitchFamily="34" charset="0"/>
                  <a:buChar char="•"/>
                </a:pPr>
                <a:r>
                  <a:rPr lang="en-US" sz="2000" dirty="0" smtClean="0"/>
                  <a:t>CONTAINS the ordered pair (0,0)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 smtClean="0"/>
                  <a:t>An EQUATION</a:t>
                </a:r>
              </a:p>
              <a:p>
                <a:pPr marL="1828800" lvl="3" indent="-457200">
                  <a:buFont typeface="Arial" pitchFamily="34" charset="0"/>
                  <a:buChar char="•"/>
                </a:pPr>
                <a:r>
                  <a:rPr lang="en-US" sz="2000" dirty="0" smtClean="0"/>
                  <a:t>Takes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𝑘𝑥</m:t>
                    </m:r>
                  </m:oMath>
                </a14:m>
                <a:r>
                  <a:rPr lang="en-US" sz="2000" dirty="0" smtClean="0"/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 is the constant of proportionality</a:t>
                </a:r>
              </a:p>
              <a:p>
                <a:pPr marL="1371600" lvl="2" indent="-457200">
                  <a:buFont typeface="Arial" pitchFamily="34" charset="0"/>
                  <a:buChar char="•"/>
                </a:pPr>
                <a:r>
                  <a:rPr lang="en-US" sz="2800" dirty="0" smtClean="0"/>
                  <a:t>A GRAPH</a:t>
                </a:r>
                <a:endParaRPr lang="en-US" sz="2800" dirty="0"/>
              </a:p>
              <a:p>
                <a:pPr marL="1828800" lvl="3" indent="-457200">
                  <a:buFont typeface="Arial" pitchFamily="34" charset="0"/>
                  <a:buChar char="•"/>
                </a:pPr>
                <a:r>
                  <a:rPr lang="en-US" sz="2000" dirty="0" smtClean="0"/>
                  <a:t>A LINE that passes through the ORIGIN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9600"/>
                <a:ext cx="8915400" cy="3139321"/>
              </a:xfrm>
              <a:prstGeom prst="rect">
                <a:avLst/>
              </a:prstGeom>
              <a:blipFill rotWithShape="1">
                <a:blip r:embed="rId2"/>
                <a:stretch>
                  <a:fillRect l="-1025" t="-1553" b="-2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58761"/>
              </p:ext>
            </p:extLst>
          </p:nvPr>
        </p:nvGraphicFramePr>
        <p:xfrm>
          <a:off x="914400" y="3904284"/>
          <a:ext cx="1828800" cy="2684632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14400"/>
                <a:gridCol w="914400"/>
              </a:tblGrid>
              <a:tr h="490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81400" y="4560171"/>
                <a:ext cx="1752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4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560171"/>
                <a:ext cx="175260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019800" y="3886200"/>
            <a:ext cx="2696506" cy="2597470"/>
            <a:chOff x="6295094" y="4184330"/>
            <a:chExt cx="2696506" cy="259747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094" y="4237978"/>
              <a:ext cx="2696506" cy="2543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7229474" y="4184330"/>
              <a:ext cx="866778" cy="2597470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61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PROPORTIONAL RELATIONSHIP?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44662"/>
              </p:ext>
            </p:extLst>
          </p:nvPr>
        </p:nvGraphicFramePr>
        <p:xfrm>
          <a:off x="1930400" y="1600200"/>
          <a:ext cx="5080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27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8.F.4 ─ </a:t>
            </a:r>
            <a:r>
              <a:rPr lang="en-US" sz="2400" b="1" dirty="0"/>
              <a:t>Use functions to model relationships between quantities</a:t>
            </a:r>
            <a:r>
              <a:rPr lang="en-US" sz="2400" b="1" dirty="0" smtClean="0"/>
              <a:t>.</a:t>
            </a:r>
          </a:p>
          <a:p>
            <a:r>
              <a:rPr lang="en-US" sz="2400" dirty="0"/>
              <a:t>Construct a function to model a linear relationship between two quantities. Determine the rate of </a:t>
            </a:r>
            <a:r>
              <a:rPr lang="en-US" sz="2400" dirty="0" smtClean="0"/>
              <a:t>change and </a:t>
            </a:r>
            <a:r>
              <a:rPr lang="en-US" sz="2400" dirty="0"/>
              <a:t>initial value of the function from a description of a relationship or from two 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values, </a:t>
            </a:r>
            <a:r>
              <a:rPr lang="en-US" sz="2400" dirty="0" smtClean="0"/>
              <a:t>including reading </a:t>
            </a:r>
            <a:r>
              <a:rPr lang="en-US" sz="2400" dirty="0"/>
              <a:t>these from a table or from a graph. Interpret the rate of change and initial value of a linear </a:t>
            </a:r>
            <a:r>
              <a:rPr lang="en-US" sz="2400" dirty="0" smtClean="0"/>
              <a:t>function in </a:t>
            </a:r>
            <a:r>
              <a:rPr lang="en-US" sz="2400" dirty="0"/>
              <a:t>terms of the situation it models, and in terms of its graph or a table of values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 smtClean="0"/>
              <a:t>8.EE.6 ─ Understand the connections between proportional relationships, lines, and linear equations.</a:t>
            </a:r>
            <a:endParaRPr lang="en-US" sz="2400" b="1" dirty="0"/>
          </a:p>
          <a:p>
            <a:r>
              <a:rPr lang="en-US" sz="2400" dirty="0" smtClean="0"/>
              <a:t>Use similar triangles to explain why the slope m is the same between any two distinct points on a non-vertical line in the coordinate plane; derive the equation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y=mx</a:t>
            </a:r>
            <a:r>
              <a:rPr lang="en-US" sz="2400" dirty="0" smtClean="0"/>
              <a:t> for a line through the origin and the equation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mx+b</a:t>
            </a:r>
            <a:r>
              <a:rPr lang="en-US" sz="2400" dirty="0" smtClean="0"/>
              <a:t> for a line intercepting the vertical axis at 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PROPORTIONAL RELATIONSHIP?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147250"/>
              </p:ext>
            </p:extLst>
          </p:nvPr>
        </p:nvGraphicFramePr>
        <p:xfrm>
          <a:off x="1930400" y="1600200"/>
          <a:ext cx="5080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95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PROPORTIONAL RELATIONSHIP?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37336"/>
              </p:ext>
            </p:extLst>
          </p:nvPr>
        </p:nvGraphicFramePr>
        <p:xfrm>
          <a:off x="1930400" y="1600200"/>
          <a:ext cx="5080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17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PROPORTIONAL RELATIONSHIP?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008356"/>
              </p:ext>
            </p:extLst>
          </p:nvPr>
        </p:nvGraphicFramePr>
        <p:xfrm>
          <a:off x="1930400" y="1600200"/>
          <a:ext cx="5080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PROPORTIONAL RELATIONSHIP?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78341"/>
              </p:ext>
            </p:extLst>
          </p:nvPr>
        </p:nvGraphicFramePr>
        <p:xfrm>
          <a:off x="1930400" y="1600200"/>
          <a:ext cx="5080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8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Understand that a function is a rule that assigns to each input exactly one output.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Identify whether a relationship is a function from a diagram, table of values, graph, or equation.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PROPORTIONAL RELATIONSHIPS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0" y="1143000"/>
                <a:ext cx="91440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6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2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PROPORTIONAL RELATIONSHIP </a:t>
                </a: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a relationship between two quantities in which the ratio of one quantity to the other is </a:t>
                </a:r>
                <a:r>
                  <a:rPr lang="en-US" sz="22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CONSTANT</a:t>
                </a: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lvl="8" algn="l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In this example the change is always</a:t>
                </a:r>
                <a:b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$12 earned for every 1 hour worked.</a:t>
                </a:r>
              </a:p>
              <a:p>
                <a:pPr marL="4114800" lvl="8" algn="l"/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We can set up a fraction:</a:t>
                </a:r>
              </a:p>
              <a:p>
                <a:pPr marL="5029200" lvl="8" algn="l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𝑜𝑢𝑡𝑝𝑢𝑡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𝑖𝑛𝑝𝑢𝑡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cs typeface="Arial" pitchFamily="34" charset="0"/>
                  </a:rPr>
                  <a:t>  or </a:t>
                </a:r>
                <a:r>
                  <a:rPr lang="en-US" sz="3200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marL="4114800" lvl="8" algn="l"/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In this example it would be:</a:t>
                </a:r>
                <a:endParaRPr lang="en-US" sz="24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marL="5669280" lvl="8" algn="l"/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  <a:cs typeface="Arial" pitchFamily="34" charset="0"/>
                  </a:rPr>
                  <a:t> or </a:t>
                </a:r>
                <a:r>
                  <a:rPr lang="en-US" sz="3200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  <a:cs typeface="Arial" pitchFamily="34" charset="0"/>
                      </a:rPr>
                      <m:t>12</m:t>
                    </m:r>
                  </m:oMath>
                </a14:m>
                <a:endParaRPr lang="en-US" sz="3200" dirty="0" smtClean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91440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t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00214"/>
              </p:ext>
            </p:extLst>
          </p:nvPr>
        </p:nvGraphicFramePr>
        <p:xfrm>
          <a:off x="685800" y="2392680"/>
          <a:ext cx="2324100" cy="38557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of</a:t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Hours Worked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Money Earned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5" name="Curved Right Arrow 4"/>
          <p:cNvSpPr/>
          <p:nvPr/>
        </p:nvSpPr>
        <p:spPr>
          <a:xfrm>
            <a:off x="381000" y="3886200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93557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3026228" y="3842656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597" y="3864428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381000" y="4484914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53429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3015344" y="4419600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5713" y="4441372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381000" y="5050972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510034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>
            <a:off x="3026228" y="5007428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597" y="5029200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381000" y="5660572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570994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3015344" y="5584372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5713" y="5606144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3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PROPORTIONAL RELATIONSHIPS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0" y="1143000"/>
                <a:ext cx="91440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6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2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PROPORTIONAL RELATIONSHIP </a:t>
                </a: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can be described by an equation in the form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𝒌𝒙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𝒌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is a number called the</a:t>
                </a:r>
                <a:b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b="1" dirty="0" smtClean="0">
                    <a:solidFill>
                      <a:srgbClr val="FF0066"/>
                    </a:solidFill>
                    <a:latin typeface="Arial" pitchFamily="34" charset="0"/>
                    <a:cs typeface="Arial" pitchFamily="34" charset="0"/>
                  </a:rPr>
                  <a:t>CONSTANT OF PROPORTIONALITY</a:t>
                </a: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lvl="8" algn="l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4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𝒌𝒙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𝒌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66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66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66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400" b="1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lvl="8" algn="l">
                  <a:spcAft>
                    <a:spcPts val="600"/>
                  </a:spcAft>
                </a:pPr>
                <a:endParaRPr lang="en-US" sz="24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lvl="8" algn="l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     In our example the constant of</a:t>
                </a:r>
                <a:b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     proportionality,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k,</a:t>
                </a: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 or 12 .</a:t>
                </a:r>
              </a:p>
              <a:p>
                <a:pPr marL="4114800" lvl="8" algn="l">
                  <a:spcAft>
                    <a:spcPts val="10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cs typeface="Arial" pitchFamily="34" charset="0"/>
                  </a:rPr>
                  <a:t>     The equation would be:</a:t>
                </a:r>
              </a:p>
              <a:p>
                <a:pPr marL="4754880" lvl="6" algn="l"/>
                <a:r>
                  <a:rPr lang="en-US" sz="2400" b="1" dirty="0" smtClean="0">
                    <a:solidFill>
                      <a:srgbClr val="FF0066"/>
                    </a:solidFill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4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66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66"/>
                            </a:solidFill>
                            <a:latin typeface="Cambria Math"/>
                            <a:cs typeface="Arial" pitchFamily="34" charset="0"/>
                          </a:rPr>
                          <m:t>𝟏𝟐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66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 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𝒐𝒓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𝟏𝟐</m:t>
                    </m:r>
                    <m:r>
                      <a:rPr lang="en-US" sz="24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91440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t="-541" r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02996"/>
              </p:ext>
            </p:extLst>
          </p:nvPr>
        </p:nvGraphicFramePr>
        <p:xfrm>
          <a:off x="685800" y="2849880"/>
          <a:ext cx="2324100" cy="38557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of</a:t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Hours Worked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Money Earned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5" name="Curved Right Arrow 4"/>
          <p:cNvSpPr/>
          <p:nvPr/>
        </p:nvSpPr>
        <p:spPr>
          <a:xfrm>
            <a:off x="381000" y="4343400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439277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3026228" y="4299856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597" y="4321628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381000" y="4942114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99149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3015344" y="4876800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5713" y="4898572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381000" y="5508172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555754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>
            <a:off x="3026228" y="5464628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597" y="5486400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381000" y="6117772"/>
            <a:ext cx="3048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616714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3015344" y="6041572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5713" y="6063344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12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763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It is important to note that all </a:t>
            </a:r>
            <a:r>
              <a:rPr lang="en-US" sz="3200" b="1" dirty="0">
                <a:solidFill>
                  <a:srgbClr val="7030A0"/>
                </a:solidFill>
                <a:cs typeface="Arial" pitchFamily="34" charset="0"/>
              </a:rPr>
              <a:t>PROPORTIONAL </a:t>
            </a:r>
            <a:r>
              <a:rPr lang="en-US" sz="3200" b="1" dirty="0" smtClean="0">
                <a:solidFill>
                  <a:srgbClr val="7030A0"/>
                </a:solidFill>
                <a:cs typeface="Arial" pitchFamily="34" charset="0"/>
              </a:rPr>
              <a:t>RELATIONSHIPS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MUST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contain the ordered pair (0,0) </a:t>
            </a:r>
            <a:r>
              <a:rPr lang="en-US" sz="3200" b="1" cap="small" dirty="0" smtClean="0">
                <a:solidFill>
                  <a:srgbClr val="FF0000"/>
                </a:solidFill>
              </a:rPr>
              <a:t>[the origin</a:t>
            </a:r>
            <a:r>
              <a:rPr lang="en-US" sz="3200" b="1" cap="small" dirty="0">
                <a:solidFill>
                  <a:srgbClr val="FF0000"/>
                </a:solidFill>
              </a:rPr>
              <a:t>]</a:t>
            </a:r>
            <a:r>
              <a:rPr lang="en-US" sz="3200" b="1" cap="small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as part of the table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If (0,0) does not appear, you may need </a:t>
            </a:r>
            <a:r>
              <a:rPr lang="en-US" sz="3200" dirty="0"/>
              <a:t>to EXTEND THE TABLE </a:t>
            </a:r>
            <a:r>
              <a:rPr lang="en-US" sz="3200" dirty="0" smtClean="0"/>
              <a:t>to determine if the function is proportional.</a:t>
            </a:r>
          </a:p>
          <a:p>
            <a:pPr algn="just"/>
            <a:endParaRPr lang="en-US" sz="1000" dirty="0"/>
          </a:p>
          <a:p>
            <a:pPr algn="just"/>
            <a:r>
              <a:rPr lang="en-US" sz="2600" dirty="0" smtClean="0"/>
              <a:t>Example: Does the table represent a proportional relationship?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ctr">
              <a:spcAft>
                <a:spcPts val="1200"/>
              </a:spcAft>
            </a:pPr>
            <a:r>
              <a:rPr lang="en-US" sz="2800" dirty="0" smtClean="0"/>
              <a:t>Is  there a constant rate of change?</a:t>
            </a:r>
          </a:p>
          <a:p>
            <a:pPr algn="ctr"/>
            <a:r>
              <a:rPr lang="en-US" sz="2800" dirty="0" smtClean="0"/>
              <a:t>Do you see (0,0) on the table?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98581"/>
              </p:ext>
            </p:extLst>
          </p:nvPr>
        </p:nvGraphicFramePr>
        <p:xfrm>
          <a:off x="1371600" y="4572000"/>
          <a:ext cx="6096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9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There are always THREE (3) things to test for a proportional relationship:</a:t>
            </a:r>
          </a:p>
          <a:p>
            <a:pPr algn="just"/>
            <a:endParaRPr lang="en-US" sz="3200" dirty="0"/>
          </a:p>
          <a:p>
            <a:pPr marL="1885950" lvl="3" indent="-514350" algn="just">
              <a:buFont typeface="+mj-lt"/>
              <a:buAutoNum type="arabicPeriod"/>
            </a:pPr>
            <a:r>
              <a:rPr lang="en-US" sz="3200" dirty="0" smtClean="0"/>
              <a:t>Is it a </a:t>
            </a:r>
            <a:r>
              <a:rPr lang="en-US" sz="3200" b="1" dirty="0" smtClean="0">
                <a:solidFill>
                  <a:srgbClr val="00B050"/>
                </a:solidFill>
              </a:rPr>
              <a:t>FUNCTION</a:t>
            </a:r>
            <a:r>
              <a:rPr lang="en-US" sz="3200" dirty="0" smtClean="0"/>
              <a:t>?</a:t>
            </a:r>
          </a:p>
          <a:p>
            <a:pPr marL="1885950" lvl="3" indent="-514350" algn="just">
              <a:buFont typeface="+mj-lt"/>
              <a:buAutoNum type="arabicPeriod"/>
            </a:pPr>
            <a:r>
              <a:rPr lang="en-US" sz="3200" dirty="0" smtClean="0"/>
              <a:t>Is it </a:t>
            </a:r>
            <a:r>
              <a:rPr lang="en-US" sz="3200" b="1" dirty="0" smtClean="0">
                <a:solidFill>
                  <a:srgbClr val="00B050"/>
                </a:solidFill>
              </a:rPr>
              <a:t>LINEAR</a:t>
            </a:r>
            <a:r>
              <a:rPr lang="en-US" sz="3200" dirty="0" smtClean="0"/>
              <a:t>?</a:t>
            </a:r>
          </a:p>
          <a:p>
            <a:pPr marL="1885950" lvl="3" indent="-514350" algn="just">
              <a:buFont typeface="+mj-lt"/>
              <a:buAutoNum type="arabicPeriod"/>
            </a:pPr>
            <a:r>
              <a:rPr lang="en-US" sz="3200" dirty="0" smtClean="0"/>
              <a:t>Does </a:t>
            </a:r>
            <a:r>
              <a:rPr lang="en-US" sz="3200" b="1" dirty="0" smtClean="0">
                <a:solidFill>
                  <a:srgbClr val="00B050"/>
                </a:solidFill>
              </a:rPr>
              <a:t>(0, 0) </a:t>
            </a:r>
            <a:r>
              <a:rPr lang="en-US" sz="3200" dirty="0" smtClean="0"/>
              <a:t>appear on the table?</a:t>
            </a:r>
          </a:p>
          <a:p>
            <a:pPr marL="1885950" lvl="3" indent="-514350" algn="just">
              <a:buFont typeface="+mj-lt"/>
              <a:buAutoNum type="arabicPeriod"/>
            </a:pPr>
            <a:endParaRPr lang="en-US" sz="3200" dirty="0"/>
          </a:p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All THREE must be true.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4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9917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51917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Let’s see if there is a constant rate of change.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4067"/>
              </p:ext>
            </p:extLst>
          </p:nvPr>
        </p:nvGraphicFramePr>
        <p:xfrm>
          <a:off x="1752600" y="2402616"/>
          <a:ext cx="5225142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2400" y="3886200"/>
            <a:ext cx="8763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We see that for each time the output decreases by 5,</a:t>
            </a:r>
            <a:br>
              <a:rPr lang="en-US" sz="2800" dirty="0" smtClean="0"/>
            </a:br>
            <a:r>
              <a:rPr lang="en-US" sz="2800" dirty="0" smtClean="0"/>
              <a:t>the input decreases by 2.</a:t>
            </a:r>
          </a:p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There IS a constant rate of change!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0800000" flipV="1">
            <a:off x="5802088" y="2198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rot="10800000">
            <a:off x="5830558" y="3154344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7400" y="1828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84981" y="3364468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1" name="Curved Down Arrow 30"/>
          <p:cNvSpPr/>
          <p:nvPr/>
        </p:nvSpPr>
        <p:spPr>
          <a:xfrm rot="10800000">
            <a:off x="4942114" y="3145972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6537" y="3356096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3" name="Curved Down Arrow 32"/>
          <p:cNvSpPr/>
          <p:nvPr/>
        </p:nvSpPr>
        <p:spPr>
          <a:xfrm rot="10800000" flipV="1">
            <a:off x="4963049" y="2198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8361" y="1828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5" name="Curved Down Arrow 34"/>
          <p:cNvSpPr/>
          <p:nvPr/>
        </p:nvSpPr>
        <p:spPr>
          <a:xfrm rot="10800000" flipV="1">
            <a:off x="3907975" y="2198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10800000">
            <a:off x="3936445" y="3154344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73287" y="1828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90868" y="3364468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9" name="Curved Down Arrow 38"/>
          <p:cNvSpPr/>
          <p:nvPr/>
        </p:nvSpPr>
        <p:spPr>
          <a:xfrm rot="10800000">
            <a:off x="3048001" y="3145972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02424" y="3356096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41" name="Curved Down Arrow 40"/>
          <p:cNvSpPr/>
          <p:nvPr/>
        </p:nvSpPr>
        <p:spPr>
          <a:xfrm rot="10800000" flipV="1">
            <a:off x="3068936" y="2198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4248" y="1828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25" grpId="0" animBg="1"/>
      <p:bldP spid="26" grpId="0" animBg="1"/>
      <p:bldP spid="27" grpId="0"/>
      <p:bldP spid="28" grpId="0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PROPORTIONAL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Let’s extend the table to see if (0,0) is part of the table.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31470"/>
              </p:ext>
            </p:extLst>
          </p:nvPr>
        </p:nvGraphicFramePr>
        <p:xfrm>
          <a:off x="1249344" y="1524000"/>
          <a:ext cx="6096000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001108"/>
              </p:ext>
            </p:extLst>
          </p:nvPr>
        </p:nvGraphicFramePr>
        <p:xfrm>
          <a:off x="1235113" y="3164616"/>
          <a:ext cx="6095999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8064" y="3154345"/>
            <a:ext cx="29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70156" y="3537966"/>
            <a:ext cx="29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2400" y="4495800"/>
                <a:ext cx="8763000" cy="2308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Now we see that (0,0) is part of the table.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Since there is a constant rate of change and (0,0) is part of the table, this IS PROPORTIONAL.</a:t>
                </a:r>
              </a:p>
              <a:p>
                <a:pPr algn="ctr"/>
                <a:r>
                  <a:rPr lang="en-US" sz="2800" dirty="0" smtClean="0"/>
                  <a:t>We can write the equation 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b="0" i="1" dirty="0" smtClean="0">
                    <a:latin typeface="Cambria Math"/>
                  </a:rPr>
                  <a:t>  </a:t>
                </a:r>
                <a:r>
                  <a:rPr lang="en-US" sz="2800" b="0" dirty="0" smtClean="0"/>
                  <a:t>or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495800"/>
                <a:ext cx="8763000" cy="2308196"/>
              </a:xfrm>
              <a:prstGeom prst="rect">
                <a:avLst/>
              </a:prstGeom>
              <a:blipFill rotWithShape="1">
                <a:blip r:embed="rId2"/>
                <a:stretch>
                  <a:fillRect l="-1391" t="-2381" r="-1321" b="-2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rved Down Arrow 28"/>
          <p:cNvSpPr/>
          <p:nvPr/>
        </p:nvSpPr>
        <p:spPr>
          <a:xfrm rot="10800000" flipV="1">
            <a:off x="6182249" y="2960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rot="10800000">
            <a:off x="6210719" y="3916344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7561" y="2590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65142" y="4126468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3" name="Curved Down Arrow 32"/>
          <p:cNvSpPr/>
          <p:nvPr/>
        </p:nvSpPr>
        <p:spPr>
          <a:xfrm rot="10800000">
            <a:off x="5322275" y="3907972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76698" y="4118096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5" name="Curved Down Arrow 34"/>
          <p:cNvSpPr/>
          <p:nvPr/>
        </p:nvSpPr>
        <p:spPr>
          <a:xfrm rot="10800000" flipV="1">
            <a:off x="5343210" y="2960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08522" y="2590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7" name="Curved Down Arrow 36"/>
          <p:cNvSpPr/>
          <p:nvPr/>
        </p:nvSpPr>
        <p:spPr>
          <a:xfrm rot="10800000" flipV="1">
            <a:off x="4288136" y="2960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 rot="10800000">
            <a:off x="4316606" y="3916344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3448" y="2590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71029" y="4126468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41" name="Curved Down Arrow 40"/>
          <p:cNvSpPr/>
          <p:nvPr/>
        </p:nvSpPr>
        <p:spPr>
          <a:xfrm rot="10800000">
            <a:off x="3428162" y="3907972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82585" y="4118096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43" name="Curved Down Arrow 42"/>
          <p:cNvSpPr/>
          <p:nvPr/>
        </p:nvSpPr>
        <p:spPr>
          <a:xfrm rot="10800000" flipV="1">
            <a:off x="3449097" y="2960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14409" y="2590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45" name="Curved Down Arrow 44"/>
          <p:cNvSpPr/>
          <p:nvPr/>
        </p:nvSpPr>
        <p:spPr>
          <a:xfrm rot="10800000">
            <a:off x="2590801" y="3907972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45224" y="4118096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47" name="Curved Down Arrow 46"/>
          <p:cNvSpPr/>
          <p:nvPr/>
        </p:nvSpPr>
        <p:spPr>
          <a:xfrm rot="10800000" flipV="1">
            <a:off x="2611736" y="2960132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77048" y="2590800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 uiExpand="1" build="p"/>
      <p:bldP spid="29" grpId="0" animBg="1"/>
      <p:bldP spid="30" grpId="0" animBg="1"/>
      <p:bldP spid="31" grpId="0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1198</Words>
  <Application>Microsoft Office PowerPoint</Application>
  <PresentationFormat>On-screen Show (4:3)</PresentationFormat>
  <Paragraphs>402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Representing Proportional Relationships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PROPORTIONAL RELATIONSHIP?</vt:lpstr>
      <vt:lpstr>PROPORTIONAL RELATIONSHIP?</vt:lpstr>
      <vt:lpstr>PROPORTIONAL RELATIONSHIP?</vt:lpstr>
      <vt:lpstr>PROPORTIONAL RELATIONSHIP?</vt:lpstr>
      <vt:lpstr>PROPORTIONAL RELATIONSHIP?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105</cp:revision>
  <dcterms:created xsi:type="dcterms:W3CDTF">2006-08-16T00:00:00Z</dcterms:created>
  <dcterms:modified xsi:type="dcterms:W3CDTF">2015-11-19T18:44:10Z</dcterms:modified>
</cp:coreProperties>
</file>