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8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4F81BD"/>
    <a:srgbClr val="FF0000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39.wmf"/><Relationship Id="rId18" Type="http://schemas.openxmlformats.org/officeDocument/2006/relationships/image" Target="../media/image44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38.wmf"/><Relationship Id="rId17" Type="http://schemas.openxmlformats.org/officeDocument/2006/relationships/image" Target="../media/image43.wmf"/><Relationship Id="rId2" Type="http://schemas.openxmlformats.org/officeDocument/2006/relationships/image" Target="../media/image30.wmf"/><Relationship Id="rId16" Type="http://schemas.openxmlformats.org/officeDocument/2006/relationships/image" Target="../media/image42.wmf"/><Relationship Id="rId20" Type="http://schemas.openxmlformats.org/officeDocument/2006/relationships/image" Target="../media/image46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7.wmf"/><Relationship Id="rId5" Type="http://schemas.openxmlformats.org/officeDocument/2006/relationships/image" Target="../media/image33.wmf"/><Relationship Id="rId15" Type="http://schemas.openxmlformats.org/officeDocument/2006/relationships/image" Target="../media/image41.wmf"/><Relationship Id="rId10" Type="http://schemas.openxmlformats.org/officeDocument/2006/relationships/image" Target="../media/image26.wmf"/><Relationship Id="rId19" Type="http://schemas.openxmlformats.org/officeDocument/2006/relationships/image" Target="../media/image45.wmf"/><Relationship Id="rId4" Type="http://schemas.openxmlformats.org/officeDocument/2006/relationships/image" Target="../media/image32.wmf"/><Relationship Id="rId9" Type="http://schemas.openxmlformats.org/officeDocument/2006/relationships/image" Target="../media/image25.wmf"/><Relationship Id="rId1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6" Type="http://schemas.openxmlformats.org/officeDocument/2006/relationships/image" Target="../media/image73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6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5.wmf"/><Relationship Id="rId17" Type="http://schemas.openxmlformats.org/officeDocument/2006/relationships/image" Target="../media/image90.wmf"/><Relationship Id="rId2" Type="http://schemas.openxmlformats.org/officeDocument/2006/relationships/image" Target="../media/image75.wmf"/><Relationship Id="rId16" Type="http://schemas.openxmlformats.org/officeDocument/2006/relationships/image" Target="../media/image89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5" Type="http://schemas.openxmlformats.org/officeDocument/2006/relationships/image" Target="../media/image8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Relationship Id="rId14" Type="http://schemas.openxmlformats.org/officeDocument/2006/relationships/image" Target="../media/image8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4.wmf"/><Relationship Id="rId32" Type="http://schemas.openxmlformats.org/officeDocument/2006/relationships/image" Target="../media/image28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6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0.bin"/><Relationship Id="rId39" Type="http://schemas.openxmlformats.org/officeDocument/2006/relationships/oleObject" Target="../embeddings/oleObject47.bin"/><Relationship Id="rId3" Type="http://schemas.openxmlformats.org/officeDocument/2006/relationships/oleObject" Target="../embeddings/oleObject28.bin"/><Relationship Id="rId21" Type="http://schemas.openxmlformats.org/officeDocument/2006/relationships/image" Target="../media/image25.wmf"/><Relationship Id="rId34" Type="http://schemas.openxmlformats.org/officeDocument/2006/relationships/oleObject" Target="../embeddings/oleObject44.bin"/><Relationship Id="rId42" Type="http://schemas.openxmlformats.org/officeDocument/2006/relationships/image" Target="../media/image45.wmf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5.wmf"/><Relationship Id="rId25" Type="http://schemas.openxmlformats.org/officeDocument/2006/relationships/image" Target="../media/image37.wmf"/><Relationship Id="rId33" Type="http://schemas.openxmlformats.org/officeDocument/2006/relationships/image" Target="../media/image41.wmf"/><Relationship Id="rId38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29" Type="http://schemas.openxmlformats.org/officeDocument/2006/relationships/image" Target="../media/image39.wmf"/><Relationship Id="rId41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39.bin"/><Relationship Id="rId32" Type="http://schemas.openxmlformats.org/officeDocument/2006/relationships/oleObject" Target="../embeddings/oleObject43.bin"/><Relationship Id="rId37" Type="http://schemas.openxmlformats.org/officeDocument/2006/relationships/oleObject" Target="../embeddings/oleObject46.bin"/><Relationship Id="rId40" Type="http://schemas.openxmlformats.org/officeDocument/2006/relationships/image" Target="../media/image44.wmf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34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41.bin"/><Relationship Id="rId36" Type="http://schemas.openxmlformats.org/officeDocument/2006/relationships/oleObject" Target="../embeddings/oleObject45.bin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6.wmf"/><Relationship Id="rId31" Type="http://schemas.openxmlformats.org/officeDocument/2006/relationships/image" Target="../media/image40.wmf"/><Relationship Id="rId44" Type="http://schemas.openxmlformats.org/officeDocument/2006/relationships/image" Target="../media/image46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38.wmf"/><Relationship Id="rId30" Type="http://schemas.openxmlformats.org/officeDocument/2006/relationships/oleObject" Target="../embeddings/oleObject42.bin"/><Relationship Id="rId35" Type="http://schemas.openxmlformats.org/officeDocument/2006/relationships/image" Target="../media/image42.wmf"/><Relationship Id="rId43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50.bin"/><Relationship Id="rId21" Type="http://schemas.openxmlformats.org/officeDocument/2006/relationships/image" Target="../media/image55.wmf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7.bin"/><Relationship Id="rId25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4.bin"/><Relationship Id="rId24" Type="http://schemas.openxmlformats.org/officeDocument/2006/relationships/oleObject" Target="../embeddings/oleObject61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image" Target="../media/image56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2.wmf"/><Relationship Id="rId22" Type="http://schemas.openxmlformats.org/officeDocument/2006/relationships/oleObject" Target="../embeddings/oleObject6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5.wmf"/><Relationship Id="rId26" Type="http://schemas.openxmlformats.org/officeDocument/2006/relationships/image" Target="../media/image69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34" Type="http://schemas.openxmlformats.org/officeDocument/2006/relationships/oleObject" Target="../embeddings/oleObject78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9.bin"/><Relationship Id="rId25" Type="http://schemas.openxmlformats.org/officeDocument/2006/relationships/oleObject" Target="../embeddings/oleObject73.bin"/><Relationship Id="rId33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68.wmf"/><Relationship Id="rId32" Type="http://schemas.openxmlformats.org/officeDocument/2006/relationships/oleObject" Target="../embeddings/oleObject77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28" Type="http://schemas.openxmlformats.org/officeDocument/2006/relationships/oleObject" Target="../embeddings/oleObject75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70.bin"/><Relationship Id="rId31" Type="http://schemas.openxmlformats.org/officeDocument/2006/relationships/image" Target="../media/image7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74.bin"/><Relationship Id="rId30" Type="http://schemas.openxmlformats.org/officeDocument/2006/relationships/oleObject" Target="../embeddings/oleObject76.bin"/><Relationship Id="rId35" Type="http://schemas.openxmlformats.org/officeDocument/2006/relationships/image" Target="../media/image7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81.wmf"/><Relationship Id="rId26" Type="http://schemas.openxmlformats.org/officeDocument/2006/relationships/image" Target="../media/image85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8.bin"/><Relationship Id="rId34" Type="http://schemas.openxmlformats.org/officeDocument/2006/relationships/oleObject" Target="../embeddings/oleObject95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0.bin"/><Relationship Id="rId33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29" Type="http://schemas.openxmlformats.org/officeDocument/2006/relationships/oleObject" Target="../embeddings/oleObject9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84.wmf"/><Relationship Id="rId32" Type="http://schemas.openxmlformats.org/officeDocument/2006/relationships/oleObject" Target="../embeddings/oleObject94.bin"/><Relationship Id="rId37" Type="http://schemas.openxmlformats.org/officeDocument/2006/relationships/image" Target="../media/image90.wmf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89.bin"/><Relationship Id="rId28" Type="http://schemas.openxmlformats.org/officeDocument/2006/relationships/image" Target="../media/image86.wmf"/><Relationship Id="rId36" Type="http://schemas.openxmlformats.org/officeDocument/2006/relationships/oleObject" Target="../embeddings/oleObject96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87.bin"/><Relationship Id="rId31" Type="http://schemas.openxmlformats.org/officeDocument/2006/relationships/image" Target="../media/image8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9.wmf"/><Relationship Id="rId22" Type="http://schemas.openxmlformats.org/officeDocument/2006/relationships/image" Target="../media/image83.wmf"/><Relationship Id="rId27" Type="http://schemas.openxmlformats.org/officeDocument/2006/relationships/oleObject" Target="../embeddings/oleObject91.bin"/><Relationship Id="rId30" Type="http://schemas.openxmlformats.org/officeDocument/2006/relationships/oleObject" Target="../embeddings/oleObject93.bin"/><Relationship Id="rId35" Type="http://schemas.openxmlformats.org/officeDocument/2006/relationships/image" Target="../media/image8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105.bin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9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3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1.wmf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19" Type="http://schemas.openxmlformats.org/officeDocument/2006/relationships/image" Target="../media/image12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Solving Systems of Linear Equations by Substitution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8.EE.8b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solve a system of equations by substitution?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The </a:t>
            </a:r>
            <a:r>
              <a:rPr lang="en-US" smtClean="0">
                <a:solidFill>
                  <a:srgbClr val="990099"/>
                </a:solidFill>
              </a:rPr>
              <a:t>SOLUTION</a:t>
            </a:r>
            <a:r>
              <a:rPr lang="en-US" smtClean="0"/>
              <a:t> is the </a:t>
            </a:r>
            <a:r>
              <a:rPr lang="en-US" smtClean="0">
                <a:solidFill>
                  <a:srgbClr val="990099"/>
                </a:solidFill>
              </a:rPr>
              <a:t>POINT OF INTERSECTION</a:t>
            </a:r>
            <a:r>
              <a:rPr lang="en-US" smtClean="0"/>
              <a:t> of the two lines.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It is the place where the two lines cross.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Lines that </a:t>
            </a:r>
            <a:r>
              <a:rPr lang="en-US" smtClean="0">
                <a:solidFill>
                  <a:srgbClr val="990099"/>
                </a:solidFill>
              </a:rPr>
              <a:t>INTERSECT</a:t>
            </a:r>
            <a:r>
              <a:rPr lang="en-US" smtClean="0"/>
              <a:t> have </a:t>
            </a:r>
            <a:r>
              <a:rPr lang="en-US" smtClean="0">
                <a:solidFill>
                  <a:srgbClr val="990099"/>
                </a:solidFill>
              </a:rPr>
              <a:t>ONE SOLUTION</a:t>
            </a:r>
            <a:r>
              <a:rPr lang="en-US" smtClean="0"/>
              <a:t>.</a:t>
            </a:r>
          </a:p>
          <a:p>
            <a:pPr algn="ctr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132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8768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45720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51816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54864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7912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432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0480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3528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6576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9624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-5400000">
            <a:off x="3657600" y="-69850"/>
            <a:ext cx="1219200" cy="3505200"/>
            <a:chOff x="1968" y="1728"/>
            <a:chExt cx="768" cy="2208"/>
          </a:xfrm>
        </p:grpSpPr>
        <p:sp>
          <p:nvSpPr>
            <p:cNvPr id="3124" name="Line 13"/>
            <p:cNvSpPr>
              <a:spLocks noChangeShapeType="1"/>
            </p:cNvSpPr>
            <p:nvPr/>
          </p:nvSpPr>
          <p:spPr bwMode="auto">
            <a:xfrm>
              <a:off x="1968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14"/>
            <p:cNvSpPr>
              <a:spLocks noChangeShapeType="1"/>
            </p:cNvSpPr>
            <p:nvPr/>
          </p:nvSpPr>
          <p:spPr bwMode="auto">
            <a:xfrm>
              <a:off x="2160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Line 15"/>
            <p:cNvSpPr>
              <a:spLocks noChangeShapeType="1"/>
            </p:cNvSpPr>
            <p:nvPr/>
          </p:nvSpPr>
          <p:spPr bwMode="auto">
            <a:xfrm>
              <a:off x="2352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16"/>
            <p:cNvSpPr>
              <a:spLocks noChangeShapeType="1"/>
            </p:cNvSpPr>
            <p:nvPr/>
          </p:nvSpPr>
          <p:spPr bwMode="auto">
            <a:xfrm>
              <a:off x="2544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17"/>
            <p:cNvSpPr>
              <a:spLocks noChangeShapeType="1"/>
            </p:cNvSpPr>
            <p:nvPr/>
          </p:nvSpPr>
          <p:spPr bwMode="auto">
            <a:xfrm>
              <a:off x="2736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-5400000">
            <a:off x="3657600" y="1758950"/>
            <a:ext cx="1219200" cy="3505200"/>
            <a:chOff x="1968" y="1728"/>
            <a:chExt cx="768" cy="2208"/>
          </a:xfrm>
        </p:grpSpPr>
        <p:sp>
          <p:nvSpPr>
            <p:cNvPr id="3119" name="Line 19"/>
            <p:cNvSpPr>
              <a:spLocks noChangeShapeType="1"/>
            </p:cNvSpPr>
            <p:nvPr/>
          </p:nvSpPr>
          <p:spPr bwMode="auto">
            <a:xfrm>
              <a:off x="1968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Line 20"/>
            <p:cNvSpPr>
              <a:spLocks noChangeShapeType="1"/>
            </p:cNvSpPr>
            <p:nvPr/>
          </p:nvSpPr>
          <p:spPr bwMode="auto">
            <a:xfrm>
              <a:off x="2160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Line 21"/>
            <p:cNvSpPr>
              <a:spLocks noChangeShapeType="1"/>
            </p:cNvSpPr>
            <p:nvPr/>
          </p:nvSpPr>
          <p:spPr bwMode="auto">
            <a:xfrm>
              <a:off x="2352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Line 22"/>
            <p:cNvSpPr>
              <a:spLocks noChangeShapeType="1"/>
            </p:cNvSpPr>
            <p:nvPr/>
          </p:nvSpPr>
          <p:spPr bwMode="auto">
            <a:xfrm>
              <a:off x="2544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Line 23"/>
            <p:cNvSpPr>
              <a:spLocks noChangeShapeType="1"/>
            </p:cNvSpPr>
            <p:nvPr/>
          </p:nvSpPr>
          <p:spPr bwMode="auto">
            <a:xfrm>
              <a:off x="2736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4838700" y="16319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28"/>
          <p:cNvGraphicFramePr>
            <a:graphicFrameLocks noChangeAspect="1"/>
          </p:cNvGraphicFramePr>
          <p:nvPr/>
        </p:nvGraphicFramePr>
        <p:xfrm>
          <a:off x="228600" y="693738"/>
          <a:ext cx="2057400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3" imgW="685800" imgH="380880" progId="Equation.DSMT4">
                  <p:embed/>
                </p:oleObj>
              </mc:Choice>
              <mc:Fallback>
                <p:oleObj name="Equation" r:id="rId3" imgW="6858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93738"/>
                        <a:ext cx="2057400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325438" y="1911350"/>
          <a:ext cx="18621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1911350"/>
                        <a:ext cx="186213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4" name="Object 30"/>
          <p:cNvGraphicFramePr>
            <a:graphicFrameLocks noChangeAspect="1"/>
          </p:cNvGraphicFramePr>
          <p:nvPr/>
        </p:nvGraphicFramePr>
        <p:xfrm>
          <a:off x="228600" y="2754313"/>
          <a:ext cx="11763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7" imgW="393480" imgH="164880" progId="Equation.DSMT4">
                  <p:embed/>
                </p:oleObj>
              </mc:Choice>
              <mc:Fallback>
                <p:oleObj name="Equation" r:id="rId7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54313"/>
                        <a:ext cx="11763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538163" y="3535363"/>
          <a:ext cx="12906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535363"/>
                        <a:ext cx="129063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1409700" y="2444750"/>
          <a:ext cx="79533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11" imgW="266400" imgH="393480" progId="Equation.DSMT4">
                  <p:embed/>
                </p:oleObj>
              </mc:Choice>
              <mc:Fallback>
                <p:oleObj name="Equation" r:id="rId11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2444750"/>
                        <a:ext cx="795338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7" name="Object 33"/>
          <p:cNvGraphicFramePr>
            <a:graphicFrameLocks noChangeAspect="1"/>
          </p:cNvGraphicFramePr>
          <p:nvPr/>
        </p:nvGraphicFramePr>
        <p:xfrm>
          <a:off x="6321425" y="768350"/>
          <a:ext cx="17145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13" imgW="571320" imgH="203040" progId="Equation.DSMT4">
                  <p:embed/>
                </p:oleObj>
              </mc:Choice>
              <mc:Fallback>
                <p:oleObj name="Equation" r:id="rId1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425" y="768350"/>
                        <a:ext cx="17145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6076950" y="1263650"/>
          <a:ext cx="20574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15" imgW="685800" imgH="126720" progId="Equation.DSMT4">
                  <p:embed/>
                </p:oleObj>
              </mc:Choice>
              <mc:Fallback>
                <p:oleObj name="Equation" r:id="rId15" imgW="68580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0" y="1263650"/>
                        <a:ext cx="20574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6096000" y="163195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20" name="Object 36"/>
          <p:cNvGraphicFramePr>
            <a:graphicFrameLocks noChangeAspect="1"/>
          </p:cNvGraphicFramePr>
          <p:nvPr/>
        </p:nvGraphicFramePr>
        <p:xfrm>
          <a:off x="6781800" y="1682750"/>
          <a:ext cx="19812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17" imgW="660240" imgH="203040" progId="Equation.DSMT4">
                  <p:embed/>
                </p:oleObj>
              </mc:Choice>
              <mc:Fallback>
                <p:oleObj name="Equation" r:id="rId17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82750"/>
                        <a:ext cx="19812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1" name="Object 37"/>
          <p:cNvGraphicFramePr>
            <a:graphicFrameLocks noChangeAspect="1"/>
          </p:cNvGraphicFramePr>
          <p:nvPr/>
        </p:nvGraphicFramePr>
        <p:xfrm>
          <a:off x="6477000" y="2754313"/>
          <a:ext cx="14097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19" imgW="469800" imgH="164880" progId="Equation.DSMT4">
                  <p:embed/>
                </p:oleObj>
              </mc:Choice>
              <mc:Fallback>
                <p:oleObj name="Equation" r:id="rId19" imgW="469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754313"/>
                        <a:ext cx="14097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2" name="Object 38"/>
          <p:cNvGraphicFramePr>
            <a:graphicFrameLocks noChangeAspect="1"/>
          </p:cNvGraphicFramePr>
          <p:nvPr/>
        </p:nvGraphicFramePr>
        <p:xfrm>
          <a:off x="7229475" y="3535363"/>
          <a:ext cx="10239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21" imgW="342720" imgH="177480" progId="Equation.DSMT4">
                  <p:embed/>
                </p:oleObj>
              </mc:Choice>
              <mc:Fallback>
                <p:oleObj name="Equation" r:id="rId21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9475" y="3535363"/>
                        <a:ext cx="102393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3" name="Object 39"/>
          <p:cNvGraphicFramePr>
            <a:graphicFrameLocks noChangeAspect="1"/>
          </p:cNvGraphicFramePr>
          <p:nvPr/>
        </p:nvGraphicFramePr>
        <p:xfrm>
          <a:off x="7853363" y="2444750"/>
          <a:ext cx="102393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23" imgW="342720" imgH="393480" progId="Equation.DSMT4">
                  <p:embed/>
                </p:oleObj>
              </mc:Choice>
              <mc:Fallback>
                <p:oleObj name="Equation" r:id="rId23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3363" y="2444750"/>
                        <a:ext cx="1023937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4267200" y="84455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rot="-5400000">
            <a:off x="4267200" y="84455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26" name="Object 42"/>
          <p:cNvGraphicFramePr>
            <a:graphicFrameLocks noChangeAspect="1"/>
          </p:cNvGraphicFramePr>
          <p:nvPr/>
        </p:nvGraphicFramePr>
        <p:xfrm>
          <a:off x="6019800" y="2597150"/>
          <a:ext cx="3111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25" imgW="126720" imgH="126720" progId="Equation.DSMT4">
                  <p:embed/>
                </p:oleObj>
              </mc:Choice>
              <mc:Fallback>
                <p:oleObj name="Equation" r:id="rId25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97150"/>
                        <a:ext cx="31115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7" name="Object 43"/>
          <p:cNvGraphicFramePr>
            <a:graphicFrameLocks noChangeAspect="1"/>
          </p:cNvGraphicFramePr>
          <p:nvPr/>
        </p:nvGraphicFramePr>
        <p:xfrm>
          <a:off x="4000500" y="620713"/>
          <a:ext cx="3111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27" imgW="126720" imgH="164880" progId="Equation.DSMT4">
                  <p:embed/>
                </p:oleObj>
              </mc:Choice>
              <mc:Fallback>
                <p:oleObj name="Equation" r:id="rId27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620713"/>
                        <a:ext cx="3111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4229100" y="28638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4533900" y="22542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5143500" y="10350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Oval 47"/>
          <p:cNvSpPr>
            <a:spLocks noChangeArrowheads="1"/>
          </p:cNvSpPr>
          <p:nvPr/>
        </p:nvSpPr>
        <p:spPr bwMode="auto">
          <a:xfrm>
            <a:off x="3924300" y="34480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3619500" y="40703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 flipV="1">
            <a:off x="3517900" y="806450"/>
            <a:ext cx="1828800" cy="3581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Oval 50"/>
          <p:cNvSpPr>
            <a:spLocks noChangeArrowheads="1"/>
          </p:cNvSpPr>
          <p:nvPr/>
        </p:nvSpPr>
        <p:spPr bwMode="auto">
          <a:xfrm>
            <a:off x="4216400" y="10223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Oval 51"/>
          <p:cNvSpPr>
            <a:spLocks noChangeArrowheads="1"/>
          </p:cNvSpPr>
          <p:nvPr/>
        </p:nvSpPr>
        <p:spPr bwMode="auto">
          <a:xfrm>
            <a:off x="4518025" y="133667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6" name="Oval 52"/>
          <p:cNvSpPr>
            <a:spLocks noChangeArrowheads="1"/>
          </p:cNvSpPr>
          <p:nvPr/>
        </p:nvSpPr>
        <p:spPr bwMode="auto">
          <a:xfrm>
            <a:off x="5140325" y="194627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7" name="Oval 53"/>
          <p:cNvSpPr>
            <a:spLocks noChangeArrowheads="1"/>
          </p:cNvSpPr>
          <p:nvPr/>
        </p:nvSpPr>
        <p:spPr bwMode="auto">
          <a:xfrm>
            <a:off x="5445125" y="225107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8" name="Oval 54"/>
          <p:cNvSpPr>
            <a:spLocks noChangeArrowheads="1"/>
          </p:cNvSpPr>
          <p:nvPr/>
        </p:nvSpPr>
        <p:spPr bwMode="auto">
          <a:xfrm>
            <a:off x="5749925" y="255587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4000500" y="806450"/>
            <a:ext cx="2057400" cy="2057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0" name="Oval 56"/>
          <p:cNvSpPr>
            <a:spLocks noChangeArrowheads="1"/>
          </p:cNvSpPr>
          <p:nvPr/>
        </p:nvSpPr>
        <p:spPr bwMode="auto">
          <a:xfrm>
            <a:off x="4762500" y="156845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41" name="Object 57"/>
          <p:cNvGraphicFramePr>
            <a:graphicFrameLocks noChangeAspect="1"/>
          </p:cNvGraphicFramePr>
          <p:nvPr/>
        </p:nvGraphicFramePr>
        <p:xfrm>
          <a:off x="5060950" y="1327150"/>
          <a:ext cx="8683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29" imgW="355320" imgH="203040" progId="Equation.DSMT4">
                  <p:embed/>
                </p:oleObj>
              </mc:Choice>
              <mc:Fallback>
                <p:oleObj name="Equation" r:id="rId29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1327150"/>
                        <a:ext cx="86836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42" name="Oval 58"/>
          <p:cNvSpPr>
            <a:spLocks noChangeArrowheads="1"/>
          </p:cNvSpPr>
          <p:nvPr/>
        </p:nvSpPr>
        <p:spPr bwMode="auto">
          <a:xfrm>
            <a:off x="5016500" y="1238250"/>
            <a:ext cx="9906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43" name="Object 59"/>
          <p:cNvGraphicFramePr>
            <a:graphicFrameLocks noChangeAspect="1"/>
          </p:cNvGraphicFramePr>
          <p:nvPr/>
        </p:nvGraphicFramePr>
        <p:xfrm>
          <a:off x="1066800" y="5340350"/>
          <a:ext cx="63246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31" imgW="2108160" imgH="203040" progId="Equation.DSMT4">
                  <p:embed/>
                </p:oleObj>
              </mc:Choice>
              <mc:Fallback>
                <p:oleObj name="Equation" r:id="rId31" imgW="2108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40350"/>
                        <a:ext cx="6324600" cy="6032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68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408" grpId="0" animBg="1"/>
      <p:bldP spid="16419" grpId="0" animBg="1"/>
      <p:bldP spid="16424" grpId="0" animBg="1"/>
      <p:bldP spid="16425" grpId="0" animBg="1"/>
      <p:bldP spid="16428" grpId="0" animBg="1"/>
      <p:bldP spid="16429" grpId="0" animBg="1"/>
      <p:bldP spid="16430" grpId="0" animBg="1"/>
      <p:bldP spid="16431" grpId="0" animBg="1"/>
      <p:bldP spid="16432" grpId="0" animBg="1"/>
      <p:bldP spid="16433" grpId="0" animBg="1"/>
      <p:bldP spid="16434" grpId="0" animBg="1"/>
      <p:bldP spid="16435" grpId="0" animBg="1"/>
      <p:bldP spid="16436" grpId="0" animBg="1"/>
      <p:bldP spid="16437" grpId="0" animBg="1"/>
      <p:bldP spid="16438" grpId="0" animBg="1"/>
      <p:bldP spid="16439" grpId="0" animBg="1"/>
      <p:bldP spid="16440" grpId="0" animBg="1"/>
      <p:bldP spid="164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4953000" y="762000"/>
            <a:ext cx="0" cy="259556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39725" y="3306763"/>
            <a:ext cx="2147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u="sng"/>
              <a:t>Substitution</a:t>
            </a:r>
          </a:p>
        </p:txBody>
      </p:sp>
      <p:sp>
        <p:nvSpPr>
          <p:cNvPr id="4122" name="Text Box 4"/>
          <p:cNvSpPr txBox="1">
            <a:spLocks noChangeArrowheads="1"/>
          </p:cNvSpPr>
          <p:nvPr/>
        </p:nvSpPr>
        <p:spPr bwMode="auto">
          <a:xfrm>
            <a:off x="187325" y="76200"/>
            <a:ext cx="2860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u="sng"/>
              <a:t>Graphic Method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92125" y="685800"/>
          <a:ext cx="21304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3" imgW="761760" imgH="380880" progId="Equation.DSMT4">
                  <p:embed/>
                </p:oleObj>
              </mc:Choice>
              <mc:Fallback>
                <p:oleObj name="Equation" r:id="rId3" imgW="7617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685800"/>
                        <a:ext cx="21304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858000" y="304800"/>
          <a:ext cx="202088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"/>
                        <a:ext cx="2020888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98513" y="3886200"/>
          <a:ext cx="20208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7" imgW="711000" imgH="203040" progId="Equation.DSMT4">
                  <p:embed/>
                </p:oleObj>
              </mc:Choice>
              <mc:Fallback>
                <p:oleObj name="Equation" r:id="rId7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3886200"/>
                        <a:ext cx="2020887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96925" y="1676400"/>
          <a:ext cx="15478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8" imgW="545760" imgH="203040" progId="Equation.DSMT4">
                  <p:embed/>
                </p:oleObj>
              </mc:Choice>
              <mc:Fallback>
                <p:oleObj name="Equation" r:id="rId8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676400"/>
                        <a:ext cx="15478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046163" y="2209800"/>
          <a:ext cx="10477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10" imgW="368280" imgH="164880" progId="Equation.DSMT4">
                  <p:embed/>
                </p:oleObj>
              </mc:Choice>
              <mc:Fallback>
                <p:oleObj name="Equation" r:id="rId10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2209800"/>
                        <a:ext cx="10477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957263" y="2743200"/>
          <a:ext cx="12239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12" imgW="431640" imgH="177480" progId="Equation.DSMT4">
                  <p:embed/>
                </p:oleObj>
              </mc:Choice>
              <mc:Fallback>
                <p:oleObj name="Equation" r:id="rId12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2743200"/>
                        <a:ext cx="12239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770688" y="762000"/>
          <a:ext cx="21971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14" imgW="774360" imgH="393480" progId="Equation.DSMT4">
                  <p:embed/>
                </p:oleObj>
              </mc:Choice>
              <mc:Fallback>
                <p:oleObj name="Equation" r:id="rId14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762000"/>
                        <a:ext cx="21971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7221538" y="1676400"/>
          <a:ext cx="1404937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16" imgW="495000" imgH="393480" progId="Equation.DSMT4">
                  <p:embed/>
                </p:oleObj>
              </mc:Choice>
              <mc:Fallback>
                <p:oleObj name="Equation" r:id="rId16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538" y="1676400"/>
                        <a:ext cx="1404937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7418388" y="2819400"/>
          <a:ext cx="10080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2819400"/>
                        <a:ext cx="10080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2466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55514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8562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61610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31130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34178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37226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40274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43322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rot="-5400000">
            <a:off x="4027488" y="-157162"/>
            <a:ext cx="1219200" cy="3505200"/>
            <a:chOff x="1968" y="1728"/>
            <a:chExt cx="768" cy="2208"/>
          </a:xfrm>
        </p:grpSpPr>
        <p:sp>
          <p:nvSpPr>
            <p:cNvPr id="4152" name="Line 25"/>
            <p:cNvSpPr>
              <a:spLocks noChangeShapeType="1"/>
            </p:cNvSpPr>
            <p:nvPr/>
          </p:nvSpPr>
          <p:spPr bwMode="auto">
            <a:xfrm>
              <a:off x="1968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Line 26"/>
            <p:cNvSpPr>
              <a:spLocks noChangeShapeType="1"/>
            </p:cNvSpPr>
            <p:nvPr/>
          </p:nvSpPr>
          <p:spPr bwMode="auto">
            <a:xfrm>
              <a:off x="2160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Line 27"/>
            <p:cNvSpPr>
              <a:spLocks noChangeShapeType="1"/>
            </p:cNvSpPr>
            <p:nvPr/>
          </p:nvSpPr>
          <p:spPr bwMode="auto">
            <a:xfrm>
              <a:off x="2352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Line 28"/>
            <p:cNvSpPr>
              <a:spLocks noChangeShapeType="1"/>
            </p:cNvSpPr>
            <p:nvPr/>
          </p:nvSpPr>
          <p:spPr bwMode="auto">
            <a:xfrm>
              <a:off x="2544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6" name="Line 29"/>
            <p:cNvSpPr>
              <a:spLocks noChangeShapeType="1"/>
            </p:cNvSpPr>
            <p:nvPr/>
          </p:nvSpPr>
          <p:spPr bwMode="auto">
            <a:xfrm>
              <a:off x="2736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6" name="Line 34"/>
          <p:cNvSpPr>
            <a:spLocks noChangeShapeType="1"/>
          </p:cNvSpPr>
          <p:nvPr/>
        </p:nvSpPr>
        <p:spPr bwMode="auto">
          <a:xfrm rot="-5400000">
            <a:off x="4635500" y="13652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rot="-5400000">
            <a:off x="4635500" y="10604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4637088" y="757238"/>
            <a:ext cx="0" cy="2595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rot="-5400000">
            <a:off x="4637088" y="757238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10" name="Object 38"/>
          <p:cNvGraphicFramePr>
            <a:graphicFrameLocks noChangeAspect="1"/>
          </p:cNvGraphicFramePr>
          <p:nvPr/>
        </p:nvGraphicFramePr>
        <p:xfrm>
          <a:off x="6389688" y="2509838"/>
          <a:ext cx="3111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20" imgW="126720" imgH="126720" progId="Equation.DSMT4">
                  <p:embed/>
                </p:oleObj>
              </mc:Choice>
              <mc:Fallback>
                <p:oleObj name="Equation" r:id="rId20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2509838"/>
                        <a:ext cx="31115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39"/>
          <p:cNvGraphicFramePr>
            <a:graphicFrameLocks noChangeAspect="1"/>
          </p:cNvGraphicFramePr>
          <p:nvPr/>
        </p:nvGraphicFramePr>
        <p:xfrm>
          <a:off x="4370388" y="533400"/>
          <a:ext cx="3111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22" imgW="126720" imgH="164880" progId="Equation.DSMT4">
                  <p:embed/>
                </p:oleObj>
              </mc:Choice>
              <mc:Fallback>
                <p:oleObj name="Equation" r:id="rId22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388" y="533400"/>
                        <a:ext cx="3111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4586288" y="27781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auto">
          <a:xfrm>
            <a:off x="4911725" y="2476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5521325" y="1851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5216525" y="21685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Oval 49"/>
          <p:cNvSpPr>
            <a:spLocks noChangeArrowheads="1"/>
          </p:cNvSpPr>
          <p:nvPr/>
        </p:nvSpPr>
        <p:spPr bwMode="auto">
          <a:xfrm>
            <a:off x="5826125" y="1549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23" name="Object 51"/>
          <p:cNvGraphicFramePr>
            <a:graphicFrameLocks noChangeAspect="1"/>
          </p:cNvGraphicFramePr>
          <p:nvPr/>
        </p:nvGraphicFramePr>
        <p:xfrm>
          <a:off x="4953000" y="1031875"/>
          <a:ext cx="11795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24" imgW="482400" imgH="203040" progId="Equation.DSMT4">
                  <p:embed/>
                </p:oleObj>
              </mc:Choice>
              <mc:Fallback>
                <p:oleObj name="Equation" r:id="rId24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031875"/>
                        <a:ext cx="117951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6" name="Oval 54"/>
          <p:cNvSpPr>
            <a:spLocks noChangeArrowheads="1"/>
          </p:cNvSpPr>
          <p:nvPr/>
        </p:nvSpPr>
        <p:spPr bwMode="auto">
          <a:xfrm>
            <a:off x="4606925" y="1257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 flipV="1">
            <a:off x="4114800" y="1066800"/>
            <a:ext cx="228600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5521325" y="1546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Oval 57"/>
          <p:cNvSpPr>
            <a:spLocks noChangeArrowheads="1"/>
          </p:cNvSpPr>
          <p:nvPr/>
        </p:nvSpPr>
        <p:spPr bwMode="auto">
          <a:xfrm>
            <a:off x="3670300" y="9493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auto">
          <a:xfrm>
            <a:off x="2819400" y="698500"/>
            <a:ext cx="3733800" cy="1219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31" name="Object 59"/>
          <p:cNvGraphicFramePr>
            <a:graphicFrameLocks noChangeAspect="1"/>
          </p:cNvGraphicFramePr>
          <p:nvPr/>
        </p:nvGraphicFramePr>
        <p:xfrm>
          <a:off x="4921250" y="3886200"/>
          <a:ext cx="15478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26" imgW="545760" imgH="203040" progId="Equation.DSMT4">
                  <p:embed/>
                </p:oleObj>
              </mc:Choice>
              <mc:Fallback>
                <p:oleObj name="Equation" r:id="rId26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3886200"/>
                        <a:ext cx="15478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2" name="Oval 60"/>
          <p:cNvSpPr>
            <a:spLocks noChangeArrowheads="1"/>
          </p:cNvSpPr>
          <p:nvPr/>
        </p:nvSpPr>
        <p:spPr bwMode="auto">
          <a:xfrm>
            <a:off x="5537200" y="3924300"/>
            <a:ext cx="1066800" cy="4572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Freeform 61"/>
          <p:cNvSpPr>
            <a:spLocks/>
          </p:cNvSpPr>
          <p:nvPr/>
        </p:nvSpPr>
        <p:spPr bwMode="auto">
          <a:xfrm>
            <a:off x="1971675" y="3594100"/>
            <a:ext cx="3717925" cy="420688"/>
          </a:xfrm>
          <a:custGeom>
            <a:avLst/>
            <a:gdLst>
              <a:gd name="T0" fmla="*/ 3717925 w 2342"/>
              <a:gd name="T1" fmla="*/ 400050 h 265"/>
              <a:gd name="T2" fmla="*/ 3203574 w 2342"/>
              <a:gd name="T3" fmla="*/ 163513 h 265"/>
              <a:gd name="T4" fmla="*/ 2667000 w 2342"/>
              <a:gd name="T5" fmla="*/ 53975 h 265"/>
              <a:gd name="T6" fmla="*/ 2014537 w 2342"/>
              <a:gd name="T7" fmla="*/ 0 h 265"/>
              <a:gd name="T8" fmla="*/ 1344612 w 2342"/>
              <a:gd name="T9" fmla="*/ 34925 h 265"/>
              <a:gd name="T10" fmla="*/ 819150 w 2342"/>
              <a:gd name="T11" fmla="*/ 142875 h 265"/>
              <a:gd name="T12" fmla="*/ 382587 w 2342"/>
              <a:gd name="T13" fmla="*/ 261938 h 265"/>
              <a:gd name="T14" fmla="*/ 0 w 2342"/>
              <a:gd name="T15" fmla="*/ 420688 h 2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42"/>
              <a:gd name="T25" fmla="*/ 0 h 265"/>
              <a:gd name="T26" fmla="*/ 2342 w 2342"/>
              <a:gd name="T27" fmla="*/ 265 h 2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42" h="265">
                <a:moveTo>
                  <a:pt x="2342" y="252"/>
                </a:moveTo>
                <a:lnTo>
                  <a:pt x="2018" y="103"/>
                </a:lnTo>
                <a:lnTo>
                  <a:pt x="1680" y="34"/>
                </a:lnTo>
                <a:lnTo>
                  <a:pt x="1269" y="0"/>
                </a:lnTo>
                <a:lnTo>
                  <a:pt x="847" y="22"/>
                </a:lnTo>
                <a:lnTo>
                  <a:pt x="516" y="90"/>
                </a:lnTo>
                <a:lnTo>
                  <a:pt x="241" y="165"/>
                </a:lnTo>
                <a:lnTo>
                  <a:pt x="0" y="265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34" name="Object 62"/>
          <p:cNvGraphicFramePr>
            <a:graphicFrameLocks noChangeAspect="1"/>
          </p:cNvGraphicFramePr>
          <p:nvPr/>
        </p:nvGraphicFramePr>
        <p:xfrm>
          <a:off x="347663" y="4267200"/>
          <a:ext cx="29225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28" imgW="1028520" imgH="253800" progId="Equation.DSMT4">
                  <p:embed/>
                </p:oleObj>
              </mc:Choice>
              <mc:Fallback>
                <p:oleObj name="Equation" r:id="rId28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4267200"/>
                        <a:ext cx="29225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5" name="Object 63"/>
          <p:cNvGraphicFramePr>
            <a:graphicFrameLocks noChangeAspect="1"/>
          </p:cNvGraphicFramePr>
          <p:nvPr/>
        </p:nvGraphicFramePr>
        <p:xfrm>
          <a:off x="677863" y="4832350"/>
          <a:ext cx="25987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30" imgW="914400" imgH="177480" progId="Equation.DSMT4">
                  <p:embed/>
                </p:oleObj>
              </mc:Choice>
              <mc:Fallback>
                <p:oleObj name="Equation" r:id="rId30" imgW="914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4832350"/>
                        <a:ext cx="259873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6" name="Object 64"/>
          <p:cNvGraphicFramePr>
            <a:graphicFrameLocks noChangeAspect="1"/>
          </p:cNvGraphicFramePr>
          <p:nvPr/>
        </p:nvGraphicFramePr>
        <p:xfrm>
          <a:off x="1739900" y="5245100"/>
          <a:ext cx="15113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32" imgW="533160" imgH="177480" progId="Equation.DSMT4">
                  <p:embed/>
                </p:oleObj>
              </mc:Choice>
              <mc:Fallback>
                <p:oleObj name="Equation" r:id="rId32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5245100"/>
                        <a:ext cx="15113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7" name="Object 65"/>
          <p:cNvGraphicFramePr>
            <a:graphicFrameLocks noChangeAspect="1"/>
          </p:cNvGraphicFramePr>
          <p:nvPr/>
        </p:nvGraphicFramePr>
        <p:xfrm>
          <a:off x="1836738" y="5651500"/>
          <a:ext cx="14017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34" imgW="495000" imgH="177480" progId="Equation.DSMT4">
                  <p:embed/>
                </p:oleObj>
              </mc:Choice>
              <mc:Fallback>
                <p:oleObj name="Equation" r:id="rId34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5651500"/>
                        <a:ext cx="14017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762000" y="56896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Oval 68"/>
          <p:cNvSpPr>
            <a:spLocks noChangeArrowheads="1"/>
          </p:cNvSpPr>
          <p:nvPr/>
        </p:nvSpPr>
        <p:spPr bwMode="auto">
          <a:xfrm>
            <a:off x="2133600" y="6096000"/>
            <a:ext cx="1143000" cy="7620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Freeform 69"/>
          <p:cNvSpPr>
            <a:spLocks/>
          </p:cNvSpPr>
          <p:nvPr/>
        </p:nvSpPr>
        <p:spPr bwMode="auto">
          <a:xfrm flipH="1">
            <a:off x="3733800" y="4419600"/>
            <a:ext cx="1828800" cy="1905000"/>
          </a:xfrm>
          <a:custGeom>
            <a:avLst/>
            <a:gdLst>
              <a:gd name="T0" fmla="*/ 1828800 w 1536"/>
              <a:gd name="T1" fmla="*/ 1905000 h 1056"/>
              <a:gd name="T2" fmla="*/ 1465659 w 1536"/>
              <a:gd name="T3" fmla="*/ 1787741 h 1056"/>
              <a:gd name="T4" fmla="*/ 1169194 w 1536"/>
              <a:gd name="T5" fmla="*/ 1647031 h 1056"/>
              <a:gd name="T6" fmla="*/ 901303 w 1536"/>
              <a:gd name="T7" fmla="*/ 1481065 h 1056"/>
              <a:gd name="T8" fmla="*/ 706041 w 1536"/>
              <a:gd name="T9" fmla="*/ 1297059 h 1056"/>
              <a:gd name="T10" fmla="*/ 504825 w 1536"/>
              <a:gd name="T11" fmla="*/ 1060739 h 1056"/>
              <a:gd name="T12" fmla="*/ 329803 w 1536"/>
              <a:gd name="T13" fmla="*/ 779318 h 1056"/>
              <a:gd name="T14" fmla="*/ 170259 w 1536"/>
              <a:gd name="T15" fmla="*/ 450994 h 1056"/>
              <a:gd name="T16" fmla="*/ 0 w 1536"/>
              <a:gd name="T17" fmla="*/ 0 h 10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56"/>
              <a:gd name="T29" fmla="*/ 1536 w 1536"/>
              <a:gd name="T30" fmla="*/ 1056 h 10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56">
                <a:moveTo>
                  <a:pt x="1536" y="1056"/>
                </a:moveTo>
                <a:lnTo>
                  <a:pt x="1231" y="991"/>
                </a:lnTo>
                <a:lnTo>
                  <a:pt x="982" y="913"/>
                </a:lnTo>
                <a:lnTo>
                  <a:pt x="757" y="821"/>
                </a:lnTo>
                <a:lnTo>
                  <a:pt x="593" y="719"/>
                </a:lnTo>
                <a:lnTo>
                  <a:pt x="424" y="588"/>
                </a:lnTo>
                <a:lnTo>
                  <a:pt x="277" y="432"/>
                </a:lnTo>
                <a:lnTo>
                  <a:pt x="143" y="25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42" name="Object 70"/>
          <p:cNvGraphicFramePr>
            <a:graphicFrameLocks noChangeAspect="1"/>
          </p:cNvGraphicFramePr>
          <p:nvPr/>
        </p:nvGraphicFramePr>
        <p:xfrm>
          <a:off x="5943600" y="4419600"/>
          <a:ext cx="15478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36" imgW="545760" imgH="203040" progId="Equation.DSMT4">
                  <p:embed/>
                </p:oleObj>
              </mc:Choice>
              <mc:Fallback>
                <p:oleObj name="Equation" r:id="rId36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19600"/>
                        <a:ext cx="15478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74"/>
          <p:cNvGraphicFramePr>
            <a:graphicFrameLocks noChangeAspect="1"/>
          </p:cNvGraphicFramePr>
          <p:nvPr/>
        </p:nvGraphicFramePr>
        <p:xfrm>
          <a:off x="2209800" y="6172200"/>
          <a:ext cx="838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37" imgW="431640" imgH="393480" progId="Equation.3">
                  <p:embed/>
                </p:oleObj>
              </mc:Choice>
              <mc:Fallback>
                <p:oleObj name="Equation" r:id="rId37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172200"/>
                        <a:ext cx="838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7" name="Object 75"/>
          <p:cNvGraphicFramePr>
            <a:graphicFrameLocks noChangeAspect="1"/>
          </p:cNvGraphicFramePr>
          <p:nvPr/>
        </p:nvGraphicFramePr>
        <p:xfrm>
          <a:off x="5486400" y="5029200"/>
          <a:ext cx="14033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39" imgW="622080" imgH="393480" progId="Equation.3">
                  <p:embed/>
                </p:oleObj>
              </mc:Choice>
              <mc:Fallback>
                <p:oleObj name="Equation" r:id="rId39" imgW="622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029200"/>
                        <a:ext cx="14033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8" name="Object 76"/>
          <p:cNvGraphicFramePr>
            <a:graphicFrameLocks noChangeAspect="1"/>
          </p:cNvGraphicFramePr>
          <p:nvPr/>
        </p:nvGraphicFramePr>
        <p:xfrm>
          <a:off x="7529513" y="5105400"/>
          <a:ext cx="9747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41" imgW="431640" imgH="393480" progId="Equation.3">
                  <p:embed/>
                </p:oleObj>
              </mc:Choice>
              <mc:Fallback>
                <p:oleObj name="Equation" r:id="rId41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513" y="5105400"/>
                        <a:ext cx="9747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9" name="Object 77"/>
          <p:cNvGraphicFramePr>
            <a:graphicFrameLocks noChangeAspect="1"/>
          </p:cNvGraphicFramePr>
          <p:nvPr/>
        </p:nvGraphicFramePr>
        <p:xfrm>
          <a:off x="6324600" y="5867400"/>
          <a:ext cx="13731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43" imgW="571320" imgH="431640" progId="Equation.3">
                  <p:embed/>
                </p:oleObj>
              </mc:Choice>
              <mc:Fallback>
                <p:oleObj name="Equation" r:id="rId43" imgW="571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867400"/>
                        <a:ext cx="137318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14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5" grpId="0" animBg="1"/>
      <p:bldP spid="3075" grpId="0" autoUpdateAnimBg="0"/>
      <p:bldP spid="3086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106" grpId="0" animBg="1"/>
      <p:bldP spid="3107" grpId="0" animBg="1"/>
      <p:bldP spid="3108" grpId="0" animBg="1"/>
      <p:bldP spid="3109" grpId="0" animBg="1"/>
      <p:bldP spid="3112" grpId="0" animBg="1"/>
      <p:bldP spid="3117" grpId="0" animBg="1"/>
      <p:bldP spid="3118" grpId="0" animBg="1"/>
      <p:bldP spid="3120" grpId="0" animBg="1"/>
      <p:bldP spid="3121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2" grpId="0" animBg="1"/>
      <p:bldP spid="3133" grpId="0" animBg="1"/>
      <p:bldP spid="3139" grpId="0" animBg="1"/>
      <p:bldP spid="3140" grpId="0" animBg="1"/>
      <p:bldP spid="31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4192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Solve using substitution.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609600" y="685800"/>
          <a:ext cx="220186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787320" imgH="380880" progId="Equation.DSMT4">
                  <p:embed/>
                </p:oleObj>
              </mc:Choice>
              <mc:Fallback>
                <p:oleObj name="Equation" r:id="rId3" imgW="787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220186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60475" y="1874838"/>
          <a:ext cx="12033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431640" imgH="203040" progId="Equation.DSMT4">
                  <p:embed/>
                </p:oleObj>
              </mc:Choice>
              <mc:Fallback>
                <p:oleObj name="Equation" r:id="rId5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1874838"/>
                        <a:ext cx="12033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637088" y="1879600"/>
          <a:ext cx="20193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1879600"/>
                        <a:ext cx="20193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854200" y="1879600"/>
            <a:ext cx="6858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2298700" y="1600200"/>
            <a:ext cx="3606800" cy="442913"/>
          </a:xfrm>
          <a:custGeom>
            <a:avLst/>
            <a:gdLst>
              <a:gd name="T0" fmla="*/ 0 w 2220"/>
              <a:gd name="T1" fmla="*/ 292100 h 279"/>
              <a:gd name="T2" fmla="*/ 498778 w 2220"/>
              <a:gd name="T3" fmla="*/ 119063 h 279"/>
              <a:gd name="T4" fmla="*/ 1017053 w 2220"/>
              <a:gd name="T5" fmla="*/ 39688 h 279"/>
              <a:gd name="T6" fmla="*/ 1649055 w 2220"/>
              <a:gd name="T7" fmla="*/ 0 h 279"/>
              <a:gd name="T8" fmla="*/ 2295679 w 2220"/>
              <a:gd name="T9" fmla="*/ 25400 h 279"/>
              <a:gd name="T10" fmla="*/ 2848072 w 2220"/>
              <a:gd name="T11" fmla="*/ 98425 h 279"/>
              <a:gd name="T12" fmla="*/ 3254243 w 2220"/>
              <a:gd name="T13" fmla="*/ 203200 h 279"/>
              <a:gd name="T14" fmla="*/ 3457329 w 2220"/>
              <a:gd name="T15" fmla="*/ 282575 h 279"/>
              <a:gd name="T16" fmla="*/ 3606800 w 2220"/>
              <a:gd name="T17" fmla="*/ 442913 h 2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20"/>
              <a:gd name="T28" fmla="*/ 0 h 279"/>
              <a:gd name="T29" fmla="*/ 2220 w 2220"/>
              <a:gd name="T30" fmla="*/ 279 h 2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20" h="279">
                <a:moveTo>
                  <a:pt x="0" y="184"/>
                </a:moveTo>
                <a:lnTo>
                  <a:pt x="307" y="75"/>
                </a:lnTo>
                <a:lnTo>
                  <a:pt x="626" y="25"/>
                </a:lnTo>
                <a:lnTo>
                  <a:pt x="1015" y="0"/>
                </a:lnTo>
                <a:lnTo>
                  <a:pt x="1413" y="16"/>
                </a:lnTo>
                <a:lnTo>
                  <a:pt x="1753" y="62"/>
                </a:lnTo>
                <a:lnTo>
                  <a:pt x="2003" y="128"/>
                </a:lnTo>
                <a:lnTo>
                  <a:pt x="2128" y="178"/>
                </a:lnTo>
                <a:lnTo>
                  <a:pt x="2220" y="279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438650" y="2316163"/>
          <a:ext cx="25908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9" imgW="927000" imgH="253800" progId="Equation.DSMT4">
                  <p:embed/>
                </p:oleObj>
              </mc:Choice>
              <mc:Fallback>
                <p:oleObj name="Equation" r:id="rId9" imgW="927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316163"/>
                        <a:ext cx="259080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838700" y="2895600"/>
          <a:ext cx="22002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11" imgW="787320" imgH="203040" progId="Equation.DSMT4">
                  <p:embed/>
                </p:oleObj>
              </mc:Choice>
              <mc:Fallback>
                <p:oleObj name="Equation" r:id="rId11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895600"/>
                        <a:ext cx="22002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5383213" y="3403600"/>
          <a:ext cx="16271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13" imgW="583920" imgH="203040" progId="Equation.DSMT4">
                  <p:embed/>
                </p:oleObj>
              </mc:Choice>
              <mc:Fallback>
                <p:oleObj name="Equation" r:id="rId13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3403600"/>
                        <a:ext cx="162718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638800" y="3860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629400" y="386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5461000" y="3835400"/>
          <a:ext cx="16668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15" imgW="596880" imgH="177480" progId="Equation.DSMT4">
                  <p:embed/>
                </p:oleObj>
              </mc:Choice>
              <mc:Fallback>
                <p:oleObj name="Equation" r:id="rId15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3835400"/>
                        <a:ext cx="166687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6038850" y="4340225"/>
          <a:ext cx="12763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7" imgW="457200" imgH="393480" progId="Equation.DSMT4">
                  <p:embed/>
                </p:oleObj>
              </mc:Choice>
              <mc:Fallback>
                <p:oleObj name="Equation" r:id="rId17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340225"/>
                        <a:ext cx="12763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943600" y="4368800"/>
            <a:ext cx="16764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Freeform 16"/>
          <p:cNvSpPr>
            <a:spLocks/>
          </p:cNvSpPr>
          <p:nvPr/>
        </p:nvSpPr>
        <p:spPr bwMode="auto">
          <a:xfrm>
            <a:off x="2311400" y="2476500"/>
            <a:ext cx="3632200" cy="2476500"/>
          </a:xfrm>
          <a:custGeom>
            <a:avLst/>
            <a:gdLst>
              <a:gd name="T0" fmla="*/ 3632200 w 1536"/>
              <a:gd name="T1" fmla="*/ 2476500 h 1056"/>
              <a:gd name="T2" fmla="*/ 2910963 w 1536"/>
              <a:gd name="T3" fmla="*/ 2324063 h 1056"/>
              <a:gd name="T4" fmla="*/ 2322149 w 1536"/>
              <a:gd name="T5" fmla="*/ 2141140 h 1056"/>
              <a:gd name="T6" fmla="*/ 1790088 w 1536"/>
              <a:gd name="T7" fmla="*/ 1925385 h 1056"/>
              <a:gd name="T8" fmla="*/ 1402275 w 1536"/>
              <a:gd name="T9" fmla="*/ 1686177 h 1056"/>
              <a:gd name="T10" fmla="*/ 1002639 w 1536"/>
              <a:gd name="T11" fmla="*/ 1378960 h 1056"/>
              <a:gd name="T12" fmla="*/ 655026 w 1536"/>
              <a:gd name="T13" fmla="*/ 1013113 h 1056"/>
              <a:gd name="T14" fmla="*/ 338154 w 1536"/>
              <a:gd name="T15" fmla="*/ 586292 h 1056"/>
              <a:gd name="T16" fmla="*/ 0 w 1536"/>
              <a:gd name="T17" fmla="*/ 0 h 10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56"/>
              <a:gd name="T29" fmla="*/ 1536 w 1536"/>
              <a:gd name="T30" fmla="*/ 1056 h 10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56">
                <a:moveTo>
                  <a:pt x="1536" y="1056"/>
                </a:moveTo>
                <a:lnTo>
                  <a:pt x="1231" y="991"/>
                </a:lnTo>
                <a:lnTo>
                  <a:pt x="982" y="913"/>
                </a:lnTo>
                <a:lnTo>
                  <a:pt x="757" y="821"/>
                </a:lnTo>
                <a:lnTo>
                  <a:pt x="593" y="719"/>
                </a:lnTo>
                <a:lnTo>
                  <a:pt x="424" y="588"/>
                </a:lnTo>
                <a:lnTo>
                  <a:pt x="277" y="432"/>
                </a:lnTo>
                <a:lnTo>
                  <a:pt x="143" y="25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852488" y="2844800"/>
          <a:ext cx="12033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9" imgW="431640" imgH="203040" progId="Equation.DSMT4">
                  <p:embed/>
                </p:oleObj>
              </mc:Choice>
              <mc:Fallback>
                <p:oleObj name="Equation" r:id="rId19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2844800"/>
                        <a:ext cx="12033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838200" y="3241675"/>
          <a:ext cx="19192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20" imgW="685800" imgH="431640" progId="Equation.DSMT4">
                  <p:embed/>
                </p:oleObj>
              </mc:Choice>
              <mc:Fallback>
                <p:oleObj name="Equation" r:id="rId20" imgW="685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41675"/>
                        <a:ext cx="1919288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838200" y="4437063"/>
          <a:ext cx="13144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22" imgW="469800" imgH="393480" progId="Equation.DSMT4">
                  <p:embed/>
                </p:oleObj>
              </mc:Choice>
              <mc:Fallback>
                <p:oleObj name="Equation" r:id="rId22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37063"/>
                        <a:ext cx="1314450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762000" y="4445000"/>
            <a:ext cx="1600200" cy="11430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2441575" y="5426075"/>
          <a:ext cx="37306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24" imgW="1333440" imgH="431640" progId="Equation.DSMT4">
                  <p:embed/>
                </p:oleObj>
              </mc:Choice>
              <mc:Fallback>
                <p:oleObj name="Equation" r:id="rId24" imgW="1333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5426075"/>
                        <a:ext cx="3730625" cy="12033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689725" y="5783263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396866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7" grpId="0" animBg="1"/>
      <p:bldP spid="4108" grpId="0" animBg="1"/>
      <p:bldP spid="4111" grpId="0" animBg="1"/>
      <p:bldP spid="4112" grpId="0" animBg="1"/>
      <p:bldP spid="4116" grpId="0" animBg="1"/>
      <p:bldP spid="41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4192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Solve using substitution.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609600" y="685800"/>
          <a:ext cx="220186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3" imgW="787320" imgH="380880" progId="Equation.DSMT4">
                  <p:embed/>
                </p:oleObj>
              </mc:Choice>
              <mc:Fallback>
                <p:oleObj name="Equation" r:id="rId3" imgW="787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220186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881063" y="1874838"/>
          <a:ext cx="18113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1874838"/>
                        <a:ext cx="181133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246688" y="1874838"/>
          <a:ext cx="20208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1874838"/>
                        <a:ext cx="202088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14375" y="2286000"/>
          <a:ext cx="23082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9" imgW="825480" imgH="203040" progId="Equation.DSMT4">
                  <p:embed/>
                </p:oleObj>
              </mc:Choice>
              <mc:Fallback>
                <p:oleObj name="Equation" r:id="rId9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286000"/>
                        <a:ext cx="23082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725613" y="2819400"/>
          <a:ext cx="20589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11" imgW="736560" imgH="203040" progId="Equation.DSMT4">
                  <p:embed/>
                </p:oleObj>
              </mc:Choice>
              <mc:Fallback>
                <p:oleObj name="Equation" r:id="rId11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819400"/>
                        <a:ext cx="205898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2794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2362200" y="2819400"/>
            <a:ext cx="15240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3227388" y="1520825"/>
            <a:ext cx="2355850" cy="1296988"/>
          </a:xfrm>
          <a:custGeom>
            <a:avLst/>
            <a:gdLst>
              <a:gd name="T0" fmla="*/ 0 w 1484"/>
              <a:gd name="T1" fmla="*/ 1296988 h 817"/>
              <a:gd name="T2" fmla="*/ 185737 w 1484"/>
              <a:gd name="T3" fmla="*/ 860425 h 817"/>
              <a:gd name="T4" fmla="*/ 461963 w 1484"/>
              <a:gd name="T5" fmla="*/ 423863 h 817"/>
              <a:gd name="T6" fmla="*/ 811212 w 1484"/>
              <a:gd name="T7" fmla="*/ 160338 h 817"/>
              <a:gd name="T8" fmla="*/ 1238250 w 1484"/>
              <a:gd name="T9" fmla="*/ 28575 h 817"/>
              <a:gd name="T10" fmla="*/ 1562100 w 1484"/>
              <a:gd name="T11" fmla="*/ 0 h 817"/>
              <a:gd name="T12" fmla="*/ 1879600 w 1484"/>
              <a:gd name="T13" fmla="*/ 79375 h 817"/>
              <a:gd name="T14" fmla="*/ 2143125 w 1484"/>
              <a:gd name="T15" fmla="*/ 223838 h 817"/>
              <a:gd name="T16" fmla="*/ 2355850 w 1484"/>
              <a:gd name="T17" fmla="*/ 488950 h 8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84"/>
              <a:gd name="T28" fmla="*/ 0 h 817"/>
              <a:gd name="T29" fmla="*/ 1484 w 1484"/>
              <a:gd name="T30" fmla="*/ 817 h 8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84" h="817">
                <a:moveTo>
                  <a:pt x="0" y="817"/>
                </a:moveTo>
                <a:lnTo>
                  <a:pt x="117" y="542"/>
                </a:lnTo>
                <a:lnTo>
                  <a:pt x="291" y="267"/>
                </a:lnTo>
                <a:lnTo>
                  <a:pt x="511" y="101"/>
                </a:lnTo>
                <a:lnTo>
                  <a:pt x="780" y="18"/>
                </a:lnTo>
                <a:lnTo>
                  <a:pt x="984" y="0"/>
                </a:lnTo>
                <a:lnTo>
                  <a:pt x="1184" y="50"/>
                </a:lnTo>
                <a:lnTo>
                  <a:pt x="1350" y="141"/>
                </a:lnTo>
                <a:lnTo>
                  <a:pt x="1484" y="308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4545013" y="2260600"/>
          <a:ext cx="34464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13" imgW="1231560" imgH="253800" progId="Equation.DSMT4">
                  <p:embed/>
                </p:oleObj>
              </mc:Choice>
              <mc:Fallback>
                <p:oleObj name="Equation" r:id="rId13" imgW="1231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2260600"/>
                        <a:ext cx="3446462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956175" y="2838450"/>
          <a:ext cx="30194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5" imgW="1079280" imgH="203040" progId="Equation.DSMT4">
                  <p:embed/>
                </p:oleObj>
              </mc:Choice>
              <mc:Fallback>
                <p:oleObj name="Equation" r:id="rId15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2838450"/>
                        <a:ext cx="30194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5981700" y="3321050"/>
          <a:ext cx="20193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7" imgW="723600" imgH="203040" progId="Equation.DSMT4">
                  <p:embed/>
                </p:oleObj>
              </mc:Choice>
              <mc:Fallback>
                <p:oleObj name="Equation" r:id="rId1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3321050"/>
                        <a:ext cx="20193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6457950" y="3773488"/>
          <a:ext cx="17716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9" imgW="634680" imgH="177480" progId="Equation.DSMT4">
                  <p:embed/>
                </p:oleObj>
              </mc:Choice>
              <mc:Fallback>
                <p:oleObj name="Equation" r:id="rId19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3773488"/>
                        <a:ext cx="17716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6019800" y="42418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6756400" y="4267200"/>
          <a:ext cx="14573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21" imgW="520560" imgH="203040" progId="Equation.DSMT4">
                  <p:embed/>
                </p:oleObj>
              </mc:Choice>
              <mc:Fallback>
                <p:oleObj name="Equation" r:id="rId21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4267200"/>
                        <a:ext cx="14573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6030913" y="4767263"/>
          <a:ext cx="291306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23" imgW="1041120" imgH="203040" progId="Equation.DSMT4">
                  <p:embed/>
                </p:oleObj>
              </mc:Choice>
              <mc:Fallback>
                <p:oleObj name="Equation" r:id="rId23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4767263"/>
                        <a:ext cx="2913062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6989763" y="5302250"/>
          <a:ext cx="9906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25" imgW="355320" imgH="203040" progId="Equation.DSMT4">
                  <p:embed/>
                </p:oleObj>
              </mc:Choice>
              <mc:Fallback>
                <p:oleObj name="Equation" r:id="rId25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3" y="5302250"/>
                        <a:ext cx="9906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6934200" y="5283200"/>
            <a:ext cx="10668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3149600" y="3390900"/>
            <a:ext cx="3810000" cy="2209800"/>
          </a:xfrm>
          <a:custGeom>
            <a:avLst/>
            <a:gdLst>
              <a:gd name="T0" fmla="*/ 3810000 w 1536"/>
              <a:gd name="T1" fmla="*/ 2209800 h 1056"/>
              <a:gd name="T2" fmla="*/ 3053457 w 1536"/>
              <a:gd name="T3" fmla="*/ 2073780 h 1056"/>
              <a:gd name="T4" fmla="*/ 2435820 w 1536"/>
              <a:gd name="T5" fmla="*/ 1910556 h 1056"/>
              <a:gd name="T6" fmla="*/ 1877715 w 1536"/>
              <a:gd name="T7" fmla="*/ 1718036 h 1056"/>
              <a:gd name="T8" fmla="*/ 1470918 w 1536"/>
              <a:gd name="T9" fmla="*/ 1504589 h 1056"/>
              <a:gd name="T10" fmla="*/ 1051719 w 1536"/>
              <a:gd name="T11" fmla="*/ 1230457 h 1056"/>
              <a:gd name="T12" fmla="*/ 687090 w 1536"/>
              <a:gd name="T13" fmla="*/ 904009 h 1056"/>
              <a:gd name="T14" fmla="*/ 354707 w 1536"/>
              <a:gd name="T15" fmla="*/ 523153 h 1056"/>
              <a:gd name="T16" fmla="*/ 0 w 1536"/>
              <a:gd name="T17" fmla="*/ 0 h 10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56"/>
              <a:gd name="T29" fmla="*/ 1536 w 1536"/>
              <a:gd name="T30" fmla="*/ 1056 h 10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56">
                <a:moveTo>
                  <a:pt x="1536" y="1056"/>
                </a:moveTo>
                <a:lnTo>
                  <a:pt x="1231" y="991"/>
                </a:lnTo>
                <a:lnTo>
                  <a:pt x="982" y="913"/>
                </a:lnTo>
                <a:lnTo>
                  <a:pt x="757" y="821"/>
                </a:lnTo>
                <a:lnTo>
                  <a:pt x="593" y="719"/>
                </a:lnTo>
                <a:lnTo>
                  <a:pt x="424" y="588"/>
                </a:lnTo>
                <a:lnTo>
                  <a:pt x="277" y="432"/>
                </a:lnTo>
                <a:lnTo>
                  <a:pt x="143" y="25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838200" y="3581400"/>
          <a:ext cx="20589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27" imgW="736560" imgH="203040" progId="Equation.DSMT4">
                  <p:embed/>
                </p:oleObj>
              </mc:Choice>
              <mc:Fallback>
                <p:oleObj name="Equation" r:id="rId27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0"/>
                        <a:ext cx="20589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838200" y="4095750"/>
          <a:ext cx="23780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28" imgW="850680" imgH="253800" progId="Equation.DSMT4">
                  <p:embed/>
                </p:oleObj>
              </mc:Choice>
              <mc:Fallback>
                <p:oleObj name="Equation" r:id="rId28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95750"/>
                        <a:ext cx="23780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838200" y="4765675"/>
          <a:ext cx="18097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30" imgW="647640" imgH="177480" progId="Equation.DSMT4">
                  <p:embed/>
                </p:oleObj>
              </mc:Choice>
              <mc:Fallback>
                <p:oleObj name="Equation" r:id="rId30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65675"/>
                        <a:ext cx="18097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838200" y="5324475"/>
          <a:ext cx="12255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32" imgW="431640" imgH="164880" progId="Equation.DSMT4">
                  <p:embed/>
                </p:oleObj>
              </mc:Choice>
              <mc:Fallback>
                <p:oleObj name="Equation" r:id="rId32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24475"/>
                        <a:ext cx="12255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5" name="Oval 25"/>
          <p:cNvSpPr>
            <a:spLocks noChangeArrowheads="1"/>
          </p:cNvSpPr>
          <p:nvPr/>
        </p:nvSpPr>
        <p:spPr bwMode="auto">
          <a:xfrm>
            <a:off x="800100" y="5295900"/>
            <a:ext cx="13716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3276600" y="5791200"/>
          <a:ext cx="11715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34" imgW="419040" imgH="203040" progId="Equation.DSMT4">
                  <p:embed/>
                </p:oleObj>
              </mc:Choice>
              <mc:Fallback>
                <p:oleObj name="Equation" r:id="rId34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91200"/>
                        <a:ext cx="1171575" cy="5651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953000" y="5791200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177940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0" grpId="0" animBg="1"/>
      <p:bldP spid="5135" grpId="0" animBg="1"/>
      <p:bldP spid="5139" grpId="0" animBg="1"/>
      <p:bldP spid="5140" grpId="0" animBg="1"/>
      <p:bldP spid="5145" grpId="0" animBg="1"/>
      <p:bldP spid="51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297488" y="1952625"/>
          <a:ext cx="29829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3" imgW="1066680" imgH="203040" progId="Equation.DSMT4">
                  <p:embed/>
                </p:oleObj>
              </mc:Choice>
              <mc:Fallback>
                <p:oleObj name="Equation" r:id="rId3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1952625"/>
                        <a:ext cx="298291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4192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Solve using substitution.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57225" y="612775"/>
          <a:ext cx="21621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5" imgW="774360" imgH="380880" progId="Equation.DSMT4">
                  <p:embed/>
                </p:oleObj>
              </mc:Choice>
              <mc:Fallback>
                <p:oleObj name="Equation" r:id="rId5" imgW="7743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612775"/>
                        <a:ext cx="216217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950913" y="1676400"/>
          <a:ext cx="20208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1676400"/>
                        <a:ext cx="20208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151438" y="914400"/>
          <a:ext cx="1847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914400"/>
                        <a:ext cx="18478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979988" y="1344613"/>
          <a:ext cx="239553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11" imgW="838080" imgH="164880" progId="Equation.DSMT4">
                  <p:embed/>
                </p:oleObj>
              </mc:Choice>
              <mc:Fallback>
                <p:oleObj name="Equation" r:id="rId11" imgW="838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1344613"/>
                        <a:ext cx="2395537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029200" y="18288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816600" y="1952625"/>
          <a:ext cx="2308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13" imgW="825480" imgH="203040" progId="Equation.DSMT4">
                  <p:embed/>
                </p:oleObj>
              </mc:Choice>
              <mc:Fallback>
                <p:oleObj name="Equation" r:id="rId13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1952625"/>
                        <a:ext cx="23082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6064250" y="2578100"/>
          <a:ext cx="1847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2578100"/>
                        <a:ext cx="18478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642100" y="2552700"/>
            <a:ext cx="1333500" cy="5969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2209800" y="1563688"/>
            <a:ext cx="4495800" cy="1560512"/>
          </a:xfrm>
          <a:custGeom>
            <a:avLst/>
            <a:gdLst>
              <a:gd name="T0" fmla="*/ 4495800 w 2842"/>
              <a:gd name="T1" fmla="*/ 1415468 h 1517"/>
              <a:gd name="T2" fmla="*/ 4362919 w 2842"/>
              <a:gd name="T3" fmla="*/ 1475131 h 1517"/>
              <a:gd name="T4" fmla="*/ 4112977 w 2842"/>
              <a:gd name="T5" fmla="*/ 1534795 h 1517"/>
              <a:gd name="T6" fmla="*/ 3769702 w 2842"/>
              <a:gd name="T7" fmla="*/ 1560512 h 1517"/>
              <a:gd name="T8" fmla="*/ 3492867 w 2842"/>
              <a:gd name="T9" fmla="*/ 1552283 h 1517"/>
              <a:gd name="T10" fmla="*/ 3149591 w 2842"/>
              <a:gd name="T11" fmla="*/ 1518336 h 1517"/>
              <a:gd name="T12" fmla="*/ 2847445 w 2842"/>
              <a:gd name="T13" fmla="*/ 1431927 h 1517"/>
              <a:gd name="T14" fmla="*/ 2531063 w 2842"/>
              <a:gd name="T15" fmla="*/ 1251907 h 1517"/>
              <a:gd name="T16" fmla="*/ 2345979 w 2842"/>
              <a:gd name="T17" fmla="*/ 1115092 h 1517"/>
              <a:gd name="T18" fmla="*/ 1977393 w 2842"/>
              <a:gd name="T19" fmla="*/ 763283 h 1517"/>
              <a:gd name="T20" fmla="*/ 1634118 w 2842"/>
              <a:gd name="T21" fmla="*/ 428961 h 1517"/>
              <a:gd name="T22" fmla="*/ 1436378 w 2842"/>
              <a:gd name="T23" fmla="*/ 283917 h 1517"/>
              <a:gd name="T24" fmla="*/ 1225983 w 2842"/>
              <a:gd name="T25" fmla="*/ 137844 h 1517"/>
              <a:gd name="T26" fmla="*/ 1014007 w 2842"/>
              <a:gd name="T27" fmla="*/ 60692 h 1517"/>
              <a:gd name="T28" fmla="*/ 724517 w 2842"/>
              <a:gd name="T29" fmla="*/ 0 h 1517"/>
              <a:gd name="T30" fmla="*/ 381241 w 2842"/>
              <a:gd name="T31" fmla="*/ 25717 h 1517"/>
              <a:gd name="T32" fmla="*/ 0 w 2842"/>
              <a:gd name="T33" fmla="*/ 163561 h 15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42"/>
              <a:gd name="T52" fmla="*/ 0 h 1517"/>
              <a:gd name="T53" fmla="*/ 2842 w 2842"/>
              <a:gd name="T54" fmla="*/ 1517 h 151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42" h="1517">
                <a:moveTo>
                  <a:pt x="2842" y="1376"/>
                </a:moveTo>
                <a:lnTo>
                  <a:pt x="2758" y="1434"/>
                </a:lnTo>
                <a:lnTo>
                  <a:pt x="2600" y="1492"/>
                </a:lnTo>
                <a:lnTo>
                  <a:pt x="2383" y="1517"/>
                </a:lnTo>
                <a:lnTo>
                  <a:pt x="2208" y="1509"/>
                </a:lnTo>
                <a:lnTo>
                  <a:pt x="1991" y="1476"/>
                </a:lnTo>
                <a:lnTo>
                  <a:pt x="1800" y="1392"/>
                </a:lnTo>
                <a:lnTo>
                  <a:pt x="1600" y="1217"/>
                </a:lnTo>
                <a:lnTo>
                  <a:pt x="1483" y="1084"/>
                </a:lnTo>
                <a:lnTo>
                  <a:pt x="1250" y="742"/>
                </a:lnTo>
                <a:lnTo>
                  <a:pt x="1033" y="417"/>
                </a:lnTo>
                <a:lnTo>
                  <a:pt x="908" y="276"/>
                </a:lnTo>
                <a:lnTo>
                  <a:pt x="775" y="134"/>
                </a:lnTo>
                <a:lnTo>
                  <a:pt x="641" y="59"/>
                </a:lnTo>
                <a:lnTo>
                  <a:pt x="458" y="0"/>
                </a:lnTo>
                <a:lnTo>
                  <a:pt x="241" y="25"/>
                </a:lnTo>
                <a:lnTo>
                  <a:pt x="0" y="159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406400" y="2171700"/>
          <a:ext cx="31972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17" imgW="1143000" imgH="253800" progId="Equation.DSMT4">
                  <p:embed/>
                </p:oleObj>
              </mc:Choice>
              <mc:Fallback>
                <p:oleObj name="Equation" r:id="rId17" imgW="1143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171700"/>
                        <a:ext cx="31972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698500" y="2819400"/>
          <a:ext cx="28019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19" imgW="1002960" imgH="177480" progId="Equation.DSMT4">
                  <p:embed/>
                </p:oleObj>
              </mc:Choice>
              <mc:Fallback>
                <p:oleObj name="Equation" r:id="rId19" imgW="1002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819400"/>
                        <a:ext cx="28019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693863" y="3278188"/>
          <a:ext cx="18827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21" imgW="660240" imgH="164880" progId="Equation.DSMT4">
                  <p:embed/>
                </p:oleObj>
              </mc:Choice>
              <mc:Fallback>
                <p:oleObj name="Equation" r:id="rId21" imgW="660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3278188"/>
                        <a:ext cx="18827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33400" y="37719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1941513" y="3873500"/>
          <a:ext cx="15636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23" imgW="558720" imgH="177480" progId="Equation.DSMT4">
                  <p:embed/>
                </p:oleObj>
              </mc:Choice>
              <mc:Fallback>
                <p:oleObj name="Equation" r:id="rId23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3873500"/>
                        <a:ext cx="15636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1917700" y="43307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2971800" y="4330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1992313" y="4305300"/>
          <a:ext cx="14874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25" imgW="533160" imgH="164880" progId="Equation.DSMT4">
                  <p:embed/>
                </p:oleObj>
              </mc:Choice>
              <mc:Fallback>
                <p:oleObj name="Equation" r:id="rId25" imgW="533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305300"/>
                        <a:ext cx="14874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2149475" y="4803775"/>
          <a:ext cx="12795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27" imgW="457200" imgH="393480" progId="Equation.DSMT4">
                  <p:embed/>
                </p:oleObj>
              </mc:Choice>
              <mc:Fallback>
                <p:oleObj name="Equation" r:id="rId27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4803775"/>
                        <a:ext cx="127952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2095500" y="4800600"/>
            <a:ext cx="1600200" cy="11430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Freeform 23"/>
          <p:cNvSpPr>
            <a:spLocks/>
          </p:cNvSpPr>
          <p:nvPr/>
        </p:nvSpPr>
        <p:spPr bwMode="auto">
          <a:xfrm rot="-10646092">
            <a:off x="3579813" y="3032125"/>
            <a:ext cx="3201987" cy="2070100"/>
          </a:xfrm>
          <a:custGeom>
            <a:avLst/>
            <a:gdLst>
              <a:gd name="T0" fmla="*/ 0 w 1676"/>
              <a:gd name="T1" fmla="*/ 2070100 h 980"/>
              <a:gd name="T2" fmla="*/ 605626 w 1676"/>
              <a:gd name="T3" fmla="*/ 1918011 h 980"/>
              <a:gd name="T4" fmla="*/ 1100444 w 1676"/>
              <a:gd name="T5" fmla="*/ 1759585 h 980"/>
              <a:gd name="T6" fmla="*/ 1578068 w 1676"/>
              <a:gd name="T7" fmla="*/ 1565249 h 980"/>
              <a:gd name="T8" fmla="*/ 1992645 w 1676"/>
              <a:gd name="T9" fmla="*/ 1320217 h 980"/>
              <a:gd name="T10" fmla="*/ 2309787 w 1676"/>
              <a:gd name="T11" fmla="*/ 1073072 h 980"/>
              <a:gd name="T12" fmla="*/ 2596361 w 1676"/>
              <a:gd name="T13" fmla="*/ 809029 h 980"/>
              <a:gd name="T14" fmla="*/ 2867651 w 1676"/>
              <a:gd name="T15" fmla="*/ 475278 h 980"/>
              <a:gd name="T16" fmla="*/ 3201987 w 1676"/>
              <a:gd name="T17" fmla="*/ 0 h 9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6"/>
              <a:gd name="T28" fmla="*/ 0 h 980"/>
              <a:gd name="T29" fmla="*/ 1676 w 1676"/>
              <a:gd name="T30" fmla="*/ 980 h 9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6" h="980">
                <a:moveTo>
                  <a:pt x="0" y="980"/>
                </a:moveTo>
                <a:lnTo>
                  <a:pt x="317" y="908"/>
                </a:lnTo>
                <a:lnTo>
                  <a:pt x="576" y="833"/>
                </a:lnTo>
                <a:lnTo>
                  <a:pt x="826" y="741"/>
                </a:lnTo>
                <a:lnTo>
                  <a:pt x="1043" y="625"/>
                </a:lnTo>
                <a:lnTo>
                  <a:pt x="1209" y="508"/>
                </a:lnTo>
                <a:lnTo>
                  <a:pt x="1359" y="383"/>
                </a:lnTo>
                <a:lnTo>
                  <a:pt x="1501" y="225"/>
                </a:lnTo>
                <a:lnTo>
                  <a:pt x="1676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5867400" y="3352800"/>
          <a:ext cx="1847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29" imgW="660240" imgH="203040" progId="Equation.DSMT4">
                  <p:embed/>
                </p:oleObj>
              </mc:Choice>
              <mc:Fallback>
                <p:oleObj name="Equation" r:id="rId29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352800"/>
                        <a:ext cx="18478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5911850" y="3733800"/>
          <a:ext cx="255905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30" imgW="914400" imgH="431640" progId="Equation.DSMT4">
                  <p:embed/>
                </p:oleObj>
              </mc:Choice>
              <mc:Fallback>
                <p:oleObj name="Equation" r:id="rId30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3733800"/>
                        <a:ext cx="255905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5886450" y="4849813"/>
          <a:ext cx="2132013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32" imgW="761760" imgH="393480" progId="Equation.DSMT4">
                  <p:embed/>
                </p:oleObj>
              </mc:Choice>
              <mc:Fallback>
                <p:oleObj name="Equation" r:id="rId32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4849813"/>
                        <a:ext cx="2132013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8035925" y="4851400"/>
          <a:ext cx="95567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34" imgW="342720" imgH="393480" progId="Equation.DSMT4">
                  <p:embed/>
                </p:oleObj>
              </mc:Choice>
              <mc:Fallback>
                <p:oleObj name="Equation" r:id="rId34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4851400"/>
                        <a:ext cx="95567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3976688" y="5334000"/>
          <a:ext cx="1738312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36" imgW="622080" imgH="431640" progId="Equation.DSMT4">
                  <p:embed/>
                </p:oleObj>
              </mc:Choice>
              <mc:Fallback>
                <p:oleObj name="Equation" r:id="rId36" imgW="622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5334000"/>
                        <a:ext cx="1738312" cy="12017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8305800" y="4800600"/>
            <a:ext cx="762000" cy="12192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5" grpId="0" animBg="1"/>
      <p:bldP spid="6156" grpId="0" animBg="1"/>
      <p:bldP spid="6160" grpId="0" animBg="1"/>
      <p:bldP spid="6162" grpId="0" animBg="1"/>
      <p:bldP spid="6163" grpId="0" animBg="1"/>
      <p:bldP spid="6166" grpId="0" animBg="1"/>
      <p:bldP spid="6167" grpId="0" animBg="1"/>
      <p:bldP spid="61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2"/>
          <p:cNvSpPr txBox="1">
            <a:spLocks noChangeArrowheads="1"/>
          </p:cNvSpPr>
          <p:nvPr/>
        </p:nvSpPr>
        <p:spPr bwMode="auto">
          <a:xfrm>
            <a:off x="582613" y="152400"/>
            <a:ext cx="78755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/>
              <a:t>Chatty Phone charges a flat monthly fee of $20</a:t>
            </a:r>
          </a:p>
          <a:p>
            <a:pPr>
              <a:lnSpc>
                <a:spcPct val="90000"/>
              </a:lnSpc>
            </a:pPr>
            <a:r>
              <a:rPr lang="en-US" sz="3200"/>
              <a:t>plus 8 c a minute.  Telco charges $14 plus</a:t>
            </a:r>
          </a:p>
          <a:p>
            <a:pPr>
              <a:lnSpc>
                <a:spcPct val="90000"/>
              </a:lnSpc>
            </a:pPr>
            <a:r>
              <a:rPr lang="en-US" sz="3200"/>
              <a:t>10 c a minute.  When do they charge the same?</a:t>
            </a:r>
          </a:p>
        </p:txBody>
      </p:sp>
      <p:sp>
        <p:nvSpPr>
          <p:cNvPr id="8204" name="Line 3"/>
          <p:cNvSpPr>
            <a:spLocks noChangeShapeType="1"/>
          </p:cNvSpPr>
          <p:nvPr/>
        </p:nvSpPr>
        <p:spPr bwMode="auto">
          <a:xfrm flipH="1">
            <a:off x="1828800" y="762000"/>
            <a:ext cx="5080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4"/>
          <p:cNvSpPr>
            <a:spLocks noChangeShapeType="1"/>
          </p:cNvSpPr>
          <p:nvPr/>
        </p:nvSpPr>
        <p:spPr bwMode="auto">
          <a:xfrm flipH="1">
            <a:off x="1244600" y="1206500"/>
            <a:ext cx="5080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3497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Let x </a:t>
            </a:r>
            <a:r>
              <a:rPr lang="en-US" sz="3200" b="1"/>
              <a:t>= #</a:t>
            </a:r>
            <a:r>
              <a:rPr lang="en-US" sz="3200"/>
              <a:t> of minutes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27588" y="1524000"/>
            <a:ext cx="2944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Let y </a:t>
            </a:r>
            <a:r>
              <a:rPr lang="en-US" sz="3200" b="1"/>
              <a:t>= </a:t>
            </a:r>
            <a:r>
              <a:rPr lang="en-US" sz="3200"/>
              <a:t>total cost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50988" y="2003425"/>
            <a:ext cx="1268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u="sng"/>
              <a:t>Chatty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986338" y="2003425"/>
            <a:ext cx="1109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u="sng"/>
              <a:t>Telco</a:t>
            </a:r>
          </a:p>
        </p:txBody>
      </p:sp>
      <p:graphicFrame>
        <p:nvGraphicFramePr>
          <p:cNvPr id="17408" name="Object 0"/>
          <p:cNvGraphicFramePr>
            <a:graphicFrameLocks noChangeAspect="1"/>
          </p:cNvGraphicFramePr>
          <p:nvPr/>
        </p:nvGraphicFramePr>
        <p:xfrm>
          <a:off x="914400" y="2689225"/>
          <a:ext cx="2386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89225"/>
                        <a:ext cx="23860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565650" y="2689225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5" imgW="825480" imgH="203040" progId="Equation.DSMT4">
                  <p:embed/>
                </p:oleObj>
              </mc:Choice>
              <mc:Fallback>
                <p:oleObj name="Equation" r:id="rId5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2689225"/>
                        <a:ext cx="234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524000" y="2613025"/>
            <a:ext cx="1828800" cy="685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3124200" y="2460625"/>
            <a:ext cx="1524000" cy="360363"/>
          </a:xfrm>
          <a:custGeom>
            <a:avLst/>
            <a:gdLst>
              <a:gd name="T0" fmla="*/ 0 w 1624"/>
              <a:gd name="T1" fmla="*/ 241116 h 275"/>
              <a:gd name="T2" fmla="*/ 210207 w 1624"/>
              <a:gd name="T3" fmla="*/ 98281 h 275"/>
              <a:gd name="T4" fmla="*/ 428860 w 1624"/>
              <a:gd name="T5" fmla="*/ 32760 h 275"/>
              <a:gd name="T6" fmla="*/ 695372 w 1624"/>
              <a:gd name="T7" fmla="*/ 0 h 275"/>
              <a:gd name="T8" fmla="*/ 968453 w 1624"/>
              <a:gd name="T9" fmla="*/ 20967 h 275"/>
              <a:gd name="T10" fmla="*/ 1219012 w 1624"/>
              <a:gd name="T11" fmla="*/ 98281 h 275"/>
              <a:gd name="T12" fmla="*/ 1359776 w 1624"/>
              <a:gd name="T13" fmla="*/ 174285 h 275"/>
              <a:gd name="T14" fmla="*/ 1524000 w 1624"/>
              <a:gd name="T15" fmla="*/ 360363 h 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24"/>
              <a:gd name="T25" fmla="*/ 0 h 275"/>
              <a:gd name="T26" fmla="*/ 1624 w 1624"/>
              <a:gd name="T27" fmla="*/ 275 h 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24" h="275">
                <a:moveTo>
                  <a:pt x="0" y="184"/>
                </a:moveTo>
                <a:lnTo>
                  <a:pt x="224" y="75"/>
                </a:lnTo>
                <a:lnTo>
                  <a:pt x="457" y="25"/>
                </a:lnTo>
                <a:lnTo>
                  <a:pt x="741" y="0"/>
                </a:lnTo>
                <a:lnTo>
                  <a:pt x="1032" y="16"/>
                </a:lnTo>
                <a:lnTo>
                  <a:pt x="1299" y="75"/>
                </a:lnTo>
                <a:lnTo>
                  <a:pt x="1449" y="133"/>
                </a:lnTo>
                <a:lnTo>
                  <a:pt x="1624" y="275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09800" y="3375025"/>
          <a:ext cx="36877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7" imgW="1295280" imgH="177480" progId="Equation.DSMT4">
                  <p:embed/>
                </p:oleObj>
              </mc:Choice>
              <mc:Fallback>
                <p:oleObj name="Equation" r:id="rId7" imgW="1295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75025"/>
                        <a:ext cx="36877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819400" y="3790950"/>
          <a:ext cx="3073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9" imgW="1079280" imgH="177480" progId="Equation.DSMT4">
                  <p:embed/>
                </p:oleObj>
              </mc:Choice>
              <mc:Fallback>
                <p:oleObj name="Equation" r:id="rId9" imgW="1079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790950"/>
                        <a:ext cx="30734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209800" y="4251325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387725" y="4276725"/>
          <a:ext cx="25304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11" imgW="888840" imgH="177480" progId="Equation.DSMT4">
                  <p:embed/>
                </p:oleObj>
              </mc:Choice>
              <mc:Fallback>
                <p:oleObj name="Equation" r:id="rId11" imgW="888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4276725"/>
                        <a:ext cx="253047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124200" y="4675188"/>
          <a:ext cx="18018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13" imgW="634680" imgH="164880" progId="Equation.DSMT4">
                  <p:embed/>
                </p:oleObj>
              </mc:Choice>
              <mc:Fallback>
                <p:oleObj name="Equation" r:id="rId13" imgW="634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675188"/>
                        <a:ext cx="180181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124200" y="5127625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632200" y="5203825"/>
          <a:ext cx="1549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5" imgW="545760" imgH="177480" progId="Equation.DSMT4">
                  <p:embed/>
                </p:oleObj>
              </mc:Choice>
              <mc:Fallback>
                <p:oleObj name="Equation" r:id="rId15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5203825"/>
                        <a:ext cx="15494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3594100" y="5661025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318000" y="5661025"/>
            <a:ext cx="78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454400" y="5661025"/>
          <a:ext cx="16271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7" imgW="571320" imgH="177480" progId="Equation.DSMT4">
                  <p:embed/>
                </p:oleObj>
              </mc:Choice>
              <mc:Fallback>
                <p:oleObj name="Equation" r:id="rId17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5661025"/>
                        <a:ext cx="16271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200400" y="6130925"/>
          <a:ext cx="14446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9" imgW="507960" imgH="177480" progId="Equation.DSMT4">
                  <p:embed/>
                </p:oleObj>
              </mc:Choice>
              <mc:Fallback>
                <p:oleObj name="Equation" r:id="rId19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130925"/>
                        <a:ext cx="14446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473825" y="4716463"/>
            <a:ext cx="2174875" cy="1592262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At 300 min.</a:t>
            </a:r>
          </a:p>
          <a:p>
            <a:r>
              <a:rPr lang="en-US" sz="3200"/>
              <a:t>they charge</a:t>
            </a:r>
          </a:p>
          <a:p>
            <a:r>
              <a:rPr lang="en-US" sz="3200"/>
              <a:t>  the same.</a:t>
            </a:r>
          </a:p>
        </p:txBody>
      </p:sp>
    </p:spTree>
    <p:extLst>
      <p:ext uri="{BB962C8B-B14F-4D97-AF65-F5344CB8AC3E}">
        <p14:creationId xmlns:p14="http://schemas.microsoft.com/office/powerpoint/2010/main" val="414589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  <p:bldP spid="7176" grpId="0" autoUpdateAnimBg="0"/>
      <p:bldP spid="7179" grpId="0" animBg="1"/>
      <p:bldP spid="7180" grpId="0" animBg="1"/>
      <p:bldP spid="7183" grpId="0" animBg="1"/>
      <p:bldP spid="7186" grpId="0" animBg="1"/>
      <p:bldP spid="7188" grpId="0" animBg="1"/>
      <p:bldP spid="7189" grpId="0" animBg="1"/>
      <p:bldP spid="719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8.EE.8 ─ </a:t>
            </a:r>
            <a:r>
              <a:rPr lang="en-US" sz="2400" b="1" dirty="0"/>
              <a:t>Analyze and solve linear equations and pairs of simultaneous linear equations</a:t>
            </a:r>
            <a:r>
              <a:rPr lang="en-US" sz="2400" b="1" dirty="0" smtClean="0"/>
              <a:t>.</a:t>
            </a:r>
          </a:p>
          <a:p>
            <a:pPr algn="just"/>
            <a:endParaRPr lang="en-US" sz="2400" smtClean="0"/>
          </a:p>
          <a:p>
            <a:pPr algn="just"/>
            <a:r>
              <a:rPr lang="en-US" sz="2400" smtClean="0"/>
              <a:t>b</a:t>
            </a:r>
            <a:r>
              <a:rPr lang="en-US" sz="2400" dirty="0"/>
              <a:t>. Solve systems of two linear equations in two variables algebraically, and estimate </a:t>
            </a:r>
            <a:r>
              <a:rPr lang="en-US" sz="2400" dirty="0" smtClean="0"/>
              <a:t>solutions by </a:t>
            </a:r>
            <a:r>
              <a:rPr lang="en-US" sz="2400" dirty="0"/>
              <a:t>graphing the equations. Solve simple cases by inspection. </a:t>
            </a:r>
            <a:r>
              <a:rPr lang="en-US" sz="2400" i="1" dirty="0"/>
              <a:t>For example, 3x + 2y = 5 </a:t>
            </a:r>
            <a:r>
              <a:rPr lang="en-US" sz="2400" i="1" dirty="0" smtClean="0"/>
              <a:t>and 3x </a:t>
            </a:r>
            <a:r>
              <a:rPr lang="en-US" sz="2400" i="1" dirty="0"/>
              <a:t>+ 2y = 6 have no solution because 3x + 2y cannot simultaneously be 5 and 6.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To solve a system of linear equations using substitution.</a:t>
            </a:r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30098"/>
            <a:ext cx="6553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81000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Example: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4400" y="2286000"/>
            <a:ext cx="7772400" cy="1905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7992" y="1447800"/>
            <a:ext cx="7543800" cy="27432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5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Using a graph to determine the solution of a linear system gives us an</a:t>
            </a:r>
          </a:p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ESTIMATE</a:t>
            </a:r>
          </a:p>
          <a:p>
            <a:pPr>
              <a:buFontTx/>
              <a:buNone/>
              <a:defRPr/>
            </a:pPr>
            <a:r>
              <a:rPr lang="en-US" dirty="0" smtClean="0"/>
              <a:t>We need a more accurate way of determining a solution when the graphs don’t match perfectly with the grid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8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  <a:defRPr/>
            </a:pPr>
            <a:r>
              <a:rPr lang="en-US" dirty="0" smtClean="0"/>
              <a:t>Graphing (only gives 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ESTIMATE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  <a:defRPr/>
            </a:pPr>
            <a:r>
              <a:rPr lang="en-US" dirty="0" smtClean="0"/>
              <a:t>Substitution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  <a:defRPr/>
            </a:pPr>
            <a:r>
              <a:rPr lang="en-US" dirty="0" smtClean="0"/>
              <a:t>Elimination (also called linear combinations)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9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39775" y="381000"/>
            <a:ext cx="7772400" cy="1143000"/>
          </a:xfrm>
        </p:spPr>
        <p:txBody>
          <a:bodyPr/>
          <a:lstStyle/>
          <a:p>
            <a:r>
              <a:rPr lang="en-US" smtClean="0"/>
              <a:t>Time to think!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752600"/>
            <a:ext cx="8763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If two things are equal to the same thing</a:t>
            </a:r>
          </a:p>
          <a:p>
            <a:pPr algn="ctr">
              <a:buFontTx/>
              <a:buNone/>
            </a:pPr>
            <a:r>
              <a:rPr lang="en-US" smtClean="0"/>
              <a:t>they are equal to each other!</a:t>
            </a:r>
          </a:p>
          <a:p>
            <a:pPr algn="ctr">
              <a:buFontTx/>
              <a:buNone/>
            </a:pPr>
            <a:endParaRPr lang="en-US" sz="1000" smtClean="0"/>
          </a:p>
          <a:p>
            <a:pPr algn="ctr">
              <a:buFontTx/>
              <a:buNone/>
            </a:pPr>
            <a:r>
              <a:rPr lang="en-US" i="1" smtClean="0"/>
              <a:t>y</a:t>
            </a:r>
            <a:r>
              <a:rPr lang="en-US" smtClean="0"/>
              <a:t> = 5</a:t>
            </a:r>
            <a:r>
              <a:rPr lang="en-US" i="1" smtClean="0"/>
              <a:t>x</a:t>
            </a:r>
            <a:r>
              <a:rPr lang="en-US" smtClean="0"/>
              <a:t> + 2</a:t>
            </a:r>
          </a:p>
          <a:p>
            <a:pPr algn="ctr">
              <a:buFontTx/>
              <a:buNone/>
            </a:pPr>
            <a:r>
              <a:rPr lang="en-US" i="1" smtClean="0"/>
              <a:t>y</a:t>
            </a:r>
            <a:r>
              <a:rPr lang="en-US" smtClean="0"/>
              <a:t> = 3</a:t>
            </a:r>
            <a:r>
              <a:rPr lang="en-US" i="1" smtClean="0"/>
              <a:t>x</a:t>
            </a:r>
            <a:r>
              <a:rPr lang="en-US" smtClean="0"/>
              <a:t> - 7</a:t>
            </a:r>
          </a:p>
          <a:p>
            <a:pPr algn="ctr">
              <a:buFontTx/>
              <a:buNone/>
            </a:pPr>
            <a:endParaRPr lang="en-US" sz="1000" smtClean="0"/>
          </a:p>
          <a:p>
            <a:pPr>
              <a:buFontTx/>
              <a:buNone/>
            </a:pPr>
            <a:r>
              <a:rPr lang="en-US" smtClean="0"/>
              <a:t>Since both expressions (5</a:t>
            </a:r>
            <a:r>
              <a:rPr lang="en-US" i="1" smtClean="0"/>
              <a:t>x</a:t>
            </a:r>
            <a:r>
              <a:rPr lang="en-US" smtClean="0"/>
              <a:t> + 2) and (3</a:t>
            </a:r>
            <a:r>
              <a:rPr lang="en-US" i="1" smtClean="0"/>
              <a:t>x</a:t>
            </a:r>
            <a:r>
              <a:rPr lang="en-US" smtClean="0"/>
              <a:t> - 7) are equal to </a:t>
            </a:r>
            <a:r>
              <a:rPr lang="en-US" i="1" smtClean="0"/>
              <a:t>y</a:t>
            </a:r>
            <a:r>
              <a:rPr lang="en-US" smtClean="0"/>
              <a:t>, they are equal to each other!</a:t>
            </a:r>
          </a:p>
          <a:p>
            <a:pPr>
              <a:buFontTx/>
              <a:buNone/>
            </a:pPr>
            <a:endParaRPr lang="en-US" sz="1200" smtClean="0"/>
          </a:p>
          <a:p>
            <a:pPr algn="ctr">
              <a:buFontTx/>
              <a:buNone/>
            </a:pPr>
            <a:r>
              <a:rPr lang="en-US" smtClean="0"/>
              <a:t>5</a:t>
            </a:r>
            <a:r>
              <a:rPr lang="en-US" i="1" smtClean="0"/>
              <a:t>x</a:t>
            </a:r>
            <a:r>
              <a:rPr lang="en-US" smtClean="0"/>
              <a:t> + 2 = 3</a:t>
            </a:r>
            <a:r>
              <a:rPr lang="en-US" i="1" smtClean="0"/>
              <a:t>x</a:t>
            </a:r>
            <a:r>
              <a:rPr lang="en-US" smtClean="0"/>
              <a:t> - 7</a:t>
            </a:r>
          </a:p>
        </p:txBody>
      </p:sp>
      <p:pic>
        <p:nvPicPr>
          <p:cNvPr id="14340" name="Picture 4" descr="MC900211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304800"/>
            <a:ext cx="144938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6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SUBSTITUTION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If you know what one thing equals, you can</a:t>
            </a:r>
          </a:p>
          <a:p>
            <a:pPr algn="ctr">
              <a:buFontTx/>
              <a:buNone/>
            </a:pPr>
            <a:r>
              <a:rPr lang="en-US" smtClean="0"/>
              <a:t>SUBSTITUTE it in another equation.</a:t>
            </a:r>
          </a:p>
          <a:p>
            <a:pPr algn="ctr">
              <a:buFontTx/>
              <a:buNone/>
            </a:pPr>
            <a:endParaRPr lang="en-US" sz="1400" smtClean="0"/>
          </a:p>
          <a:p>
            <a:pPr>
              <a:buFontTx/>
              <a:buNone/>
            </a:pPr>
            <a:r>
              <a:rPr lang="en-US" smtClean="0"/>
              <a:t>EXAMPLE: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Since </a:t>
            </a:r>
            <a:r>
              <a:rPr lang="en-US" i="1" smtClean="0"/>
              <a:t>y</a:t>
            </a:r>
            <a:r>
              <a:rPr lang="en-US" smtClean="0"/>
              <a:t> = 2</a:t>
            </a:r>
            <a:r>
              <a:rPr lang="en-US" i="1" smtClean="0"/>
              <a:t>x</a:t>
            </a:r>
            <a:r>
              <a:rPr lang="en-US" smtClean="0"/>
              <a:t> - 1, we can substitute the expression (2</a:t>
            </a:r>
            <a:r>
              <a:rPr lang="en-US" i="1" smtClean="0"/>
              <a:t>x</a:t>
            </a:r>
            <a:r>
              <a:rPr lang="en-US" smtClean="0"/>
              <a:t> - 1) everywhere we see the letter </a:t>
            </a:r>
            <a:r>
              <a:rPr lang="en-US" i="1" smtClean="0"/>
              <a:t>y</a:t>
            </a:r>
            <a:r>
              <a:rPr lang="en-US" smtClean="0"/>
              <a:t>.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260725" y="3094038"/>
          <a:ext cx="19383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799920" imgH="457200" progId="Equation.3">
                  <p:embed/>
                </p:oleObj>
              </mc:Choice>
              <mc:Fallback>
                <p:oleObj name="Equation" r:id="rId3" imgW="799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3094038"/>
                        <a:ext cx="193833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429000" y="5715000"/>
          <a:ext cx="26146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079280" imgH="203040" progId="Equation.3">
                  <p:embed/>
                </p:oleObj>
              </mc:Choice>
              <mc:Fallback>
                <p:oleObj name="Equation" r:id="rId5" imgW="1079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715000"/>
                        <a:ext cx="261461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005263" y="3081338"/>
            <a:ext cx="990600" cy="533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57200" y="685800"/>
          <a:ext cx="2332038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774360" imgH="533160" progId="Equation.DSMT4">
                  <p:embed/>
                </p:oleObj>
              </mc:Choice>
              <mc:Fallback>
                <p:oleObj name="Equation" r:id="rId3" imgW="7743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5800"/>
                        <a:ext cx="2332038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244725" y="2273300"/>
          <a:ext cx="13366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444240" imgH="203040" progId="Equation.DSMT4">
                  <p:embed/>
                </p:oleObj>
              </mc:Choice>
              <mc:Fallback>
                <p:oleObj name="Equation" r:id="rId5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273300"/>
                        <a:ext cx="13366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100638" y="2274888"/>
          <a:ext cx="175736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583920" imgH="203040" progId="Equation.DSMT4">
                  <p:embed/>
                </p:oleObj>
              </mc:Choice>
              <mc:Fallback>
                <p:oleObj name="Equation" r:id="rId7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2274888"/>
                        <a:ext cx="175736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908300" y="2260600"/>
            <a:ext cx="6858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3352800" y="1981200"/>
            <a:ext cx="2578100" cy="436563"/>
          </a:xfrm>
          <a:custGeom>
            <a:avLst/>
            <a:gdLst>
              <a:gd name="T0" fmla="*/ 0 w 1624"/>
              <a:gd name="T1" fmla="*/ 292100 h 275"/>
              <a:gd name="T2" fmla="*/ 355600 w 1624"/>
              <a:gd name="T3" fmla="*/ 119063 h 275"/>
              <a:gd name="T4" fmla="*/ 725487 w 1624"/>
              <a:gd name="T5" fmla="*/ 39688 h 275"/>
              <a:gd name="T6" fmla="*/ 1176338 w 1624"/>
              <a:gd name="T7" fmla="*/ 0 h 275"/>
              <a:gd name="T8" fmla="*/ 1638300 w 1624"/>
              <a:gd name="T9" fmla="*/ 25400 h 275"/>
              <a:gd name="T10" fmla="*/ 2062163 w 1624"/>
              <a:gd name="T11" fmla="*/ 119063 h 275"/>
              <a:gd name="T12" fmla="*/ 2300288 w 1624"/>
              <a:gd name="T13" fmla="*/ 211138 h 275"/>
              <a:gd name="T14" fmla="*/ 2578100 w 1624"/>
              <a:gd name="T15" fmla="*/ 436563 h 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24"/>
              <a:gd name="T25" fmla="*/ 0 h 275"/>
              <a:gd name="T26" fmla="*/ 1624 w 1624"/>
              <a:gd name="T27" fmla="*/ 275 h 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24" h="275">
                <a:moveTo>
                  <a:pt x="0" y="184"/>
                </a:moveTo>
                <a:lnTo>
                  <a:pt x="224" y="75"/>
                </a:lnTo>
                <a:lnTo>
                  <a:pt x="457" y="25"/>
                </a:lnTo>
                <a:lnTo>
                  <a:pt x="741" y="0"/>
                </a:lnTo>
                <a:lnTo>
                  <a:pt x="1032" y="16"/>
                </a:lnTo>
                <a:lnTo>
                  <a:pt x="1299" y="75"/>
                </a:lnTo>
                <a:lnTo>
                  <a:pt x="1449" y="133"/>
                </a:lnTo>
                <a:lnTo>
                  <a:pt x="1624" y="275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989513" y="2962275"/>
          <a:ext cx="19907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9" imgW="660240" imgH="177480" progId="Equation.DSMT4">
                  <p:embed/>
                </p:oleObj>
              </mc:Choice>
              <mc:Fallback>
                <p:oleObj name="Equation" r:id="rId9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2962275"/>
                        <a:ext cx="19907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664200" y="3571875"/>
          <a:ext cx="1295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571875"/>
                        <a:ext cx="1295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5689600" y="4064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553200" y="4064000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788025" y="4000500"/>
          <a:ext cx="11461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3" imgW="380880" imgH="177480" progId="Equation.DSMT4">
                  <p:embed/>
                </p:oleObj>
              </mc:Choice>
              <mc:Fallback>
                <p:oleObj name="Equation" r:id="rId13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000500"/>
                        <a:ext cx="11461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5842000" y="4518025"/>
          <a:ext cx="10668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5" imgW="355320" imgH="164880" progId="Equation.DSMT4">
                  <p:embed/>
                </p:oleObj>
              </mc:Choice>
              <mc:Fallback>
                <p:oleObj name="Equation" r:id="rId15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4518025"/>
                        <a:ext cx="10668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5791200" y="4495800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3352800" y="3111500"/>
            <a:ext cx="2438400" cy="1676400"/>
          </a:xfrm>
          <a:custGeom>
            <a:avLst/>
            <a:gdLst>
              <a:gd name="T0" fmla="*/ 2438400 w 1536"/>
              <a:gd name="T1" fmla="*/ 1676400 h 1056"/>
              <a:gd name="T2" fmla="*/ 1954213 w 1536"/>
              <a:gd name="T3" fmla="*/ 1573212 h 1056"/>
              <a:gd name="T4" fmla="*/ 1558925 w 1536"/>
              <a:gd name="T5" fmla="*/ 1449387 h 1056"/>
              <a:gd name="T6" fmla="*/ 1201738 w 1536"/>
              <a:gd name="T7" fmla="*/ 1303337 h 1056"/>
              <a:gd name="T8" fmla="*/ 941388 w 1536"/>
              <a:gd name="T9" fmla="*/ 1141412 h 1056"/>
              <a:gd name="T10" fmla="*/ 673100 w 1536"/>
              <a:gd name="T11" fmla="*/ 933450 h 1056"/>
              <a:gd name="T12" fmla="*/ 439738 w 1536"/>
              <a:gd name="T13" fmla="*/ 685800 h 1056"/>
              <a:gd name="T14" fmla="*/ 227013 w 1536"/>
              <a:gd name="T15" fmla="*/ 396875 h 1056"/>
              <a:gd name="T16" fmla="*/ 0 w 1536"/>
              <a:gd name="T17" fmla="*/ 0 h 10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56"/>
              <a:gd name="T29" fmla="*/ 1536 w 1536"/>
              <a:gd name="T30" fmla="*/ 1056 h 10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56">
                <a:moveTo>
                  <a:pt x="1536" y="1056"/>
                </a:moveTo>
                <a:lnTo>
                  <a:pt x="1231" y="991"/>
                </a:lnTo>
                <a:lnTo>
                  <a:pt x="982" y="913"/>
                </a:lnTo>
                <a:lnTo>
                  <a:pt x="757" y="821"/>
                </a:lnTo>
                <a:lnTo>
                  <a:pt x="593" y="719"/>
                </a:lnTo>
                <a:lnTo>
                  <a:pt x="424" y="588"/>
                </a:lnTo>
                <a:lnTo>
                  <a:pt x="277" y="432"/>
                </a:lnTo>
                <a:lnTo>
                  <a:pt x="143" y="25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1676400" y="3035300"/>
          <a:ext cx="13366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7" imgW="444240" imgH="203040" progId="Equation.DSMT4">
                  <p:embed/>
                </p:oleObj>
              </mc:Choice>
              <mc:Fallback>
                <p:oleObj name="Equation" r:id="rId17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35300"/>
                        <a:ext cx="13366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668463" y="3543300"/>
          <a:ext cx="164306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8" imgW="545760" imgH="203040" progId="Equation.DSMT4">
                  <p:embed/>
                </p:oleObj>
              </mc:Choice>
              <mc:Fallback>
                <p:oleObj name="Equation" r:id="rId18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3543300"/>
                        <a:ext cx="164306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1676400" y="4103688"/>
          <a:ext cx="106838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20" imgW="355320" imgH="203040" progId="Equation.DSMT4">
                  <p:embed/>
                </p:oleObj>
              </mc:Choice>
              <mc:Fallback>
                <p:oleObj name="Equation" r:id="rId2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03688"/>
                        <a:ext cx="1068388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1600200" y="4102100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819400" y="5249863"/>
            <a:ext cx="3054350" cy="617537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Solution is (2, 4) 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689725" y="5249863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425211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8" grpId="0" animBg="1"/>
      <p:bldP spid="2059" grpId="0" animBg="1"/>
      <p:bldP spid="2062" grpId="0" animBg="1"/>
      <p:bldP spid="2063" grpId="0" animBg="1"/>
      <p:bldP spid="2067" grpId="0" animBg="1"/>
      <p:bldP spid="2068" grpId="0" animBg="1" autoUpdateAnimBg="0"/>
      <p:bldP spid="206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381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Solving Systems of Linear Equations by Substitution</vt:lpstr>
      <vt:lpstr>Common Core Standard:</vt:lpstr>
      <vt:lpstr>Objectives:</vt:lpstr>
      <vt:lpstr>PowerPoint Presentation</vt:lpstr>
      <vt:lpstr>ACCURACY</vt:lpstr>
      <vt:lpstr>METHODS</vt:lpstr>
      <vt:lpstr>Time to think!</vt:lpstr>
      <vt:lpstr>SUBSTITUTION</vt:lpstr>
      <vt:lpstr>PowerPoint Presentation</vt:lpstr>
      <vt:lpstr>INTERPRETATION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154</cp:revision>
  <dcterms:created xsi:type="dcterms:W3CDTF">2006-08-16T00:00:00Z</dcterms:created>
  <dcterms:modified xsi:type="dcterms:W3CDTF">2015-02-25T17:37:28Z</dcterms:modified>
</cp:coreProperties>
</file>