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5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Estimating Square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8.NS.2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1" cy="1143000"/>
          </a:xfrm>
        </p:spPr>
        <p:txBody>
          <a:bodyPr/>
          <a:lstStyle/>
          <a:p>
            <a:r>
              <a:rPr lang="en-US" dirty="0" smtClean="0"/>
              <a:t>Estimating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4"/>
            <a:ext cx="8229601" cy="55006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Convert the fraction to a decimal.</a:t>
            </a:r>
          </a:p>
          <a:p>
            <a:pPr marL="0" indent="0" algn="ctr">
              <a:buNone/>
            </a:pPr>
            <a:r>
              <a:rPr lang="en-US" dirty="0" smtClean="0"/>
              <a:t>USE LONG DIVISION!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approximately 3.4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  Now use the guess and check method:</a:t>
            </a:r>
          </a:p>
          <a:p>
            <a:pPr marL="0" indent="0">
              <a:buNone/>
            </a:pPr>
            <a:r>
              <a:rPr lang="en-US" dirty="0" smtClean="0"/>
              <a:t>	Start with 3.45 and square it:</a:t>
            </a:r>
          </a:p>
          <a:p>
            <a:pPr marL="0" indent="0">
              <a:buNone/>
            </a:pPr>
            <a:r>
              <a:rPr lang="en-US" dirty="0" smtClean="0"/>
              <a:t>			A bit lower than 12 (go higher)</a:t>
            </a: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1600201" y="1752600"/>
          <a:ext cx="4095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1752600"/>
                        <a:ext cx="40957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6858000" y="1828801"/>
          <a:ext cx="7159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828801"/>
                        <a:ext cx="71596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2057401" y="2819400"/>
          <a:ext cx="820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7" imgW="304560" imgH="215640" progId="Equation.3">
                  <p:embed/>
                </p:oleObj>
              </mc:Choice>
              <mc:Fallback>
                <p:oleObj name="Equation" r:id="rId7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819400"/>
                        <a:ext cx="8207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3429001" y="3429001"/>
          <a:ext cx="1709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9" imgW="634680" imgH="215640" progId="Equation.3">
                  <p:embed/>
                </p:oleObj>
              </mc:Choice>
              <mc:Fallback>
                <p:oleObj name="Equation" r:id="rId9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3429001"/>
                        <a:ext cx="17097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7201" y="5761038"/>
          <a:ext cx="20859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1" imgW="774360" imgH="203040" progId="Equation.3">
                  <p:embed/>
                </p:oleObj>
              </mc:Choice>
              <mc:Fallback>
                <p:oleObj name="Equation" r:id="rId11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5761038"/>
                        <a:ext cx="208597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711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1" cy="1143000"/>
          </a:xfrm>
        </p:spPr>
        <p:txBody>
          <a:bodyPr/>
          <a:lstStyle/>
          <a:p>
            <a:r>
              <a:rPr lang="en-US" dirty="0" smtClean="0"/>
              <a:t>Estimating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4"/>
            <a:ext cx="8229601" cy="55006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Try 3.46 and square it:</a:t>
            </a:r>
          </a:p>
          <a:p>
            <a:pPr marL="0" indent="0">
              <a:buNone/>
            </a:pPr>
            <a:r>
              <a:rPr lang="en-US" dirty="0" smtClean="0"/>
              <a:t>				closer to 12 (less than 12)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3.47 and square it:</a:t>
            </a:r>
          </a:p>
          <a:p>
            <a:pPr marL="0" indent="0">
              <a:buNone/>
            </a:pPr>
            <a:r>
              <a:rPr lang="en-US" dirty="0" smtClean="0"/>
              <a:t>				which is more than 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         is between 3.46 and 3.47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1008064" y="4587876"/>
          <a:ext cx="820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304560" imgH="215640" progId="Equation.3">
                  <p:embed/>
                </p:oleObj>
              </mc:Choice>
              <mc:Fallback>
                <p:oleObj name="Equation" r:id="rId3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4" y="4587876"/>
                        <a:ext cx="8207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371601" y="1676401"/>
          <a:ext cx="23256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863280" imgH="203040" progId="Equation.3">
                  <p:embed/>
                </p:oleObj>
              </mc:Choice>
              <mc:Fallback>
                <p:oleObj name="Equation" r:id="rId5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1676401"/>
                        <a:ext cx="232568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6"/>
          <p:cNvGraphicFramePr>
            <a:graphicFrameLocks noChangeAspect="1"/>
          </p:cNvGraphicFramePr>
          <p:nvPr/>
        </p:nvGraphicFramePr>
        <p:xfrm>
          <a:off x="1219201" y="3475038"/>
          <a:ext cx="27368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7" imgW="1015920" imgH="203040" progId="Equation.3">
                  <p:embed/>
                </p:oleObj>
              </mc:Choice>
              <mc:Fallback>
                <p:oleObj name="Equation" r:id="rId7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3475038"/>
                        <a:ext cx="27368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43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1" cy="1143000"/>
          </a:xfrm>
        </p:spPr>
        <p:txBody>
          <a:bodyPr/>
          <a:lstStyle/>
          <a:p>
            <a:r>
              <a:rPr lang="en-US" dirty="0" smtClean="0"/>
              <a:t>Estimating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4"/>
            <a:ext cx="8229601" cy="55006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you would try 3.465 and square it:</a:t>
            </a:r>
          </a:p>
          <a:p>
            <a:pPr marL="0" indent="0">
              <a:buNone/>
            </a:pPr>
            <a:r>
              <a:rPr lang="en-US" dirty="0" smtClean="0"/>
              <a:t>				close to 12 (just above it)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3.464 and square it:</a:t>
            </a:r>
          </a:p>
          <a:p>
            <a:pPr marL="0" indent="0">
              <a:buNone/>
            </a:pPr>
            <a:r>
              <a:rPr lang="en-US" dirty="0" smtClean="0"/>
              <a:t>				just under 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         is between 3.464 and 3.465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Use the LOWER number and round: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1066799" y="4561114"/>
          <a:ext cx="820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3" imgW="304560" imgH="215640" progId="Equation.3">
                  <p:embed/>
                </p:oleObj>
              </mc:Choice>
              <mc:Fallback>
                <p:oleObj name="Equation" r:id="rId3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4561114"/>
                        <a:ext cx="8207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876301" y="1676401"/>
          <a:ext cx="33178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5" imgW="1231560" imgH="203040" progId="Equation.3">
                  <p:embed/>
                </p:oleObj>
              </mc:Choice>
              <mc:Fallback>
                <p:oleObj name="Equation" r:id="rId5" imgW="1231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1" y="1676401"/>
                        <a:ext cx="33178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6"/>
          <p:cNvGraphicFramePr>
            <a:graphicFrameLocks noChangeAspect="1"/>
          </p:cNvGraphicFramePr>
          <p:nvPr/>
        </p:nvGraphicFramePr>
        <p:xfrm>
          <a:off x="762000" y="3429001"/>
          <a:ext cx="33178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7" imgW="1231560" imgH="203040" progId="Equation.3">
                  <p:embed/>
                </p:oleObj>
              </mc:Choice>
              <mc:Fallback>
                <p:oleObj name="Equation" r:id="rId7" imgW="1231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9001"/>
                        <a:ext cx="33178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36888" y="6035676"/>
          <a:ext cx="19161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9" imgW="711000" imgH="215640" progId="Equation.3">
                  <p:embed/>
                </p:oleObj>
              </mc:Choice>
              <mc:Fallback>
                <p:oleObj name="Equation" r:id="rId9" imgW="711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6035676"/>
                        <a:ext cx="1916112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7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Perfect Squares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chemeClr val="accent2"/>
                </a:solidFill>
              </a:rPr>
              <a:t>PERFECT SQUARE </a:t>
            </a:r>
            <a:r>
              <a:rPr lang="en-US" sz="2800" dirty="0" smtClean="0"/>
              <a:t>is the square of a whole number.</a:t>
            </a:r>
          </a:p>
          <a:p>
            <a:pPr marL="0" indent="0">
              <a:buNone/>
            </a:pPr>
            <a:r>
              <a:rPr lang="en-US" sz="2800" dirty="0" smtClean="0"/>
              <a:t>The perfect squares can be found along the diagonal of the multiplication table.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7"/>
          <a:stretch/>
        </p:blipFill>
        <p:spPr bwMode="auto">
          <a:xfrm>
            <a:off x="1524000" y="2514600"/>
            <a:ext cx="6171920" cy="427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26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800" dirty="0">
                <a:solidFill>
                  <a:prstClr val="black"/>
                </a:solidFill>
              </a:rPr>
              <a:t>A </a:t>
            </a:r>
            <a:r>
              <a:rPr lang="en-US" sz="2800" b="1" dirty="0">
                <a:solidFill>
                  <a:srgbClr val="C0504D"/>
                </a:solidFill>
              </a:rPr>
              <a:t>PERFECT SQUARE </a:t>
            </a:r>
            <a:r>
              <a:rPr lang="en-US" sz="2800" dirty="0" smtClean="0">
                <a:solidFill>
                  <a:prstClr val="black"/>
                </a:solidFill>
              </a:rPr>
              <a:t>geometrically represents the area of a square shape.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5"/>
          <a:stretch/>
        </p:blipFill>
        <p:spPr bwMode="auto">
          <a:xfrm>
            <a:off x="53962" y="2743200"/>
            <a:ext cx="90138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3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Perfect Cubes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chemeClr val="accent2"/>
                </a:solidFill>
              </a:rPr>
              <a:t>PERFECT CUBE </a:t>
            </a:r>
            <a:r>
              <a:rPr lang="en-US" sz="3600" dirty="0" smtClean="0"/>
              <a:t>is the cube of an integer.</a:t>
            </a:r>
          </a:p>
          <a:p>
            <a:pPr marL="0" indent="0" algn="ctr">
              <a:buNone/>
            </a:pPr>
            <a:r>
              <a:rPr lang="en-US" sz="3600" dirty="0" smtClean="0"/>
              <a:t>The first ten perfect cubes are:</a:t>
            </a:r>
          </a:p>
          <a:p>
            <a:pPr marL="0" indent="0" algn="ctr">
              <a:buNone/>
            </a:pPr>
            <a:r>
              <a:rPr lang="en-US" sz="8000" dirty="0" smtClean="0"/>
              <a:t>1,  8,  27,  64,  125, 216,  343,  512, 729,  1000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6485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64819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dirty="0">
                <a:solidFill>
                  <a:prstClr val="black"/>
                </a:solidFill>
              </a:rPr>
              <a:t>A </a:t>
            </a:r>
            <a:r>
              <a:rPr lang="en-US" sz="2800" b="1" dirty="0">
                <a:solidFill>
                  <a:srgbClr val="C0504D"/>
                </a:solidFill>
              </a:rPr>
              <a:t>PERFECT </a:t>
            </a:r>
            <a:r>
              <a:rPr lang="en-US" sz="2800" b="1" dirty="0" smtClean="0">
                <a:solidFill>
                  <a:srgbClr val="C0504D"/>
                </a:solidFill>
              </a:rPr>
              <a:t>CUBE </a:t>
            </a:r>
            <a:r>
              <a:rPr lang="en-US" sz="2800" dirty="0" smtClean="0">
                <a:solidFill>
                  <a:prstClr val="black"/>
                </a:solidFill>
              </a:rPr>
              <a:t>geometrically represents the volume of a three dimensional cube.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49" y="1524000"/>
            <a:ext cx="45868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6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Square/Cube Root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915400" cy="5334000"/>
              </a:xfrm>
            </p:spPr>
            <p:txBody>
              <a:bodyPr>
                <a:normAutofit/>
              </a:bodyPr>
              <a:lstStyle/>
              <a:p>
                <a:pPr marL="0" lvl="0" indent="0" algn="ctr"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Remember to use INVERSE OPERATIONS</a:t>
                </a:r>
              </a:p>
              <a:p>
                <a:pPr marL="0" lvl="0" indent="0" algn="ctr">
                  <a:buNone/>
                </a:pPr>
                <a:endParaRPr lang="en-US" sz="28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Example: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=±3</m:t>
                      </m:r>
                    </m:oMath>
                  </m:oMathPara>
                </a14:m>
                <a:endParaRPr lang="en-US" sz="28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marL="0" lvl="0" indent="0">
                  <a:buNone/>
                </a:pPr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The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POSITIVE ROOT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is called the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PRIMARY ROOT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marL="0" lvl="0" indent="0">
                  <a:buNone/>
                </a:pPr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The symbol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is called the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RADICAL SYMBOL</a:t>
                </a:r>
              </a:p>
              <a:p>
                <a:pPr marL="0" lvl="0" indent="0">
                  <a:buNone/>
                </a:pPr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915400" cy="5334000"/>
              </a:xfrm>
              <a:blipFill rotWithShape="1">
                <a:blip r:embed="rId2"/>
                <a:stretch>
                  <a:fillRect l="-1709" t="-1029" b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2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Square/Cube Root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077200" cy="4648199"/>
              </a:xfrm>
            </p:spPr>
            <p:txBody>
              <a:bodyPr>
                <a:normAutofit/>
              </a:bodyPr>
              <a:lstStyle/>
              <a:p>
                <a:pPr marL="0" lvl="0" indent="0" algn="ctr"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Remember to use INVERSE OPERATIONS</a:t>
                </a:r>
              </a:p>
              <a:p>
                <a:pPr marL="0" lvl="0" indent="0" algn="ctr">
                  <a:buNone/>
                </a:pPr>
                <a:endParaRPr lang="en-US" sz="28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Example:</a:t>
                </a:r>
              </a:p>
              <a:p>
                <a:pPr marL="0" lv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=−64</m:t>
                      </m:r>
                    </m:oMath>
                  </m:oMathPara>
                </a14:m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−64</m:t>
                          </m:r>
                        </m:e>
                      </m:rad>
                    </m:oMath>
                  </m:oMathPara>
                </a14:m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sz="28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marL="0" lvl="0" indent="0">
                  <a:buNone/>
                </a:pPr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With CUBE ROOTS, you must remember that the root can be negative and must be indicated </a:t>
                </a:r>
                <a:r>
                  <a:rPr lang="en-US" sz="2800" smtClean="0">
                    <a:solidFill>
                      <a:prstClr val="black"/>
                    </a:solidFill>
                  </a:rPr>
                  <a:t>as such.</a:t>
                </a:r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077200" cy="4648199"/>
              </a:xfrm>
              <a:blipFill rotWithShape="1">
                <a:blip r:embed="rId2"/>
                <a:stretch>
                  <a:fillRect l="-1509" t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7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1" cy="50291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 number is not a perfect square and you need to find the square root you can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ESTIMATE!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</a:t>
            </a:r>
            <a:r>
              <a:rPr lang="en-US" b="1" smtClean="0">
                <a:solidFill>
                  <a:srgbClr val="7030A0"/>
                </a:solidFill>
              </a:rPr>
              <a:t>Example: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731884"/>
              </p:ext>
            </p:extLst>
          </p:nvPr>
        </p:nvGraphicFramePr>
        <p:xfrm>
          <a:off x="5046663" y="3292476"/>
          <a:ext cx="820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304560" imgH="215640" progId="Equation.3">
                  <p:embed/>
                </p:oleObj>
              </mc:Choice>
              <mc:Fallback>
                <p:oleObj name="Equation" r:id="rId3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3292476"/>
                        <a:ext cx="8207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64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1" cy="1143000"/>
          </a:xfrm>
        </p:spPr>
        <p:txBody>
          <a:bodyPr/>
          <a:lstStyle/>
          <a:p>
            <a:r>
              <a:rPr lang="en-US" dirty="0" smtClean="0"/>
              <a:t>Estimating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5"/>
            <a:ext cx="8229601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First figure out the two perfect squares the number is between:</a:t>
            </a:r>
          </a:p>
          <a:p>
            <a:pPr marL="0" indent="0" algn="ctr">
              <a:buNone/>
            </a:pPr>
            <a:r>
              <a:rPr lang="en-US" dirty="0" smtClean="0"/>
              <a:t>is between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 So         is 3.</a:t>
            </a:r>
            <a:r>
              <a:rPr lang="en-US" sz="2000" dirty="0" smtClean="0"/>
              <a:t>something</a:t>
            </a:r>
          </a:p>
          <a:p>
            <a:pPr marL="0" indent="0">
              <a:buNone/>
            </a:pPr>
            <a:r>
              <a:rPr lang="en-US" dirty="0" smtClean="0"/>
              <a:t>2) Now create a fraction: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/>
        </p:nvGraphicFramePr>
        <p:xfrm>
          <a:off x="2913064" y="2119313"/>
          <a:ext cx="820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3" imgW="304560" imgH="215640" progId="Equation.3">
                  <p:embed/>
                </p:oleObj>
              </mc:Choice>
              <mc:Fallback>
                <p:oleObj name="Equation" r:id="rId3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4" y="2119313"/>
                        <a:ext cx="8207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2"/>
          <p:cNvGraphicFramePr>
            <a:graphicFrameLocks noChangeAspect="1"/>
          </p:cNvGraphicFramePr>
          <p:nvPr/>
        </p:nvGraphicFramePr>
        <p:xfrm>
          <a:off x="3357562" y="2774952"/>
          <a:ext cx="2052638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5" imgW="761760" imgH="228600" progId="Equation.3">
                  <p:embed/>
                </p:oleObj>
              </mc:Choice>
              <mc:Fallback>
                <p:oleObj name="Equation" r:id="rId5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2" y="2774952"/>
                        <a:ext cx="2052638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679373" y="3384550"/>
          <a:ext cx="12668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7" imgW="469800" imgH="177480" progId="Equation.3">
                  <p:embed/>
                </p:oleObj>
              </mc:Choice>
              <mc:Fallback>
                <p:oleObj name="Equation" r:id="rId7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373" y="3384550"/>
                        <a:ext cx="12668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074864" y="3871913"/>
          <a:ext cx="820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9" imgW="304560" imgH="215640" progId="Equation.3">
                  <p:embed/>
                </p:oleObj>
              </mc:Choice>
              <mc:Fallback>
                <p:oleObj name="Equation" r:id="rId9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3871913"/>
                        <a:ext cx="8207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846639" y="4252914"/>
          <a:ext cx="3078162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10" imgW="1143000" imgH="419040" progId="Equation.3">
                  <p:embed/>
                </p:oleObj>
              </mc:Choice>
              <mc:Fallback>
                <p:oleObj name="Equation" r:id="rId10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9" y="4252914"/>
                        <a:ext cx="3078162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600326" y="5426076"/>
          <a:ext cx="11287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2" imgW="419040" imgH="393480" progId="Equation.3">
                  <p:embed/>
                </p:oleObj>
              </mc:Choice>
              <mc:Fallback>
                <p:oleObj name="Equation" r:id="rId12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6" y="5426076"/>
                        <a:ext cx="1128713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5087939" y="5422900"/>
          <a:ext cx="4095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14" imgW="152280" imgH="393480" progId="Equation.3">
                  <p:embed/>
                </p:oleObj>
              </mc:Choice>
              <mc:Fallback>
                <p:oleObj name="Equation" r:id="rId14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9" y="5422900"/>
                        <a:ext cx="40957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01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288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Estimating Square Roots</vt:lpstr>
      <vt:lpstr>Perfect Squares </vt:lpstr>
      <vt:lpstr>Perfect Squares</vt:lpstr>
      <vt:lpstr>Perfect Cubes </vt:lpstr>
      <vt:lpstr>Perfect Cubes</vt:lpstr>
      <vt:lpstr>Solving Square/Cube Root Equations</vt:lpstr>
      <vt:lpstr>Solving Square/Cube Root Equations</vt:lpstr>
      <vt:lpstr>Estimating Square Roots</vt:lpstr>
      <vt:lpstr>Estimating Square Roots</vt:lpstr>
      <vt:lpstr>Estimating Square Roots</vt:lpstr>
      <vt:lpstr>Estimating Square Roots</vt:lpstr>
      <vt:lpstr>Estimating Square Roots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Square Roots</dc:title>
  <dc:creator>Amplo, William (wamplo@psusd.us)</dc:creator>
  <cp:lastModifiedBy>Amplo, William (wamplo@psusd.us)</cp:lastModifiedBy>
  <cp:revision>13</cp:revision>
  <dcterms:created xsi:type="dcterms:W3CDTF">2006-08-16T00:00:00Z</dcterms:created>
  <dcterms:modified xsi:type="dcterms:W3CDTF">2016-01-11T18:12:13Z</dcterms:modified>
</cp:coreProperties>
</file>