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de.ca.gov/be/st/ss/documents/ccssmathstandardaug2013.pdf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/>
          <a:lstStyle/>
          <a:p>
            <a:r>
              <a:rPr lang="en-US" dirty="0" smtClean="0"/>
              <a:t>Sequences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2500" y="1905000"/>
            <a:ext cx="7239000" cy="4267200"/>
          </a:xfrm>
        </p:spPr>
        <p:txBody>
          <a:bodyPr>
            <a:normAutofit/>
          </a:bodyPr>
          <a:lstStyle/>
          <a:p>
            <a:r>
              <a:rPr lang="en-US" dirty="0" smtClean="0"/>
              <a:t>F.LE.1, 2, 5</a:t>
            </a:r>
          </a:p>
          <a:p>
            <a:r>
              <a:rPr lang="en-US" dirty="0" smtClean="0"/>
              <a:t>F.BF.1, 2</a:t>
            </a:r>
          </a:p>
          <a:p>
            <a:r>
              <a:rPr lang="en-US" dirty="0" smtClean="0"/>
              <a:t>A.SSE.1.a</a:t>
            </a:r>
          </a:p>
          <a:p>
            <a:r>
              <a:rPr lang="en-US" dirty="0" smtClean="0"/>
              <a:t>F.IF.1, 2, 3, 4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www.cde.ca.gov/be/st/ss/documents/ccssmathstandardaug2013.pdf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5972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txBody>
          <a:bodyPr/>
          <a:lstStyle/>
          <a:p>
            <a:r>
              <a:rPr lang="en-US" sz="3600" b="1" dirty="0">
                <a:solidFill>
                  <a:prstClr val="black"/>
                </a:solidFill>
              </a:rPr>
              <a:t> Arithmetic Sequences: Explicit Formula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28600" y="1143000"/>
            <a:ext cx="86868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Complete the problems on page 240:</a:t>
            </a:r>
          </a:p>
          <a:p>
            <a:endParaRPr lang="en-US" sz="2000" dirty="0"/>
          </a:p>
          <a:p>
            <a:r>
              <a:rPr lang="en-US" sz="2000" dirty="0" smtClean="0"/>
              <a:t>Use the explicit formula to determine the amount of money Rico will contribute if the Centipedes hit:</a:t>
            </a:r>
          </a:p>
          <a:p>
            <a:endParaRPr lang="en-US" sz="2000" dirty="0"/>
          </a:p>
          <a:p>
            <a:r>
              <a:rPr lang="en-US" sz="2000" dirty="0" smtClean="0"/>
              <a:t>11 home runs</a:t>
            </a:r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26 home runs</a:t>
            </a:r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39 </a:t>
            </a:r>
            <a:r>
              <a:rPr lang="en-US" sz="2000" dirty="0"/>
              <a:t>home runs</a:t>
            </a:r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50 </a:t>
            </a:r>
            <a:r>
              <a:rPr lang="en-US" sz="2000" dirty="0"/>
              <a:t>home </a:t>
            </a:r>
            <a:r>
              <a:rPr lang="en-US" sz="2000" dirty="0" smtClean="0"/>
              <a:t>runs</a:t>
            </a:r>
          </a:p>
          <a:p>
            <a:endParaRPr lang="en-US" sz="2000" dirty="0"/>
          </a:p>
          <a:p>
            <a:r>
              <a:rPr lang="en-US" sz="2000" dirty="0" smtClean="0"/>
              <a:t>What are the first 10 terms of the sequence?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8217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txBody>
          <a:bodyPr/>
          <a:lstStyle/>
          <a:p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smtClean="0">
                <a:solidFill>
                  <a:prstClr val="black"/>
                </a:solidFill>
              </a:rPr>
              <a:t>Geometric Sequences</a:t>
            </a:r>
            <a:r>
              <a:rPr lang="en-US" sz="3600" b="1" dirty="0">
                <a:solidFill>
                  <a:prstClr val="black"/>
                </a:solidFill>
              </a:rPr>
              <a:t>: Writing Formulas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28600" y="1429880"/>
                <a:ext cx="4572000" cy="4493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 smtClean="0"/>
                  <a:t>Now let’s read the problem on the bottom of page 240.</a:t>
                </a:r>
              </a:p>
              <a:p>
                <a:endParaRPr lang="en-US" sz="2600" dirty="0"/>
              </a:p>
              <a:p>
                <a:r>
                  <a:rPr lang="en-US" sz="2600" dirty="0" smtClean="0"/>
                  <a:t>How do you know the sequence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 dirty="0" smtClean="0">
                          <a:latin typeface="Cambria Math"/>
                        </a:rPr>
                        <m:t>1, 2, 4, 8, 16, …</m:t>
                      </m:r>
                    </m:oMath>
                  </m:oMathPara>
                </a14:m>
                <a:endParaRPr lang="en-US" sz="2600" dirty="0"/>
              </a:p>
              <a:p>
                <a:r>
                  <a:rPr lang="en-US" sz="2600" dirty="0" smtClean="0"/>
                  <a:t>is geometric?</a:t>
                </a:r>
              </a:p>
              <a:p>
                <a:endParaRPr lang="en-US" sz="2600" dirty="0"/>
              </a:p>
              <a:p>
                <a:r>
                  <a:rPr lang="en-US" sz="2600" dirty="0" smtClean="0"/>
                  <a:t>What is the common ratio?</a:t>
                </a:r>
              </a:p>
              <a:p>
                <a:endParaRPr lang="en-US" sz="2600" dirty="0"/>
              </a:p>
              <a:p>
                <a:r>
                  <a:rPr lang="en-US" sz="2600" dirty="0" smtClean="0"/>
                  <a:t>Now complete the table on</a:t>
                </a:r>
                <a:br>
                  <a:rPr lang="en-US" sz="2600" dirty="0" smtClean="0"/>
                </a:br>
                <a:r>
                  <a:rPr lang="en-US" sz="2600" dirty="0" smtClean="0"/>
                  <a:t>page 241:</a:t>
                </a:r>
                <a:endParaRPr lang="en-US" sz="2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429880"/>
                <a:ext cx="4572000" cy="4493538"/>
              </a:xfrm>
              <a:prstGeom prst="rect">
                <a:avLst/>
              </a:prstGeom>
              <a:blipFill rotWithShape="1">
                <a:blip r:embed="rId2"/>
                <a:stretch>
                  <a:fillRect l="-2400" t="-1085" r="-133" b="-25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31" t="16041" r="22188" b="16041"/>
          <a:stretch/>
        </p:blipFill>
        <p:spPr bwMode="auto">
          <a:xfrm>
            <a:off x="4750694" y="1181099"/>
            <a:ext cx="4240906" cy="4991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686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/>
          <a:lstStyle/>
          <a:p>
            <a:r>
              <a:rPr lang="en-US" sz="3600" b="1" dirty="0">
                <a:solidFill>
                  <a:prstClr val="black"/>
                </a:solidFill>
              </a:rPr>
              <a:t> Geometric Sequences: Writing Formulas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5334000" cy="5334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200" dirty="0" smtClean="0">
                <a:solidFill>
                  <a:prstClr val="black"/>
                </a:solidFill>
              </a:rPr>
              <a:t>Now answer the questions on page 241:</a:t>
            </a:r>
            <a:endParaRPr lang="en-US" sz="2200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19800" y="2895600"/>
            <a:ext cx="2819400" cy="396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800600" y="1612642"/>
            <a:ext cx="4191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Explain how you can calculate the tenth term based on the ninth term.</a:t>
            </a:r>
          </a:p>
          <a:p>
            <a:pPr algn="just"/>
            <a:endParaRPr lang="en-US" sz="2400" dirty="0" smtClean="0"/>
          </a:p>
          <a:p>
            <a:pPr algn="just"/>
            <a:endParaRPr lang="en-US" sz="2400" dirty="0"/>
          </a:p>
          <a:p>
            <a:pPr algn="just"/>
            <a:r>
              <a:rPr lang="en-US" sz="2400" dirty="0" smtClean="0"/>
              <a:t>Determine the 20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term.  Explain your calculation.</a:t>
            </a:r>
          </a:p>
          <a:p>
            <a:pPr algn="just"/>
            <a:endParaRPr lang="en-US" sz="2400" dirty="0" smtClean="0"/>
          </a:p>
          <a:p>
            <a:pPr algn="just"/>
            <a:endParaRPr lang="en-US" sz="2400" dirty="0"/>
          </a:p>
          <a:p>
            <a:pPr algn="just"/>
            <a:r>
              <a:rPr lang="en-US" sz="2400" dirty="0" smtClean="0"/>
              <a:t>Is there a way to calculate the 20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term without first calculating the 19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term?  If so, describe the strategy.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70" t="9167" r="28905" b="18542"/>
          <a:stretch/>
        </p:blipFill>
        <p:spPr bwMode="auto">
          <a:xfrm>
            <a:off x="304800" y="1543050"/>
            <a:ext cx="4343400" cy="5161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968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prstClr val="black"/>
                </a:solidFill>
              </a:rPr>
              <a:t> Geometric Sequences: </a:t>
            </a:r>
            <a:r>
              <a:rPr lang="en-US" sz="3600" b="1" dirty="0" smtClean="0">
                <a:solidFill>
                  <a:prstClr val="black"/>
                </a:solidFill>
              </a:rPr>
              <a:t>Explicit Formula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4250551"/>
              </p:ext>
            </p:extLst>
          </p:nvPr>
        </p:nvGraphicFramePr>
        <p:xfrm>
          <a:off x="457200" y="1143000"/>
          <a:ext cx="8229600" cy="4343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24600"/>
                <a:gridCol w="1905000"/>
              </a:tblGrid>
              <a:tr h="62048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General Rule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Example</a:t>
                      </a:r>
                      <a:endParaRPr lang="en-US" dirty="0"/>
                    </a:p>
                  </a:txBody>
                  <a:tcPr anchor="ctr"/>
                </a:tc>
              </a:tr>
              <a:tr h="620486"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/>
                    </a:p>
                  </a:txBody>
                  <a:tcPr anchor="ctr"/>
                </a:tc>
              </a:tr>
              <a:tr h="620486"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anchor="ctr"/>
                </a:tc>
              </a:tr>
              <a:tr h="620486">
                <a:tc>
                  <a:txBody>
                    <a:bodyPr/>
                    <a:lstStyle/>
                    <a:p>
                      <a:pPr algn="l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anchor="ctr"/>
                </a:tc>
              </a:tr>
              <a:tr h="620486">
                <a:tc>
                  <a:txBody>
                    <a:bodyPr/>
                    <a:lstStyle/>
                    <a:p>
                      <a:pPr algn="l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anchor="ctr"/>
                </a:tc>
              </a:tr>
              <a:tr h="620486">
                <a:tc>
                  <a:txBody>
                    <a:bodyPr/>
                    <a:lstStyle/>
                    <a:p>
                      <a:pPr algn="l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anchor="ctr"/>
                </a:tc>
              </a:tr>
              <a:tr h="620486">
                <a:tc>
                  <a:txBody>
                    <a:bodyPr/>
                    <a:lstStyle/>
                    <a:p>
                      <a:pPr algn="l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1905782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lowercase letter is used to name a sequence.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781800" y="1905782"/>
                <a:ext cx="1905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</a:rPr>
                        <m:t>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1905782"/>
                <a:ext cx="1905000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7200" y="2526268"/>
                <a:ext cx="6324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The first term, or initial term, is referred to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526268"/>
                <a:ext cx="6324600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771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781800" y="2526268"/>
                <a:ext cx="1905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dirty="0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2526268"/>
                <a:ext cx="1905000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57200" y="312420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remaining terms are named according to the term number.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781800" y="2991173"/>
                <a:ext cx="1905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i="1" dirty="0">
                          <a:latin typeface="Cambria Math"/>
                        </a:rPr>
                        <m:t>=</m:t>
                      </m:r>
                      <m:r>
                        <a:rPr lang="en-US" i="1" dirty="0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i="1" dirty="0">
                          <a:latin typeface="Cambria Math"/>
                        </a:rPr>
                        <m:t>=</m:t>
                      </m:r>
                      <m:r>
                        <a:rPr lang="en-US" i="1" dirty="0" smtClean="0"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2991173"/>
                <a:ext cx="1905000" cy="646331"/>
              </a:xfrm>
              <a:prstGeom prst="rect">
                <a:avLst/>
              </a:prstGeom>
              <a:blipFill rotWithShape="1">
                <a:blip r:embed="rId5"/>
                <a:stretch>
                  <a:fillRect b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" y="3614056"/>
                <a:ext cx="6324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 general term of the sequence is referred to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, also known as the </a:t>
                </a:r>
                <a:r>
                  <a:rPr lang="en-US" i="1" dirty="0" smtClean="0"/>
                  <a:t>n</a:t>
                </a:r>
                <a:r>
                  <a:rPr lang="en-US" baseline="30000" dirty="0" smtClean="0"/>
                  <a:t>th</a:t>
                </a:r>
                <a:r>
                  <a:rPr lang="en-US" dirty="0" smtClean="0"/>
                  <a:t> term, where 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n</a:t>
                </a:r>
                <a:r>
                  <a:rPr lang="en-US" dirty="0" smtClean="0"/>
                  <a:t> represents 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index</a:t>
                </a:r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614056"/>
                <a:ext cx="6324600" cy="646331"/>
              </a:xfrm>
              <a:prstGeom prst="rect">
                <a:avLst/>
              </a:prstGeom>
              <a:blipFill rotWithShape="1">
                <a:blip r:embed="rId6"/>
                <a:stretch>
                  <a:fillRect l="-771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781800" y="3744686"/>
                <a:ext cx="1905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3744686"/>
                <a:ext cx="1905000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57200" y="4343400"/>
                <a:ext cx="6324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The term previous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is referred to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343400"/>
                <a:ext cx="6324600" cy="369332"/>
              </a:xfrm>
              <a:prstGeom prst="rect">
                <a:avLst/>
              </a:prstGeom>
              <a:blipFill rotWithShape="1">
                <a:blip r:embed="rId8"/>
                <a:stretch>
                  <a:fillRect l="-771" t="-833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781800" y="4343400"/>
                <a:ext cx="1905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</a:rPr>
                            <m:t>𝑛</m:t>
                          </m:r>
                          <m:r>
                            <a:rPr lang="en-US" i="1" dirty="0">
                              <a:latin typeface="Cambria Math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4343400"/>
                <a:ext cx="1905000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57200" y="4963886"/>
                <a:ext cx="6324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The common ratio is represented as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𝑟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963886"/>
                <a:ext cx="6324600" cy="369332"/>
              </a:xfrm>
              <a:prstGeom prst="rect">
                <a:avLst/>
              </a:prstGeom>
              <a:blipFill rotWithShape="1">
                <a:blip r:embed="rId10"/>
                <a:stretch>
                  <a:fillRect l="-771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781800" y="4963886"/>
                <a:ext cx="1905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</a:rPr>
                        <m:t>𝑟</m:t>
                      </m:r>
                      <m:r>
                        <a:rPr lang="en-US" b="0" i="1" dirty="0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4963886"/>
                <a:ext cx="1905000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756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txBody>
          <a:bodyPr/>
          <a:lstStyle/>
          <a:p>
            <a:r>
              <a:rPr lang="en-US" sz="3600" b="1" dirty="0">
                <a:solidFill>
                  <a:prstClr val="black"/>
                </a:solidFill>
              </a:rPr>
              <a:t> Geometric Sequences: Explicit Formula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19100" y="1676400"/>
                <a:ext cx="8305800" cy="35500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The explicit formula for </a:t>
                </a:r>
                <a:r>
                  <a:rPr lang="en-US" sz="3600" dirty="0"/>
                  <a:t>determining the </a:t>
                </a:r>
                <a:r>
                  <a:rPr lang="en-US" sz="3600" i="1" dirty="0"/>
                  <a:t>n</a:t>
                </a:r>
                <a:r>
                  <a:rPr lang="en-US" sz="3600" baseline="30000" dirty="0"/>
                  <a:t>th</a:t>
                </a:r>
                <a:r>
                  <a:rPr lang="en-US" sz="3600" dirty="0"/>
                  <a:t> term </a:t>
                </a:r>
                <a:r>
                  <a:rPr lang="en-US" sz="3600" dirty="0" smtClean="0"/>
                  <a:t>of a geometric sequence is:</a:t>
                </a:r>
              </a:p>
              <a:p>
                <a:endParaRPr lang="en-US" sz="3600" dirty="0" smtClean="0"/>
              </a:p>
              <a:p>
                <a:endParaRPr lang="en-US" sz="3600" dirty="0" smtClean="0"/>
              </a:p>
              <a:p>
                <a:endParaRPr lang="en-US" sz="3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dirty="0" smtClean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sz="3600" i="1" dirty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3600" b="0" i="1" dirty="0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6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dirty="0" smtClean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sz="3600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3600" b="0" i="1" dirty="0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sz="3600" b="0" i="1" dirty="0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3600" b="0" i="1" dirty="0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sz="3600" i="1" dirty="0">
                              <a:latin typeface="Cambria Math"/>
                            </a:rPr>
                            <m:t>𝑛</m:t>
                          </m:r>
                          <m:r>
                            <a:rPr lang="en-US" sz="3600" i="1" dirty="0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" y="1676400"/>
                <a:ext cx="8305800" cy="3550074"/>
              </a:xfrm>
              <a:prstGeom prst="rect">
                <a:avLst/>
              </a:prstGeom>
              <a:blipFill rotWithShape="1">
                <a:blip r:embed="rId2"/>
                <a:stretch>
                  <a:fillRect l="-2276" t="-2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1828800" y="2990047"/>
            <a:ext cx="167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</a:rPr>
              <a:t>n</a:t>
            </a:r>
            <a:r>
              <a:rPr lang="en-US" sz="2800" b="1" baseline="30000" dirty="0" smtClean="0">
                <a:solidFill>
                  <a:schemeClr val="accent6">
                    <a:lumMod val="75000"/>
                  </a:schemeClr>
                </a:solidFill>
              </a:rPr>
              <a:t>th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term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1" name="Straight Arrow Connector 20"/>
          <p:cNvCxnSpPr>
            <a:stCxn id="19" idx="2"/>
          </p:cNvCxnSpPr>
          <p:nvPr/>
        </p:nvCxnSpPr>
        <p:spPr>
          <a:xfrm>
            <a:off x="2667000" y="3944154"/>
            <a:ext cx="533400" cy="684192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971800" y="5560993"/>
            <a:ext cx="167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en-US" sz="2800" b="1" baseline="30000" dirty="0" smtClean="0">
                <a:solidFill>
                  <a:schemeClr val="accent6">
                    <a:lumMod val="75000"/>
                  </a:schemeClr>
                </a:solidFill>
              </a:rPr>
              <a:t>st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term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3" name="Straight Arrow Connector 22"/>
          <p:cNvCxnSpPr>
            <a:stCxn id="22" idx="0"/>
          </p:cNvCxnSpPr>
          <p:nvPr/>
        </p:nvCxnSpPr>
        <p:spPr>
          <a:xfrm flipV="1">
            <a:off x="3810000" y="5105401"/>
            <a:ext cx="457200" cy="455592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122174" y="5560993"/>
            <a:ext cx="18882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common</a:t>
            </a:r>
            <a:b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ratio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6" name="Straight Arrow Connector 25"/>
          <p:cNvCxnSpPr>
            <a:stCxn id="25" idx="0"/>
          </p:cNvCxnSpPr>
          <p:nvPr/>
        </p:nvCxnSpPr>
        <p:spPr>
          <a:xfrm flipH="1" flipV="1">
            <a:off x="5181601" y="5029200"/>
            <a:ext cx="884686" cy="531793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572000" y="2990047"/>
            <a:ext cx="228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previous</a:t>
            </a:r>
            <a:b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term number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4" name="Left Brace 33"/>
          <p:cNvSpPr/>
          <p:nvPr/>
        </p:nvSpPr>
        <p:spPr>
          <a:xfrm rot="5400000">
            <a:off x="5350904" y="3729254"/>
            <a:ext cx="546080" cy="816430"/>
          </a:xfrm>
          <a:prstGeom prst="leftBrac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01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5" grpId="0"/>
      <p:bldP spid="32" grpId="0"/>
      <p:bldP spid="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txBody>
          <a:bodyPr/>
          <a:lstStyle/>
          <a:p>
            <a:r>
              <a:rPr lang="en-US" sz="3600" b="1" dirty="0">
                <a:solidFill>
                  <a:prstClr val="black"/>
                </a:solidFill>
              </a:rPr>
              <a:t> Geometric Sequences: Explicit Formula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28600" y="1143000"/>
                <a:ext cx="8686800" cy="4924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Let’s use an explicit formula to determine the 20</a:t>
                </a:r>
                <a:r>
                  <a:rPr lang="en-US" sz="2000" baseline="30000" dirty="0" smtClean="0"/>
                  <a:t>th</a:t>
                </a:r>
                <a:r>
                  <a:rPr lang="en-US" sz="2000" dirty="0" smtClean="0"/>
                  <a:t> term in the following situation:</a:t>
                </a:r>
              </a:p>
              <a:p>
                <a:endParaRPr lang="en-US" dirty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sz="2400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 dirty="0">
                        <a:latin typeface="Cambria Math"/>
                      </a:rPr>
                      <m:t>=</m:t>
                    </m:r>
                    <m:r>
                      <a:rPr lang="en-US" sz="2400" b="0" i="1" dirty="0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/>
                      </a:rPr>
                      <m:t>𝑟</m:t>
                    </m:r>
                    <m:r>
                      <a:rPr lang="en-US" sz="2400" i="1" dirty="0">
                        <a:latin typeface="Cambria Math"/>
                      </a:rPr>
                      <m:t>=</m:t>
                    </m:r>
                    <m:r>
                      <a:rPr lang="en-US" sz="2400" b="0" i="1" dirty="0" smtClean="0">
                        <a:latin typeface="Cambria Math"/>
                      </a:rPr>
                      <m:t>2</m:t>
                    </m:r>
                  </m:oMath>
                </a14:m>
                <a:endParaRPr lang="en-US" sz="2400" dirty="0" smtClean="0"/>
              </a:p>
              <a:p>
                <a:pPr algn="ctr"/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sz="2400" i="1" dirty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400" i="1" dirty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sz="2400" i="1" dirty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i="1" dirty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sz="2400" i="1" dirty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sz="2400" i="1" dirty="0">
                              <a:latin typeface="Cambria Math"/>
                            </a:rPr>
                            <m:t>𝑛</m:t>
                          </m:r>
                          <m:r>
                            <a:rPr lang="en-US" sz="2400" i="1" dirty="0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/>
                            </a:rPr>
                            <m:t>20</m:t>
                          </m:r>
                        </m:sub>
                      </m:sSub>
                      <m:r>
                        <a:rPr lang="en-US" sz="2400" i="1" dirty="0">
                          <a:latin typeface="Cambria Math"/>
                        </a:rPr>
                        <m:t>=</m:t>
                      </m:r>
                      <m:r>
                        <a:rPr lang="en-US" sz="2400" i="1" dirty="0" smtClean="0">
                          <a:latin typeface="Cambria Math"/>
                        </a:rPr>
                        <m:t>1</m:t>
                      </m:r>
                      <m:r>
                        <a:rPr lang="en-US" sz="2400" i="1" dirty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sz="2400" i="1" dirty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/>
                            </a:rPr>
                            <m:t>20</m:t>
                          </m:r>
                          <m:r>
                            <a:rPr lang="en-US" sz="2400" i="1" dirty="0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  <a:p>
                <a:pPr algn="ctr"/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sz="2400" i="1" dirty="0">
                              <a:latin typeface="Cambria Math"/>
                            </a:rPr>
                            <m:t>20</m:t>
                          </m:r>
                        </m:sub>
                      </m:sSub>
                      <m:r>
                        <a:rPr lang="en-US" sz="2400" i="1" dirty="0">
                          <a:latin typeface="Cambria Math"/>
                        </a:rPr>
                        <m:t>=1</m:t>
                      </m:r>
                      <m:r>
                        <a:rPr lang="en-US" sz="2400" i="1" dirty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sz="2400" i="1" dirty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/>
                            </a:rPr>
                            <m:t>19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sz="2400" i="1" dirty="0">
                              <a:latin typeface="Cambria Math"/>
                            </a:rPr>
                            <m:t>20</m:t>
                          </m:r>
                        </m:sub>
                      </m:sSub>
                      <m:r>
                        <a:rPr lang="en-US" sz="2400" i="1" dirty="0">
                          <a:latin typeface="Cambria Math"/>
                        </a:rPr>
                        <m:t>=1</m:t>
                      </m:r>
                      <m:r>
                        <a:rPr lang="en-US" sz="2400" i="1" dirty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400" b="0" i="1" dirty="0" smtClean="0">
                          <a:latin typeface="Cambria Math"/>
                          <a:ea typeface="Cambria Math"/>
                        </a:rPr>
                        <m:t>524,288</m:t>
                      </m:r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sz="2400" i="1" dirty="0">
                              <a:latin typeface="Cambria Math"/>
                            </a:rPr>
                            <m:t>20</m:t>
                          </m:r>
                        </m:sub>
                      </m:sSub>
                      <m:r>
                        <a:rPr lang="en-US" sz="2400" i="1" dirty="0">
                          <a:latin typeface="Cambria Math"/>
                        </a:rPr>
                        <m:t>=</m:t>
                      </m:r>
                      <m:r>
                        <a:rPr lang="en-US" sz="2400" b="0" i="1" dirty="0" smtClean="0">
                          <a:latin typeface="Cambria Math"/>
                        </a:rPr>
                        <m:t>524,288</m:t>
                      </m:r>
                    </m:oMath>
                  </m:oMathPara>
                </a14:m>
                <a:endParaRPr lang="en-US" sz="2400" dirty="0"/>
              </a:p>
              <a:p>
                <a:pPr algn="ctr"/>
                <a:endParaRPr lang="en-US" sz="2400" dirty="0"/>
              </a:p>
              <a:p>
                <a:pPr lvl="0"/>
                <a:r>
                  <a:rPr lang="en-US" sz="2000" dirty="0" smtClean="0">
                    <a:solidFill>
                      <a:prstClr val="black"/>
                    </a:solidFill>
                  </a:rPr>
                  <a:t>The </a:t>
                </a:r>
                <a:r>
                  <a:rPr lang="en-US" sz="2000" dirty="0"/>
                  <a:t>20</a:t>
                </a:r>
                <a:r>
                  <a:rPr lang="en-US" sz="2000" baseline="30000" dirty="0"/>
                  <a:t>th</a:t>
                </a:r>
                <a:r>
                  <a:rPr lang="en-US" sz="2000" dirty="0"/>
                  <a:t> 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term </a:t>
                </a:r>
                <a:r>
                  <a:rPr lang="en-US" sz="2000" dirty="0">
                    <a:solidFill>
                      <a:prstClr val="black"/>
                    </a:solidFill>
                  </a:rPr>
                  <a:t>in 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the sequence is </a:t>
                </a:r>
                <a:r>
                  <a:rPr lang="en-US" sz="2000" dirty="0">
                    <a:solidFill>
                      <a:prstClr val="black"/>
                    </a:solidFill>
                  </a:rPr>
                  <a:t>524,288.</a:t>
                </a:r>
                <a:endParaRPr lang="en-US" sz="2000" dirty="0" smtClean="0">
                  <a:solidFill>
                    <a:prstClr val="black"/>
                  </a:solidFill>
                </a:endParaRPr>
              </a:p>
              <a:p>
                <a:pPr lvl="0"/>
                <a:endParaRPr lang="en-US" sz="2000" dirty="0">
                  <a:solidFill>
                    <a:prstClr val="black"/>
                  </a:solidFill>
                </a:endParaRPr>
              </a:p>
              <a:p>
                <a:pPr lvl="0"/>
                <a:r>
                  <a:rPr lang="en-US" sz="2000" dirty="0" smtClean="0">
                    <a:solidFill>
                      <a:prstClr val="black"/>
                    </a:solidFill>
                  </a:rPr>
                  <a:t>This means that after 19 cell divisions, there are a total of 524,288 cells.</a:t>
                </a:r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143000"/>
                <a:ext cx="8686800" cy="4924425"/>
              </a:xfrm>
              <a:prstGeom prst="rect">
                <a:avLst/>
              </a:prstGeom>
              <a:blipFill rotWithShape="1">
                <a:blip r:embed="rId2"/>
                <a:stretch>
                  <a:fillRect l="-772" t="-620" b="-1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8823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txBody>
          <a:bodyPr/>
          <a:lstStyle/>
          <a:p>
            <a:r>
              <a:rPr lang="en-US" sz="3600" b="1" dirty="0">
                <a:solidFill>
                  <a:prstClr val="black"/>
                </a:solidFill>
              </a:rPr>
              <a:t> Geometric Sequences: Explicit Formula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28600" y="1143000"/>
            <a:ext cx="8686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Complete the problems on page 243:</a:t>
            </a:r>
          </a:p>
          <a:p>
            <a:endParaRPr lang="en-US" sz="2000" dirty="0"/>
          </a:p>
          <a:p>
            <a:r>
              <a:rPr lang="en-US" sz="2000" dirty="0" smtClean="0"/>
              <a:t>Use the explicit formula to determine the total number of cells after:</a:t>
            </a:r>
          </a:p>
          <a:p>
            <a:endParaRPr lang="en-US" sz="2000" dirty="0"/>
          </a:p>
          <a:p>
            <a:r>
              <a:rPr lang="en-US" sz="2000" dirty="0" smtClean="0"/>
              <a:t>11 divisions</a:t>
            </a:r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/>
              <a:t>14 divisions</a:t>
            </a:r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18 </a:t>
            </a:r>
            <a:r>
              <a:rPr lang="en-US" sz="2000" dirty="0"/>
              <a:t>divisions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22 </a:t>
            </a:r>
            <a:r>
              <a:rPr lang="en-US" sz="2000" dirty="0"/>
              <a:t>divisions</a:t>
            </a:r>
          </a:p>
        </p:txBody>
      </p:sp>
    </p:spTree>
    <p:extLst>
      <p:ext uri="{BB962C8B-B14F-4D97-AF65-F5344CB8AC3E}">
        <p14:creationId xmlns:p14="http://schemas.microsoft.com/office/powerpoint/2010/main" val="2156975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txBody>
          <a:bodyPr/>
          <a:lstStyle/>
          <a:p>
            <a:r>
              <a:rPr lang="en-US" sz="3600" b="1" dirty="0">
                <a:solidFill>
                  <a:prstClr val="black"/>
                </a:solidFill>
              </a:rPr>
              <a:t> Geometric Sequences: Explicit Formula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28600" y="1143000"/>
                <a:ext cx="8686800" cy="1969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What if we start with 5 different cells whose growth pattern changed such that the mother cell divided into 3 daughter cells?</a:t>
                </a:r>
              </a:p>
              <a:p>
                <a:endParaRPr lang="en-US" sz="2000" dirty="0"/>
              </a:p>
              <a:p>
                <a:r>
                  <a:rPr lang="en-US" sz="2000" dirty="0" smtClean="0"/>
                  <a:t>What would change?</a:t>
                </a:r>
              </a:p>
              <a:p>
                <a:endParaRPr lang="en-US" dirty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sz="2400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 dirty="0">
                        <a:latin typeface="Cambria Math"/>
                      </a:rPr>
                      <m:t>=</m:t>
                    </m:r>
                    <m:r>
                      <a:rPr lang="en-US" sz="2400" b="0" i="1" dirty="0" smtClean="0">
                        <a:latin typeface="Cambria Math"/>
                      </a:rPr>
                      <m:t>5</m:t>
                    </m:r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/>
                      </a:rPr>
                      <m:t>𝑟</m:t>
                    </m:r>
                    <m:r>
                      <a:rPr lang="en-US" sz="2400" i="1" dirty="0">
                        <a:latin typeface="Cambria Math"/>
                      </a:rPr>
                      <m:t>=</m:t>
                    </m:r>
                    <m:r>
                      <a:rPr lang="en-US" sz="2400" b="0" i="1" dirty="0" smtClean="0">
                        <a:latin typeface="Cambria Math"/>
                      </a:rPr>
                      <m:t>3</m:t>
                    </m:r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143000"/>
                <a:ext cx="8686800" cy="1969770"/>
              </a:xfrm>
              <a:prstGeom prst="rect">
                <a:avLst/>
              </a:prstGeom>
              <a:blipFill rotWithShape="1">
                <a:blip r:embed="rId2"/>
                <a:stretch>
                  <a:fillRect l="-772" t="-1548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751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txBody>
          <a:bodyPr/>
          <a:lstStyle/>
          <a:p>
            <a:r>
              <a:rPr lang="en-US" sz="3600" b="1" dirty="0">
                <a:solidFill>
                  <a:prstClr val="black"/>
                </a:solidFill>
              </a:rPr>
              <a:t> Geometric Sequences: Explicit Formula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28600" y="1143000"/>
            <a:ext cx="8686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Complete the problems on page 244:</a:t>
            </a:r>
          </a:p>
          <a:p>
            <a:endParaRPr lang="en-US" sz="2000" dirty="0"/>
          </a:p>
          <a:p>
            <a:r>
              <a:rPr lang="en-US" sz="2000" dirty="0" smtClean="0"/>
              <a:t>Use the explicit formula to the total number of cells after:</a:t>
            </a:r>
          </a:p>
          <a:p>
            <a:endParaRPr lang="en-US" sz="2000" dirty="0"/>
          </a:p>
          <a:p>
            <a:r>
              <a:rPr lang="en-US" sz="2000" dirty="0" smtClean="0"/>
              <a:t>4 divisions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 smtClean="0"/>
              <a:t>7 divisions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 smtClean="0"/>
              <a:t>13 divisions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smtClean="0"/>
              <a:t>16 divisions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 smtClean="0"/>
              <a:t>What are the first 10 terms of the sequence?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4049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txBody>
          <a:bodyPr/>
          <a:lstStyle/>
          <a:p>
            <a:r>
              <a:rPr lang="en-US" sz="3600" b="1" dirty="0" smtClean="0">
                <a:solidFill>
                  <a:prstClr val="black"/>
                </a:solidFill>
              </a:rPr>
              <a:t>Sequences</a:t>
            </a:r>
            <a:r>
              <a:rPr lang="en-US" sz="3600" b="1" dirty="0">
                <a:solidFill>
                  <a:prstClr val="black"/>
                </a:solidFill>
              </a:rPr>
              <a:t>: </a:t>
            </a:r>
            <a:r>
              <a:rPr lang="en-US" sz="3600" b="1" dirty="0" smtClean="0">
                <a:solidFill>
                  <a:prstClr val="black"/>
                </a:solidFill>
              </a:rPr>
              <a:t>Recursive Formulas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04800" y="809685"/>
                <a:ext cx="8686800" cy="4031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dirty="0" smtClean="0"/>
                  <a:t>A RECURSIVE FORMULA expresses each new term of a sequence based on the preceding term in the sequence.</a:t>
                </a:r>
              </a:p>
              <a:p>
                <a:pPr algn="just"/>
                <a:r>
                  <a:rPr lang="en-US" sz="2800" dirty="0" smtClean="0"/>
                  <a:t>The recursive formula for </a:t>
                </a:r>
                <a:r>
                  <a:rPr lang="en-US" sz="2800" dirty="0"/>
                  <a:t>determining the </a:t>
                </a:r>
                <a:r>
                  <a:rPr lang="en-US" sz="2800" i="1" dirty="0"/>
                  <a:t>n</a:t>
                </a:r>
                <a:r>
                  <a:rPr lang="en-US" sz="2800" baseline="30000" dirty="0"/>
                  <a:t>th</a:t>
                </a:r>
                <a:r>
                  <a:rPr lang="en-US" sz="2800" dirty="0"/>
                  <a:t> term </a:t>
                </a:r>
                <a:r>
                  <a:rPr lang="en-US" sz="2800" dirty="0" smtClean="0"/>
                  <a:t>of an arithmetic sequence is:</a:t>
                </a:r>
              </a:p>
              <a:p>
                <a:endParaRPr lang="en-US" sz="3600" dirty="0" smtClean="0"/>
              </a:p>
              <a:p>
                <a:endParaRPr lang="en-US" sz="3600" dirty="0" smtClean="0"/>
              </a:p>
              <a:p>
                <a:endParaRPr lang="en-US" sz="3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dirty="0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3600" i="1" dirty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3600" b="0" i="1" dirty="0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6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dirty="0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3600" b="0" i="1" dirty="0" smtClean="0">
                              <a:latin typeface="Cambria Math"/>
                            </a:rPr>
                            <m:t>𝑛</m:t>
                          </m:r>
                          <m:r>
                            <a:rPr lang="en-US" sz="3600" b="0" i="1" dirty="0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  <m:r>
                        <a:rPr lang="en-US" sz="3600" b="0" i="1" dirty="0" smtClean="0">
                          <a:latin typeface="Cambria Math"/>
                        </a:rPr>
                        <m:t>+</m:t>
                      </m:r>
                      <m:r>
                        <a:rPr lang="en-US" sz="3600" b="0" i="1" dirty="0" smtClean="0">
                          <a:latin typeface="Cambria Math"/>
                        </a:rPr>
                        <m:t>𝑑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809685"/>
                <a:ext cx="8686800" cy="4031873"/>
              </a:xfrm>
              <a:prstGeom prst="rect">
                <a:avLst/>
              </a:prstGeom>
              <a:blipFill rotWithShape="1">
                <a:blip r:embed="rId2"/>
                <a:stretch>
                  <a:fillRect l="-1404" t="-1362" r="-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1905000" y="2743200"/>
            <a:ext cx="167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</a:rPr>
              <a:t>n</a:t>
            </a:r>
            <a:r>
              <a:rPr lang="en-US" sz="2800" b="1" baseline="30000" dirty="0" smtClean="0">
                <a:solidFill>
                  <a:schemeClr val="accent6">
                    <a:lumMod val="75000"/>
                  </a:schemeClr>
                </a:solidFill>
              </a:rPr>
              <a:t>th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term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1" name="Straight Arrow Connector 20"/>
          <p:cNvCxnSpPr>
            <a:stCxn id="19" idx="2"/>
          </p:cNvCxnSpPr>
          <p:nvPr/>
        </p:nvCxnSpPr>
        <p:spPr>
          <a:xfrm>
            <a:off x="2743200" y="3697307"/>
            <a:ext cx="533400" cy="684192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200400" y="5256193"/>
            <a:ext cx="167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previous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term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3" name="Straight Arrow Connector 22"/>
          <p:cNvCxnSpPr>
            <a:stCxn id="22" idx="0"/>
          </p:cNvCxnSpPr>
          <p:nvPr/>
        </p:nvCxnSpPr>
        <p:spPr>
          <a:xfrm flipV="1">
            <a:off x="4038600" y="4800601"/>
            <a:ext cx="457200" cy="455592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350774" y="5256193"/>
            <a:ext cx="18882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common</a:t>
            </a:r>
            <a:b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difference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6" name="Straight Arrow Connector 25"/>
          <p:cNvCxnSpPr>
            <a:stCxn id="25" idx="0"/>
          </p:cNvCxnSpPr>
          <p:nvPr/>
        </p:nvCxnSpPr>
        <p:spPr>
          <a:xfrm flipH="1" flipV="1">
            <a:off x="5943600" y="4800601"/>
            <a:ext cx="351287" cy="455592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827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 Arithmetic Sequences: Writing Formulas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229600" cy="685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smtClean="0">
                <a:solidFill>
                  <a:prstClr val="black"/>
                </a:solidFill>
              </a:rPr>
              <a:t>Let’s examine Problem 1 on page 236: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4" t="30630" r="9132" b="7937"/>
          <a:stretch/>
        </p:blipFill>
        <p:spPr bwMode="auto">
          <a:xfrm>
            <a:off x="679181" y="1600201"/>
            <a:ext cx="8115103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19800" y="2895600"/>
            <a:ext cx="2819400" cy="396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5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prstClr val="black"/>
                </a:solidFill>
              </a:rPr>
              <a:t>Sequences</a:t>
            </a:r>
            <a:r>
              <a:rPr lang="en-US" sz="3600" b="1" dirty="0">
                <a:solidFill>
                  <a:prstClr val="black"/>
                </a:solidFill>
              </a:rPr>
              <a:t>: </a:t>
            </a:r>
            <a:r>
              <a:rPr lang="en-US" sz="3600" b="1" dirty="0" smtClean="0">
                <a:solidFill>
                  <a:prstClr val="black"/>
                </a:solidFill>
              </a:rPr>
              <a:t>Recursive Formulas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28600" y="1143000"/>
                <a:ext cx="8686800" cy="48936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Consider the following sequence:</a:t>
                </a:r>
              </a:p>
              <a:p>
                <a:endParaRPr lang="en-US" sz="2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/>
                        </a:rPr>
                        <m:t>−2, −9, −16, −23, …</m:t>
                      </m:r>
                    </m:oMath>
                  </m:oMathPara>
                </a14:m>
                <a:endParaRPr lang="en-US" sz="2400" dirty="0" smtClean="0"/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Use the recursive formula to determine the 5</a:t>
                </a:r>
                <a:r>
                  <a:rPr lang="en-US" sz="2400" baseline="30000" dirty="0" smtClean="0"/>
                  <a:t>th</a:t>
                </a:r>
                <a:r>
                  <a:rPr lang="en-US" sz="2400" dirty="0" smtClean="0"/>
                  <a:t> term</a:t>
                </a:r>
                <a:endParaRPr lang="en-US" sz="2400" dirty="0"/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400" i="1" dirty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400" i="1" dirty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400" i="1" dirty="0">
                              <a:latin typeface="Cambria Math"/>
                            </a:rPr>
                            <m:t>𝑛</m:t>
                          </m:r>
                          <m:r>
                            <a:rPr lang="en-US" sz="2400" i="1" dirty="0">
                              <a:latin typeface="Cambria Math"/>
                            </a:rPr>
                            <m:t>−1</m:t>
                          </m:r>
                        </m:sub>
                      </m:sSub>
                      <m:r>
                        <a:rPr lang="en-US" sz="2400" i="1" dirty="0">
                          <a:latin typeface="Cambria Math"/>
                        </a:rPr>
                        <m:t>+</m:t>
                      </m:r>
                      <m:r>
                        <a:rPr lang="en-US" sz="2400" i="1" dirty="0">
                          <a:latin typeface="Cambria Math"/>
                        </a:rPr>
                        <m:t>𝑑</m:t>
                      </m:r>
                    </m:oMath>
                  </m:oMathPara>
                </a14:m>
                <a:endParaRPr lang="en-US" sz="2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/>
                            </a:rPr>
                            <m:t>5</m:t>
                          </m:r>
                        </m:sub>
                      </m:sSub>
                      <m:r>
                        <a:rPr lang="en-US" sz="2400" i="1" dirty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/>
                            </a:rPr>
                            <m:t>5</m:t>
                          </m:r>
                          <m:r>
                            <a:rPr lang="en-US" sz="2400" i="1" dirty="0">
                              <a:latin typeface="Cambria Math"/>
                            </a:rPr>
                            <m:t>−1</m:t>
                          </m:r>
                        </m:sub>
                      </m:sSub>
                      <m:r>
                        <a:rPr lang="en-US" sz="2400" i="1" dirty="0">
                          <a:latin typeface="Cambria Math"/>
                        </a:rPr>
                        <m:t>+</m:t>
                      </m:r>
                      <m:r>
                        <a:rPr lang="en-US" sz="2400" b="0" i="1" dirty="0" smtClean="0">
                          <a:latin typeface="Cambria Math"/>
                        </a:rPr>
                        <m:t>(−7)</m:t>
                      </m:r>
                    </m:oMath>
                  </m:oMathPara>
                </a14:m>
                <a:endParaRPr lang="en-US" sz="2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400" i="1" dirty="0">
                              <a:latin typeface="Cambria Math"/>
                            </a:rPr>
                            <m:t>5</m:t>
                          </m:r>
                        </m:sub>
                      </m:sSub>
                      <m:r>
                        <a:rPr lang="en-US" sz="2400" i="1" dirty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sz="2400" i="1" dirty="0">
                          <a:latin typeface="Cambria Math"/>
                        </a:rPr>
                        <m:t>−7</m:t>
                      </m:r>
                    </m:oMath>
                  </m:oMathPara>
                </a14:m>
                <a:endParaRPr lang="en-US" sz="2400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400" i="1" dirty="0">
                              <a:latin typeface="Cambria Math"/>
                            </a:rPr>
                            <m:t>5</m:t>
                          </m:r>
                        </m:sub>
                      </m:sSub>
                      <m:r>
                        <a:rPr lang="en-US" sz="2400" i="1" dirty="0">
                          <a:latin typeface="Cambria Math"/>
                        </a:rPr>
                        <m:t>=</m:t>
                      </m:r>
                      <m:r>
                        <a:rPr lang="en-US" sz="2400" b="0" i="1" dirty="0" smtClean="0">
                          <a:latin typeface="Cambria Math"/>
                        </a:rPr>
                        <m:t>−23</m:t>
                      </m:r>
                      <m:r>
                        <a:rPr lang="en-US" sz="2400" i="1" dirty="0">
                          <a:latin typeface="Cambria Math"/>
                        </a:rPr>
                        <m:t>−7</m:t>
                      </m:r>
                    </m:oMath>
                  </m:oMathPara>
                </a14:m>
                <a:endParaRPr lang="en-US" sz="2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400" i="1" dirty="0">
                              <a:latin typeface="Cambria Math"/>
                            </a:rPr>
                            <m:t>5</m:t>
                          </m:r>
                        </m:sub>
                      </m:sSub>
                      <m:r>
                        <a:rPr lang="en-US" sz="2400" i="1" dirty="0">
                          <a:latin typeface="Cambria Math"/>
                        </a:rPr>
                        <m:t>=−</m:t>
                      </m:r>
                      <m:r>
                        <a:rPr lang="en-US" sz="2400" b="0" i="1" dirty="0" smtClean="0">
                          <a:latin typeface="Cambria Math"/>
                        </a:rPr>
                        <m:t>30</m:t>
                      </m:r>
                    </m:oMath>
                  </m:oMathPara>
                </a14:m>
                <a:endParaRPr lang="en-US" sz="2400" dirty="0"/>
              </a:p>
              <a:p>
                <a:pPr algn="ctr"/>
                <a:endParaRPr lang="en-US" sz="2400" dirty="0"/>
              </a:p>
              <a:p>
                <a:pPr lvl="0"/>
                <a:r>
                  <a:rPr lang="en-US" sz="2400" dirty="0" smtClean="0">
                    <a:solidFill>
                      <a:prstClr val="black"/>
                    </a:solidFill>
                  </a:rPr>
                  <a:t>The 5</a:t>
                </a:r>
                <a:r>
                  <a:rPr lang="en-US" sz="2400" baseline="30000" dirty="0" smtClean="0"/>
                  <a:t>th</a:t>
                </a:r>
                <a:r>
                  <a:rPr lang="en-US" sz="2400" dirty="0" smtClean="0"/>
                  <a:t> 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term </a:t>
                </a:r>
                <a:r>
                  <a:rPr lang="en-US" sz="2400" dirty="0">
                    <a:solidFill>
                      <a:prstClr val="black"/>
                    </a:solidFill>
                  </a:rPr>
                  <a:t>in 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the sequence is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prstClr val="black"/>
                        </a:solidFill>
                        <a:latin typeface="Cambria Math"/>
                      </a:rPr>
                      <m:t>−30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</a:rPr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143000"/>
                <a:ext cx="8686800" cy="4893647"/>
              </a:xfrm>
              <a:prstGeom prst="rect">
                <a:avLst/>
              </a:prstGeom>
              <a:blipFill rotWithShape="1">
                <a:blip r:embed="rId2"/>
                <a:stretch>
                  <a:fillRect l="-1123" t="-998" b="-1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263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txBody>
          <a:bodyPr/>
          <a:lstStyle/>
          <a:p>
            <a:r>
              <a:rPr lang="en-US" sz="3600" b="1" dirty="0" smtClean="0">
                <a:solidFill>
                  <a:prstClr val="black"/>
                </a:solidFill>
              </a:rPr>
              <a:t>Sequences</a:t>
            </a:r>
            <a:r>
              <a:rPr lang="en-US" sz="3600" b="1" dirty="0">
                <a:solidFill>
                  <a:prstClr val="black"/>
                </a:solidFill>
              </a:rPr>
              <a:t>: </a:t>
            </a:r>
            <a:r>
              <a:rPr lang="en-US" sz="3600" b="1" dirty="0" smtClean="0">
                <a:solidFill>
                  <a:prstClr val="black"/>
                </a:solidFill>
              </a:rPr>
              <a:t>Recursive Formulas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304800" y="1630501"/>
                <a:ext cx="8686800" cy="3170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dirty="0" smtClean="0"/>
                  <a:t>The recursive formula for </a:t>
                </a:r>
                <a:r>
                  <a:rPr lang="en-US" sz="2800" dirty="0"/>
                  <a:t>determining the </a:t>
                </a:r>
                <a:r>
                  <a:rPr lang="en-US" sz="2800" i="1" dirty="0"/>
                  <a:t>n</a:t>
                </a:r>
                <a:r>
                  <a:rPr lang="en-US" sz="2800" baseline="30000" dirty="0"/>
                  <a:t>th</a:t>
                </a:r>
                <a:r>
                  <a:rPr lang="en-US" sz="2800" dirty="0"/>
                  <a:t> term </a:t>
                </a:r>
                <a:r>
                  <a:rPr lang="en-US" sz="2800" dirty="0" smtClean="0"/>
                  <a:t>of </a:t>
                </a:r>
                <a:r>
                  <a:rPr lang="en-US" sz="2800" dirty="0" smtClean="0"/>
                  <a:t>a </a:t>
                </a:r>
                <a:r>
                  <a:rPr lang="en-US" sz="2800" dirty="0" smtClean="0"/>
                  <a:t>geometric sequence is:</a:t>
                </a:r>
              </a:p>
              <a:p>
                <a:endParaRPr lang="en-US" sz="3600" dirty="0" smtClean="0"/>
              </a:p>
              <a:p>
                <a:endParaRPr lang="en-US" sz="3600" dirty="0" smtClean="0"/>
              </a:p>
              <a:p>
                <a:endParaRPr lang="en-US" sz="3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dirty="0" smtClean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sz="3600" i="1" dirty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3600" b="0" i="1" dirty="0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6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dirty="0" smtClean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sz="3600" b="0" i="1" dirty="0" smtClean="0">
                              <a:latin typeface="Cambria Math"/>
                            </a:rPr>
                            <m:t>𝑛</m:t>
                          </m:r>
                          <m:r>
                            <a:rPr lang="en-US" sz="3600" b="0" i="1" dirty="0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  <m:r>
                        <a:rPr lang="en-US" sz="3600" b="0" i="1" dirty="0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3600" b="0" i="1" dirty="0" smtClean="0">
                          <a:latin typeface="Cambria Math"/>
                          <a:ea typeface="Cambria Math"/>
                        </a:rPr>
                        <m:t>𝑟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630501"/>
                <a:ext cx="8686800" cy="3170099"/>
              </a:xfrm>
              <a:prstGeom prst="rect">
                <a:avLst/>
              </a:prstGeom>
              <a:blipFill rotWithShape="1">
                <a:blip r:embed="rId2"/>
                <a:stretch>
                  <a:fillRect l="-1404" t="-1727" r="-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1905000" y="2743200"/>
            <a:ext cx="167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</a:rPr>
              <a:t>n</a:t>
            </a:r>
            <a:r>
              <a:rPr lang="en-US" sz="2800" b="1" baseline="30000" dirty="0" smtClean="0">
                <a:solidFill>
                  <a:schemeClr val="accent6">
                    <a:lumMod val="75000"/>
                  </a:schemeClr>
                </a:solidFill>
              </a:rPr>
              <a:t>th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term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1" name="Straight Arrow Connector 20"/>
          <p:cNvCxnSpPr>
            <a:stCxn id="19" idx="2"/>
          </p:cNvCxnSpPr>
          <p:nvPr/>
        </p:nvCxnSpPr>
        <p:spPr>
          <a:xfrm>
            <a:off x="2743200" y="3697307"/>
            <a:ext cx="533400" cy="684192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200400" y="5256193"/>
            <a:ext cx="167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previous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term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3" name="Straight Arrow Connector 22"/>
          <p:cNvCxnSpPr>
            <a:stCxn id="22" idx="0"/>
          </p:cNvCxnSpPr>
          <p:nvPr/>
        </p:nvCxnSpPr>
        <p:spPr>
          <a:xfrm flipV="1">
            <a:off x="4038600" y="4800601"/>
            <a:ext cx="457200" cy="455592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350774" y="5256193"/>
            <a:ext cx="18882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common</a:t>
            </a:r>
            <a:b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ratio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6" name="Straight Arrow Connector 25"/>
          <p:cNvCxnSpPr>
            <a:stCxn id="25" idx="0"/>
          </p:cNvCxnSpPr>
          <p:nvPr/>
        </p:nvCxnSpPr>
        <p:spPr>
          <a:xfrm flipH="1" flipV="1">
            <a:off x="5943600" y="4800601"/>
            <a:ext cx="351287" cy="455592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315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prstClr val="black"/>
                </a:solidFill>
              </a:rPr>
              <a:t>Sequences</a:t>
            </a:r>
            <a:r>
              <a:rPr lang="en-US" sz="3600" b="1" dirty="0">
                <a:solidFill>
                  <a:prstClr val="black"/>
                </a:solidFill>
              </a:rPr>
              <a:t>: </a:t>
            </a:r>
            <a:r>
              <a:rPr lang="en-US" sz="3600" b="1" dirty="0" smtClean="0">
                <a:solidFill>
                  <a:prstClr val="black"/>
                </a:solidFill>
              </a:rPr>
              <a:t>Recursive Formulas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228600" y="1143000"/>
                <a:ext cx="8686800" cy="48936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Consider the following sequence:</a:t>
                </a:r>
              </a:p>
              <a:p>
                <a:endParaRPr lang="en-US" sz="2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/>
                        </a:rPr>
                        <m:t>4, 12, 36, 108, …</m:t>
                      </m:r>
                    </m:oMath>
                  </m:oMathPara>
                </a14:m>
                <a:endParaRPr lang="en-US" sz="2400" dirty="0" smtClean="0"/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Use the recursive formula to determine the 5</a:t>
                </a:r>
                <a:r>
                  <a:rPr lang="en-US" sz="2400" baseline="30000" dirty="0" smtClean="0"/>
                  <a:t>th</a:t>
                </a:r>
                <a:r>
                  <a:rPr lang="en-US" sz="2400" dirty="0" smtClean="0"/>
                  <a:t> term</a:t>
                </a:r>
                <a:endParaRPr lang="en-US" sz="2400" dirty="0"/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sz="2400" i="1" dirty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400" i="1" dirty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sz="2400" i="1" dirty="0">
                              <a:latin typeface="Cambria Math"/>
                            </a:rPr>
                            <m:t>𝑛</m:t>
                          </m:r>
                          <m:r>
                            <a:rPr lang="en-US" sz="2400" i="1" dirty="0">
                              <a:latin typeface="Cambria Math"/>
                            </a:rPr>
                            <m:t>−1</m:t>
                          </m:r>
                        </m:sub>
                      </m:sSub>
                      <m:r>
                        <a:rPr lang="en-US" sz="2400" i="1" dirty="0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400" b="0" i="1" dirty="0" smtClean="0">
                          <a:latin typeface="Cambria Math"/>
                          <a:ea typeface="Cambria Math"/>
                        </a:rPr>
                        <m:t>𝑟</m:t>
                      </m:r>
                    </m:oMath>
                  </m:oMathPara>
                </a14:m>
                <a:endParaRPr lang="en-US" sz="2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/>
                            </a:rPr>
                            <m:t>5</m:t>
                          </m:r>
                        </m:sub>
                      </m:sSub>
                      <m:r>
                        <a:rPr lang="en-US" sz="2400" i="1" dirty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/>
                            </a:rPr>
                            <m:t>5</m:t>
                          </m:r>
                          <m:r>
                            <a:rPr lang="en-US" sz="2400" i="1" dirty="0">
                              <a:latin typeface="Cambria Math"/>
                            </a:rPr>
                            <m:t>−1</m:t>
                          </m:r>
                        </m:sub>
                      </m:sSub>
                      <m:r>
                        <a:rPr lang="en-US" sz="2400" i="1" dirty="0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400" i="1" dirty="0" smtClean="0">
                          <a:latin typeface="Cambria Math"/>
                        </a:rPr>
                        <m:t> </m:t>
                      </m:r>
                      <m:r>
                        <a:rPr lang="en-US" sz="2400" b="0" i="1" dirty="0" smtClean="0">
                          <a:latin typeface="Cambria Math"/>
                        </a:rPr>
                        <m:t>(3)</m:t>
                      </m:r>
                    </m:oMath>
                  </m:oMathPara>
                </a14:m>
                <a:endParaRPr lang="en-US" sz="2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sz="2400" i="1" dirty="0">
                              <a:latin typeface="Cambria Math"/>
                            </a:rPr>
                            <m:t>5</m:t>
                          </m:r>
                        </m:sub>
                      </m:sSub>
                      <m:r>
                        <a:rPr lang="en-US" sz="2400" i="1" dirty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sz="2400" i="1" dirty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400" i="1" dirty="0">
                          <a:latin typeface="Cambria Math"/>
                        </a:rPr>
                        <m:t> (3)</m:t>
                      </m:r>
                    </m:oMath>
                  </m:oMathPara>
                </a14:m>
                <a:endParaRPr lang="en-US" sz="2400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sz="2400" i="1" dirty="0">
                              <a:latin typeface="Cambria Math"/>
                            </a:rPr>
                            <m:t>5</m:t>
                          </m:r>
                        </m:sub>
                      </m:sSub>
                      <m:r>
                        <a:rPr lang="en-US" sz="2400" i="1" dirty="0">
                          <a:latin typeface="Cambria Math"/>
                        </a:rPr>
                        <m:t>=</m:t>
                      </m:r>
                      <m:r>
                        <a:rPr lang="en-US" sz="2400" b="0" i="1" dirty="0" smtClean="0">
                          <a:latin typeface="Cambria Math"/>
                        </a:rPr>
                        <m:t>108</m:t>
                      </m:r>
                      <m:r>
                        <a:rPr lang="en-US" sz="2400" i="1" dirty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400" i="1" dirty="0">
                          <a:latin typeface="Cambria Math"/>
                        </a:rPr>
                        <m:t> (3)</m:t>
                      </m:r>
                    </m:oMath>
                  </m:oMathPara>
                </a14:m>
                <a:endParaRPr lang="en-US" sz="2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sz="2400" i="1" dirty="0">
                              <a:latin typeface="Cambria Math"/>
                            </a:rPr>
                            <m:t>5</m:t>
                          </m:r>
                        </m:sub>
                      </m:sSub>
                      <m:r>
                        <a:rPr lang="en-US" sz="2400" i="1" dirty="0">
                          <a:latin typeface="Cambria Math"/>
                        </a:rPr>
                        <m:t>=</m:t>
                      </m:r>
                      <m:r>
                        <a:rPr lang="en-US" sz="2400" i="1" dirty="0" smtClean="0">
                          <a:latin typeface="Cambria Math"/>
                        </a:rPr>
                        <m:t>3</m:t>
                      </m:r>
                      <m:r>
                        <a:rPr lang="en-US" sz="2400" b="0" i="1" dirty="0" smtClean="0">
                          <a:latin typeface="Cambria Math"/>
                        </a:rPr>
                        <m:t>24</m:t>
                      </m:r>
                    </m:oMath>
                  </m:oMathPara>
                </a14:m>
                <a:endParaRPr lang="en-US" sz="2400" b="0" dirty="0" smtClean="0"/>
              </a:p>
              <a:p>
                <a:pPr algn="ctr"/>
                <a:endParaRPr lang="en-US" sz="2400" dirty="0"/>
              </a:p>
              <a:p>
                <a:pPr lvl="0"/>
                <a:r>
                  <a:rPr lang="en-US" sz="2400" dirty="0" smtClean="0">
                    <a:solidFill>
                      <a:prstClr val="black"/>
                    </a:solidFill>
                  </a:rPr>
                  <a:t>The 5</a:t>
                </a:r>
                <a:r>
                  <a:rPr lang="en-US" sz="2400" baseline="30000" dirty="0" smtClean="0"/>
                  <a:t>th</a:t>
                </a:r>
                <a:r>
                  <a:rPr lang="en-US" sz="2400" dirty="0" smtClean="0"/>
                  <a:t> 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term </a:t>
                </a:r>
                <a:r>
                  <a:rPr lang="en-US" sz="2400" dirty="0">
                    <a:solidFill>
                      <a:prstClr val="black"/>
                    </a:solidFill>
                  </a:rPr>
                  <a:t>in 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the sequence is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prstClr val="black"/>
                        </a:solidFill>
                        <a:latin typeface="Cambria Math"/>
                      </a:rPr>
                      <m:t>324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</a:rPr>
                  <a:t>.</a:t>
                </a:r>
                <a:endParaRPr lang="en-US" sz="2400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143000"/>
                <a:ext cx="8686800" cy="4893647"/>
              </a:xfrm>
              <a:prstGeom prst="rect">
                <a:avLst/>
              </a:prstGeom>
              <a:blipFill rotWithShape="1">
                <a:blip r:embed="rId2"/>
                <a:stretch>
                  <a:fillRect l="-1123" t="-998" b="-1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233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Recursive Formulas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 Problems 1 &amp; 2 on pages 246 &amp; 247 for homework.</a:t>
            </a:r>
          </a:p>
        </p:txBody>
      </p:sp>
    </p:spTree>
    <p:extLst>
      <p:ext uri="{BB962C8B-B14F-4D97-AF65-F5344CB8AC3E}">
        <p14:creationId xmlns:p14="http://schemas.microsoft.com/office/powerpoint/2010/main" val="35340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/>
          <a:lstStyle/>
          <a:p>
            <a:r>
              <a:rPr lang="en-US" sz="3600" b="1" dirty="0">
                <a:solidFill>
                  <a:prstClr val="black"/>
                </a:solidFill>
              </a:rPr>
              <a:t> Arithmetic Sequences: Writing Formulas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229600" cy="685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smtClean="0">
                <a:solidFill>
                  <a:prstClr val="black"/>
                </a:solidFill>
              </a:rPr>
              <a:t>Now let’s complete the table: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19800" y="2895600"/>
            <a:ext cx="2819400" cy="396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1" t="23988" r="21468" b="18125"/>
          <a:stretch/>
        </p:blipFill>
        <p:spPr bwMode="auto">
          <a:xfrm>
            <a:off x="152400" y="1676400"/>
            <a:ext cx="5655664" cy="5074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3488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/>
          <a:lstStyle/>
          <a:p>
            <a:r>
              <a:rPr lang="en-US" sz="3600" b="1" dirty="0">
                <a:solidFill>
                  <a:prstClr val="black"/>
                </a:solidFill>
              </a:rPr>
              <a:t> Arithmetic Sequences: Writing Formulas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5334000" cy="5334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 smtClean="0">
                <a:solidFill>
                  <a:prstClr val="black"/>
                </a:solidFill>
              </a:rPr>
              <a:t>Now answer the questions on page 237: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19800" y="2895600"/>
            <a:ext cx="2819400" cy="396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2" t="12500" r="27500" b="23125"/>
          <a:stretch/>
        </p:blipFill>
        <p:spPr bwMode="auto">
          <a:xfrm>
            <a:off x="76200" y="1524000"/>
            <a:ext cx="5486400" cy="5200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62600" y="1152465"/>
            <a:ext cx="34290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/>
              <a:t>Explain how you can calculate the tenth term based on the ninth term.</a:t>
            </a:r>
          </a:p>
          <a:p>
            <a:pPr algn="just"/>
            <a:endParaRPr lang="en-US" sz="2000" dirty="0" smtClean="0"/>
          </a:p>
          <a:p>
            <a:pPr algn="just"/>
            <a:endParaRPr lang="en-US" sz="2000" dirty="0"/>
          </a:p>
          <a:p>
            <a:pPr algn="just"/>
            <a:r>
              <a:rPr lang="en-US" sz="2000" dirty="0" smtClean="0"/>
              <a:t>Determine the 20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term.  Explain your calculation.</a:t>
            </a:r>
          </a:p>
          <a:p>
            <a:pPr algn="just"/>
            <a:endParaRPr lang="en-US" sz="2000" dirty="0" smtClean="0"/>
          </a:p>
          <a:p>
            <a:pPr algn="just"/>
            <a:endParaRPr lang="en-US" sz="2000" dirty="0"/>
          </a:p>
          <a:p>
            <a:pPr algn="just"/>
            <a:r>
              <a:rPr lang="en-US" sz="2000" dirty="0" smtClean="0"/>
              <a:t>Is there a way to calculate the 20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term without first calculating the 19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term?  If so, describe the strategy.</a:t>
            </a:r>
          </a:p>
          <a:p>
            <a:pPr algn="just"/>
            <a:endParaRPr lang="en-US" sz="2000" dirty="0" smtClean="0"/>
          </a:p>
          <a:p>
            <a:pPr algn="just"/>
            <a:endParaRPr lang="en-US" sz="2000" dirty="0"/>
          </a:p>
          <a:p>
            <a:pPr algn="just"/>
            <a:r>
              <a:rPr lang="en-US" sz="2000" dirty="0" smtClean="0"/>
              <a:t>Describe a strategy to calculate the 93</a:t>
            </a:r>
            <a:r>
              <a:rPr lang="en-US" sz="2000" baseline="30000" dirty="0" smtClean="0"/>
              <a:t>rd</a:t>
            </a:r>
            <a:r>
              <a:rPr lang="en-US" sz="2000" dirty="0" smtClean="0"/>
              <a:t> term.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5161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prstClr val="black"/>
                </a:solidFill>
              </a:rPr>
              <a:t> Arithmetic Sequences: </a:t>
            </a:r>
            <a:r>
              <a:rPr lang="en-US" sz="3600" b="1" dirty="0" smtClean="0">
                <a:solidFill>
                  <a:prstClr val="black"/>
                </a:solidFill>
              </a:rPr>
              <a:t>Explicit Formula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2364012"/>
              </p:ext>
            </p:extLst>
          </p:nvPr>
        </p:nvGraphicFramePr>
        <p:xfrm>
          <a:off x="457200" y="1143000"/>
          <a:ext cx="8229600" cy="4343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24600"/>
                <a:gridCol w="1905000"/>
              </a:tblGrid>
              <a:tr h="62048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General Rule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Example</a:t>
                      </a:r>
                      <a:endParaRPr lang="en-US" dirty="0"/>
                    </a:p>
                  </a:txBody>
                  <a:tcPr anchor="ctr"/>
                </a:tc>
              </a:tr>
              <a:tr h="620486"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/>
                    </a:p>
                  </a:txBody>
                  <a:tcPr anchor="ctr"/>
                </a:tc>
              </a:tr>
              <a:tr h="620486"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anchor="ctr"/>
                </a:tc>
              </a:tr>
              <a:tr h="620486">
                <a:tc>
                  <a:txBody>
                    <a:bodyPr/>
                    <a:lstStyle/>
                    <a:p>
                      <a:pPr algn="l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anchor="ctr"/>
                </a:tc>
              </a:tr>
              <a:tr h="620486">
                <a:tc>
                  <a:txBody>
                    <a:bodyPr/>
                    <a:lstStyle/>
                    <a:p>
                      <a:pPr algn="l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anchor="ctr"/>
                </a:tc>
              </a:tr>
              <a:tr h="620486">
                <a:tc>
                  <a:txBody>
                    <a:bodyPr/>
                    <a:lstStyle/>
                    <a:p>
                      <a:pPr algn="l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anchor="ctr"/>
                </a:tc>
              </a:tr>
              <a:tr h="620486">
                <a:tc>
                  <a:txBody>
                    <a:bodyPr/>
                    <a:lstStyle/>
                    <a:p>
                      <a:pPr algn="l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1905782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lowercase letter is used to name a sequence.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781800" y="1905782"/>
                <a:ext cx="1905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1905782"/>
                <a:ext cx="1905000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7200" y="2526268"/>
                <a:ext cx="6324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The first term, or initial term, is referred to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526268"/>
                <a:ext cx="6324600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771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781800" y="2526268"/>
                <a:ext cx="1905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dirty="0" smtClean="0">
                          <a:latin typeface="Cambria Math"/>
                        </a:rPr>
                        <m:t>=125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2526268"/>
                <a:ext cx="1905000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57200" y="312420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remaining terms are named according to the term number.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781800" y="2991173"/>
                <a:ext cx="1905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i="1" dirty="0">
                          <a:latin typeface="Cambria Math"/>
                        </a:rPr>
                        <m:t>=1</m:t>
                      </m:r>
                      <m:r>
                        <a:rPr lang="en-US" b="0" i="1" dirty="0" smtClean="0">
                          <a:latin typeface="Cambria Math"/>
                        </a:rPr>
                        <m:t>43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i="1" dirty="0">
                          <a:latin typeface="Cambria Math"/>
                        </a:rPr>
                        <m:t>=1</m:t>
                      </m:r>
                      <m:r>
                        <a:rPr lang="en-US" b="0" i="1" dirty="0" smtClean="0">
                          <a:latin typeface="Cambria Math"/>
                        </a:rPr>
                        <m:t>61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2991173"/>
                <a:ext cx="1905000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" y="3614056"/>
                <a:ext cx="6324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 general term of the sequence is referred to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, also known as the </a:t>
                </a:r>
                <a:r>
                  <a:rPr lang="en-US" i="1" dirty="0" smtClean="0"/>
                  <a:t>n</a:t>
                </a:r>
                <a:r>
                  <a:rPr lang="en-US" baseline="30000" dirty="0" smtClean="0"/>
                  <a:t>th</a:t>
                </a:r>
                <a:r>
                  <a:rPr lang="en-US" dirty="0" smtClean="0"/>
                  <a:t> term, where 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n</a:t>
                </a:r>
                <a:r>
                  <a:rPr lang="en-US" dirty="0" smtClean="0"/>
                  <a:t> represents 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index</a:t>
                </a:r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614056"/>
                <a:ext cx="6324600" cy="646331"/>
              </a:xfrm>
              <a:prstGeom prst="rect">
                <a:avLst/>
              </a:prstGeom>
              <a:blipFill rotWithShape="1">
                <a:blip r:embed="rId6"/>
                <a:stretch>
                  <a:fillRect l="-771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781800" y="3744686"/>
                <a:ext cx="1905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3744686"/>
                <a:ext cx="1905000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57200" y="4343400"/>
                <a:ext cx="6324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The term previous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is referred to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343400"/>
                <a:ext cx="6324600" cy="369332"/>
              </a:xfrm>
              <a:prstGeom prst="rect">
                <a:avLst/>
              </a:prstGeom>
              <a:blipFill rotWithShape="1">
                <a:blip r:embed="rId8"/>
                <a:stretch>
                  <a:fillRect l="-771" t="-833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781800" y="4343400"/>
                <a:ext cx="1905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</a:rPr>
                            <m:t>𝑛</m:t>
                          </m:r>
                          <m:r>
                            <a:rPr lang="en-US" i="1" dirty="0">
                              <a:latin typeface="Cambria Math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4343400"/>
                <a:ext cx="1905000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57200" y="4963886"/>
                <a:ext cx="6324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The common difference is represented 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963886"/>
                <a:ext cx="6324600" cy="369332"/>
              </a:xfrm>
              <a:prstGeom prst="rect">
                <a:avLst/>
              </a:prstGeom>
              <a:blipFill rotWithShape="1">
                <a:blip r:embed="rId10"/>
                <a:stretch>
                  <a:fillRect l="-771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781800" y="4963886"/>
                <a:ext cx="1905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</a:rPr>
                        <m:t>𝑑</m:t>
                      </m:r>
                      <m:r>
                        <a:rPr lang="en-US" b="0" i="1" dirty="0" smtClean="0">
                          <a:latin typeface="Cambria Math"/>
                        </a:rPr>
                        <m:t>=18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4963886"/>
                <a:ext cx="1905000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457200" y="5879068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FF0000"/>
                </a:solidFill>
              </a:rPr>
              <a:t>INDEX</a:t>
            </a:r>
            <a:r>
              <a:rPr lang="en-US" dirty="0" smtClean="0"/>
              <a:t> is the position of the term (its term number) in a sequence.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18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txBody>
          <a:bodyPr/>
          <a:lstStyle/>
          <a:p>
            <a:r>
              <a:rPr lang="en-US" sz="3600" b="1" dirty="0">
                <a:solidFill>
                  <a:prstClr val="black"/>
                </a:solidFill>
              </a:rPr>
              <a:t> Arithmetic Sequences: Explicit Formula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19100" y="1676400"/>
                <a:ext cx="8305800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The explicit formula for </a:t>
                </a:r>
                <a:r>
                  <a:rPr lang="en-US" sz="3600" dirty="0"/>
                  <a:t>determining the </a:t>
                </a:r>
                <a:r>
                  <a:rPr lang="en-US" sz="3600" i="1" dirty="0"/>
                  <a:t>n</a:t>
                </a:r>
                <a:r>
                  <a:rPr lang="en-US" sz="3600" baseline="30000" dirty="0"/>
                  <a:t>th</a:t>
                </a:r>
                <a:r>
                  <a:rPr lang="en-US" sz="3600" dirty="0"/>
                  <a:t> term </a:t>
                </a:r>
                <a:r>
                  <a:rPr lang="en-US" sz="3600" dirty="0" smtClean="0"/>
                  <a:t>of an arithmetic sequence is:</a:t>
                </a:r>
              </a:p>
              <a:p>
                <a:endParaRPr lang="en-US" sz="3600" dirty="0" smtClean="0"/>
              </a:p>
              <a:p>
                <a:endParaRPr lang="en-US" sz="3600" dirty="0" smtClean="0"/>
              </a:p>
              <a:p>
                <a:endParaRPr lang="en-US" sz="3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 dirty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3600" i="1" dirty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3600" b="0" i="1" dirty="0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6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 dirty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3600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3600" b="0" i="1" dirty="0" smtClean="0">
                          <a:latin typeface="Cambria Math"/>
                        </a:rPr>
                        <m:t>+</m:t>
                      </m:r>
                      <m:r>
                        <a:rPr lang="en-US" sz="3600" b="0" i="1" dirty="0" smtClean="0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sz="3600" b="0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b="0" i="1" dirty="0" smtClean="0">
                              <a:latin typeface="Cambria Math"/>
                            </a:rPr>
                            <m:t>𝑛</m:t>
                          </m:r>
                          <m:r>
                            <a:rPr lang="en-US" sz="3600" b="0" i="1" dirty="0" smtClean="0">
                              <a:latin typeface="Cambria Math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" y="1676400"/>
                <a:ext cx="8305800" cy="3416320"/>
              </a:xfrm>
              <a:prstGeom prst="rect">
                <a:avLst/>
              </a:prstGeom>
              <a:blipFill rotWithShape="1">
                <a:blip r:embed="rId2"/>
                <a:stretch>
                  <a:fillRect l="-2276" t="-26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1447800" y="2990047"/>
            <a:ext cx="167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</a:rPr>
              <a:t>n</a:t>
            </a:r>
            <a:r>
              <a:rPr lang="en-US" sz="2800" b="1" baseline="30000" dirty="0" smtClean="0">
                <a:solidFill>
                  <a:schemeClr val="accent6">
                    <a:lumMod val="75000"/>
                  </a:schemeClr>
                </a:solidFill>
              </a:rPr>
              <a:t>th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term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1" name="Straight Arrow Connector 20"/>
          <p:cNvCxnSpPr>
            <a:stCxn id="19" idx="2"/>
          </p:cNvCxnSpPr>
          <p:nvPr/>
        </p:nvCxnSpPr>
        <p:spPr>
          <a:xfrm>
            <a:off x="2286000" y="3944154"/>
            <a:ext cx="533400" cy="684192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590800" y="5560993"/>
            <a:ext cx="167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en-US" sz="2800" b="1" baseline="30000" dirty="0" smtClean="0">
                <a:solidFill>
                  <a:schemeClr val="accent6">
                    <a:lumMod val="75000"/>
                  </a:schemeClr>
                </a:solidFill>
              </a:rPr>
              <a:t>st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term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3" name="Straight Arrow Connector 22"/>
          <p:cNvCxnSpPr>
            <a:stCxn id="22" idx="0"/>
          </p:cNvCxnSpPr>
          <p:nvPr/>
        </p:nvCxnSpPr>
        <p:spPr>
          <a:xfrm flipV="1">
            <a:off x="3429000" y="5105401"/>
            <a:ext cx="457200" cy="455592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038600" y="2990047"/>
            <a:ext cx="251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common</a:t>
            </a:r>
            <a:b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difference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6" name="Straight Arrow Connector 25"/>
          <p:cNvCxnSpPr>
            <a:stCxn id="25" idx="2"/>
          </p:cNvCxnSpPr>
          <p:nvPr/>
        </p:nvCxnSpPr>
        <p:spPr>
          <a:xfrm flipH="1">
            <a:off x="4953000" y="3944154"/>
            <a:ext cx="342900" cy="551646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648200" y="5560993"/>
            <a:ext cx="228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previous</a:t>
            </a:r>
            <a:b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term number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4" name="Left Brace 33"/>
          <p:cNvSpPr/>
          <p:nvPr/>
        </p:nvSpPr>
        <p:spPr>
          <a:xfrm rot="16200000">
            <a:off x="5461233" y="4775431"/>
            <a:ext cx="546080" cy="1180655"/>
          </a:xfrm>
          <a:prstGeom prst="leftBrac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18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5" grpId="0"/>
      <p:bldP spid="32" grpId="0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txBody>
          <a:bodyPr/>
          <a:lstStyle/>
          <a:p>
            <a:r>
              <a:rPr lang="en-US" sz="3600" b="1" dirty="0">
                <a:solidFill>
                  <a:prstClr val="black"/>
                </a:solidFill>
              </a:rPr>
              <a:t> Arithmetic Sequences: Explicit Formula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28600" y="1143000"/>
                <a:ext cx="8686800" cy="5232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Let’s use an explicit formula to determine the 93</a:t>
                </a:r>
                <a:r>
                  <a:rPr lang="en-US" sz="2000" baseline="30000" dirty="0" smtClean="0"/>
                  <a:t>rd</a:t>
                </a:r>
                <a:r>
                  <a:rPr lang="en-US" sz="2000" dirty="0" smtClean="0"/>
                  <a:t> term in the following situation:</a:t>
                </a:r>
              </a:p>
              <a:p>
                <a:endParaRPr lang="en-US" dirty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400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 dirty="0">
                        <a:latin typeface="Cambria Math"/>
                      </a:rPr>
                      <m:t>=125</m:t>
                    </m:r>
                  </m:oMath>
                </a14:m>
                <a:r>
                  <a:rPr lang="en-US" sz="2400" dirty="0" smtClean="0"/>
                  <a:t>  and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𝑑</m:t>
                    </m:r>
                    <m:r>
                      <a:rPr lang="en-US" sz="2400" i="1" dirty="0">
                        <a:latin typeface="Cambria Math"/>
                      </a:rPr>
                      <m:t>=18</m:t>
                    </m:r>
                  </m:oMath>
                </a14:m>
                <a:endParaRPr lang="en-US" sz="2400" dirty="0" smtClean="0"/>
              </a:p>
              <a:p>
                <a:pPr algn="ctr"/>
                <a:endParaRPr lang="en-US" sz="2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400" i="1" dirty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400" i="1" dirty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400" i="1" dirty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i="1" dirty="0">
                          <a:latin typeface="Cambria Math"/>
                        </a:rPr>
                        <m:t>+</m:t>
                      </m:r>
                      <m:r>
                        <a:rPr lang="en-US" sz="2400" i="1" dirty="0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sz="2400" i="1" dirty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/>
                            </a:rPr>
                            <m:t>𝑛</m:t>
                          </m:r>
                          <m:r>
                            <a:rPr lang="en-US" sz="2400" i="1" dirty="0">
                              <a:latin typeface="Cambria Math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/>
                            </a:rPr>
                            <m:t>93</m:t>
                          </m:r>
                        </m:sub>
                      </m:sSub>
                      <m:r>
                        <a:rPr lang="en-US" sz="2400" i="1" dirty="0">
                          <a:latin typeface="Cambria Math"/>
                        </a:rPr>
                        <m:t>=</m:t>
                      </m:r>
                      <m:r>
                        <a:rPr lang="en-US" sz="2400" b="0" i="1" dirty="0" smtClean="0">
                          <a:latin typeface="Cambria Math"/>
                        </a:rPr>
                        <m:t>125</m:t>
                      </m:r>
                      <m:r>
                        <a:rPr lang="en-US" sz="2400" i="1" dirty="0">
                          <a:latin typeface="Cambria Math"/>
                        </a:rPr>
                        <m:t>+</m:t>
                      </m:r>
                      <m:r>
                        <a:rPr lang="en-US" sz="2400" b="0" i="1" dirty="0" smtClean="0">
                          <a:latin typeface="Cambria Math"/>
                        </a:rPr>
                        <m:t>18</m:t>
                      </m:r>
                      <m:d>
                        <m:dPr>
                          <m:ctrlPr>
                            <a:rPr lang="en-US" sz="2400" i="1" dirty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/>
                            </a:rPr>
                            <m:t>93</m:t>
                          </m:r>
                          <m:r>
                            <a:rPr lang="en-US" sz="2400" i="1" dirty="0">
                              <a:latin typeface="Cambria Math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sz="2400" dirty="0" smtClean="0"/>
              </a:p>
              <a:p>
                <a:pPr algn="ctr"/>
                <a:endParaRPr lang="en-US" sz="2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400" i="1" dirty="0">
                              <a:latin typeface="Cambria Math"/>
                            </a:rPr>
                            <m:t>93</m:t>
                          </m:r>
                        </m:sub>
                      </m:sSub>
                      <m:r>
                        <a:rPr lang="en-US" sz="2400" i="1" dirty="0">
                          <a:latin typeface="Cambria Math"/>
                        </a:rPr>
                        <m:t>=125+18</m:t>
                      </m:r>
                      <m:d>
                        <m:dPr>
                          <m:ctrlPr>
                            <a:rPr lang="en-US" sz="2400" i="1" dirty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/>
                            </a:rPr>
                            <m:t>9</m:t>
                          </m:r>
                          <m:r>
                            <a:rPr lang="en-US" sz="2400" b="0" i="1" dirty="0" smtClean="0">
                              <a:latin typeface="Cambria Math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400" i="1" dirty="0">
                              <a:latin typeface="Cambria Math"/>
                            </a:rPr>
                            <m:t>93</m:t>
                          </m:r>
                        </m:sub>
                      </m:sSub>
                      <m:r>
                        <a:rPr lang="en-US" sz="2400" i="1" dirty="0">
                          <a:latin typeface="Cambria Math"/>
                        </a:rPr>
                        <m:t>=125+1</m:t>
                      </m:r>
                      <m:r>
                        <a:rPr lang="en-US" sz="2400" b="0" i="1" dirty="0" smtClean="0">
                          <a:latin typeface="Cambria Math"/>
                        </a:rPr>
                        <m:t>656</m:t>
                      </m:r>
                    </m:oMath>
                  </m:oMathPara>
                </a14:m>
                <a:endParaRPr lang="en-US" sz="2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400" i="1" dirty="0">
                              <a:latin typeface="Cambria Math"/>
                            </a:rPr>
                            <m:t>93</m:t>
                          </m:r>
                        </m:sub>
                      </m:sSub>
                      <m:r>
                        <a:rPr lang="en-US" sz="2400" i="1" dirty="0">
                          <a:latin typeface="Cambria Math"/>
                        </a:rPr>
                        <m:t>=1</m:t>
                      </m:r>
                      <m:r>
                        <a:rPr lang="en-US" sz="2400" b="0" i="1" dirty="0" smtClean="0">
                          <a:latin typeface="Cambria Math"/>
                        </a:rPr>
                        <m:t>781</m:t>
                      </m:r>
                    </m:oMath>
                  </m:oMathPara>
                </a14:m>
                <a:endParaRPr lang="en-US" sz="2400" dirty="0"/>
              </a:p>
              <a:p>
                <a:pPr algn="ctr"/>
                <a:endParaRPr lang="en-US" sz="2400" dirty="0"/>
              </a:p>
              <a:p>
                <a:pPr lvl="0"/>
                <a:r>
                  <a:rPr lang="en-US" sz="2000" dirty="0" smtClean="0">
                    <a:solidFill>
                      <a:prstClr val="black"/>
                    </a:solidFill>
                  </a:rPr>
                  <a:t>The 93</a:t>
                </a:r>
                <a:r>
                  <a:rPr lang="en-US" sz="2000" baseline="30000" dirty="0" smtClean="0">
                    <a:solidFill>
                      <a:prstClr val="black"/>
                    </a:solidFill>
                  </a:rPr>
                  <a:t>rd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>
                    <a:solidFill>
                      <a:prstClr val="black"/>
                    </a:solidFill>
                  </a:rPr>
                  <a:t>term in 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the sequence is 1781.</a:t>
                </a:r>
              </a:p>
              <a:p>
                <a:pPr lvl="0"/>
                <a:endParaRPr lang="en-US" sz="2000" dirty="0">
                  <a:solidFill>
                    <a:prstClr val="black"/>
                  </a:solidFill>
                </a:endParaRPr>
              </a:p>
              <a:p>
                <a:pPr lvl="0"/>
                <a:r>
                  <a:rPr lang="en-US" sz="2000" dirty="0" smtClean="0">
                    <a:solidFill>
                      <a:prstClr val="black"/>
                    </a:solidFill>
                  </a:rPr>
                  <a:t>This means that Rico will contribute a total of $1781 if the Centipedes hit 92 home runs.</a:t>
                </a:r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143000"/>
                <a:ext cx="8686800" cy="5232202"/>
              </a:xfrm>
              <a:prstGeom prst="rect">
                <a:avLst/>
              </a:prstGeom>
              <a:blipFill rotWithShape="1">
                <a:blip r:embed="rId2"/>
                <a:stretch>
                  <a:fillRect l="-772" t="-583" r="-1123" b="-1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944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txBody>
          <a:bodyPr/>
          <a:lstStyle/>
          <a:p>
            <a:r>
              <a:rPr lang="en-US" sz="3600" b="1" dirty="0">
                <a:solidFill>
                  <a:prstClr val="black"/>
                </a:solidFill>
              </a:rPr>
              <a:t> Arithmetic Sequences: Explicit Formula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28600" y="1143000"/>
            <a:ext cx="8686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Complete the problems on page 239:</a:t>
            </a:r>
          </a:p>
          <a:p>
            <a:endParaRPr lang="en-US" sz="2000" dirty="0"/>
          </a:p>
          <a:p>
            <a:r>
              <a:rPr lang="en-US" sz="2000" dirty="0" smtClean="0"/>
              <a:t>Use the explicit formula to determine the amount of money Rico will contribute if the Centipedes hit:</a:t>
            </a:r>
          </a:p>
          <a:p>
            <a:endParaRPr lang="en-US" sz="2000" dirty="0"/>
          </a:p>
          <a:p>
            <a:r>
              <a:rPr lang="en-US" sz="2000" dirty="0" smtClean="0"/>
              <a:t>35 home runs</a:t>
            </a:r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48 home runs</a:t>
            </a:r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/>
              <a:t>86 home runs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214 </a:t>
            </a:r>
            <a:r>
              <a:rPr lang="en-US" sz="2000" dirty="0"/>
              <a:t>home </a:t>
            </a:r>
            <a:r>
              <a:rPr lang="en-US" sz="2000" dirty="0" smtClean="0"/>
              <a:t>runs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576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txBody>
          <a:bodyPr/>
          <a:lstStyle/>
          <a:p>
            <a:r>
              <a:rPr lang="en-US" sz="3600" b="1" dirty="0">
                <a:solidFill>
                  <a:prstClr val="black"/>
                </a:solidFill>
              </a:rPr>
              <a:t> Arithmetic Sequences: Explicit Formula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28600" y="1143000"/>
                <a:ext cx="8686800" cy="1969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What if Rico decides to increase his initial contribution to $500 and the amount donated per home run hit to $75.00.</a:t>
                </a:r>
              </a:p>
              <a:p>
                <a:endParaRPr lang="en-US" sz="2000" dirty="0"/>
              </a:p>
              <a:p>
                <a:r>
                  <a:rPr lang="en-US" sz="2000" dirty="0" smtClean="0"/>
                  <a:t>What would change?</a:t>
                </a:r>
              </a:p>
              <a:p>
                <a:endParaRPr lang="en-US" dirty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400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 dirty="0">
                        <a:latin typeface="Cambria Math"/>
                      </a:rPr>
                      <m:t>=</m:t>
                    </m:r>
                    <m:r>
                      <a:rPr lang="en-US" sz="2400" b="0" i="1" dirty="0" smtClean="0">
                        <a:latin typeface="Cambria Math"/>
                      </a:rPr>
                      <m:t>500</m:t>
                    </m:r>
                  </m:oMath>
                </a14:m>
                <a:r>
                  <a:rPr lang="en-US" sz="2400" dirty="0" smtClean="0"/>
                  <a:t>  and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𝑑</m:t>
                    </m:r>
                    <m:r>
                      <a:rPr lang="en-US" sz="2400" i="1" dirty="0">
                        <a:latin typeface="Cambria Math"/>
                      </a:rPr>
                      <m:t>=75</m:t>
                    </m:r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143000"/>
                <a:ext cx="8686800" cy="1969770"/>
              </a:xfrm>
              <a:prstGeom prst="rect">
                <a:avLst/>
              </a:prstGeom>
              <a:blipFill rotWithShape="1">
                <a:blip r:embed="rId2"/>
                <a:stretch>
                  <a:fillRect l="-772" t="-1548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173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3120</TotalTime>
  <Words>1363</Words>
  <Application>Microsoft Office PowerPoint</Application>
  <PresentationFormat>On-screen Show (4:3)</PresentationFormat>
  <Paragraphs>250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Sequences</vt:lpstr>
      <vt:lpstr> Arithmetic Sequences: Writing Formulas</vt:lpstr>
      <vt:lpstr> Arithmetic Sequences: Writing Formulas</vt:lpstr>
      <vt:lpstr> Arithmetic Sequences: Writing Formulas</vt:lpstr>
      <vt:lpstr> Arithmetic Sequences: Explicit Formula</vt:lpstr>
      <vt:lpstr> Arithmetic Sequences: Explicit Formula</vt:lpstr>
      <vt:lpstr> Arithmetic Sequences: Explicit Formula</vt:lpstr>
      <vt:lpstr> Arithmetic Sequences: Explicit Formula</vt:lpstr>
      <vt:lpstr> Arithmetic Sequences: Explicit Formula</vt:lpstr>
      <vt:lpstr> Arithmetic Sequences: Explicit Formula</vt:lpstr>
      <vt:lpstr> Geometric Sequences: Writing Formulas</vt:lpstr>
      <vt:lpstr> Geometric Sequences: Writing Formulas</vt:lpstr>
      <vt:lpstr> Geometric Sequences: Explicit Formula</vt:lpstr>
      <vt:lpstr> Geometric Sequences: Explicit Formula</vt:lpstr>
      <vt:lpstr> Geometric Sequences: Explicit Formula</vt:lpstr>
      <vt:lpstr> Geometric Sequences: Explicit Formula</vt:lpstr>
      <vt:lpstr> Geometric Sequences: Explicit Formula</vt:lpstr>
      <vt:lpstr> Geometric Sequences: Explicit Formula</vt:lpstr>
      <vt:lpstr>Sequences: Recursive Formulas</vt:lpstr>
      <vt:lpstr>Sequences: Recursive Formulas</vt:lpstr>
      <vt:lpstr>Sequences: Recursive Formulas</vt:lpstr>
      <vt:lpstr>Sequences: Recursive Formulas</vt:lpstr>
      <vt:lpstr>Using Recursive Formulas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Representing Functions</dc:title>
  <dc:creator>Amplo, William (wamplo@psusd.us)</dc:creator>
  <cp:lastModifiedBy>Amplo, William (wamplo@psusd.us)</cp:lastModifiedBy>
  <cp:revision>101</cp:revision>
  <dcterms:created xsi:type="dcterms:W3CDTF">2006-08-16T00:00:00Z</dcterms:created>
  <dcterms:modified xsi:type="dcterms:W3CDTF">2015-11-06T20:49:40Z</dcterms:modified>
</cp:coreProperties>
</file>