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65" r:id="rId2"/>
    <p:sldId id="266" r:id="rId3"/>
    <p:sldId id="262" r:id="rId4"/>
    <p:sldId id="304" r:id="rId5"/>
    <p:sldId id="306" r:id="rId6"/>
    <p:sldId id="307" r:id="rId7"/>
    <p:sldId id="309" r:id="rId8"/>
    <p:sldId id="305" r:id="rId9"/>
    <p:sldId id="310" r:id="rId10"/>
    <p:sldId id="311" r:id="rId11"/>
    <p:sldId id="312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6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3F6EA-CC86-4586-8172-EEF1FA69E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7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ECBD8-5DBD-487F-990C-DED782073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6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658A0-3A8F-4FBA-8BBC-39824D837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B6A5A-296E-4413-803F-5DCB25349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5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5D2A5-FC3C-4E8D-A032-4F1D7EE5E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4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D46C3-618A-4058-B47D-1A07E87FE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6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63413-0DB8-4BB4-9E4C-60CE63526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4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8C06C-0A34-4ABB-9471-0969D6690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3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C946F-5DED-4A61-A84C-A3CD7CF39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3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8C431-C797-45A3-9A41-D0759F423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2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F1C52-DEEB-48EF-AB1D-8E53196B3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7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E1E8C6-156B-48E5-8307-E0D668FFE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odor.org/interactivate/activities/Histogram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thas.com/stattools/boxplot.html" TargetMode="External"/><Relationship Id="rId2" Type="http://schemas.openxmlformats.org/officeDocument/2006/relationships/hyperlink" Target="http://www.shodor.org/interactivate/activities/BoxPlot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Determining the Best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Measure of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018" y="112708"/>
            <a:ext cx="89799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latin typeface="+mj-lt"/>
              </a:rPr>
              <a:t>To create a histogram, I recommend the following </a:t>
            </a:r>
            <a:r>
              <a:rPr lang="en-US" sz="2600" dirty="0" smtClean="0">
                <a:latin typeface="+mj-lt"/>
              </a:rPr>
              <a:t>website:</a:t>
            </a:r>
          </a:p>
          <a:p>
            <a:pPr algn="just"/>
            <a:endParaRPr lang="en-US" sz="2600" b="1" dirty="0">
              <a:latin typeface="+mj-lt"/>
              <a:hlinkClick r:id="rId2"/>
            </a:endParaRPr>
          </a:p>
          <a:p>
            <a:pPr algn="just"/>
            <a:r>
              <a:rPr lang="en-US" sz="2800" b="1" dirty="0" smtClean="0">
                <a:latin typeface="+mj-lt"/>
                <a:hlinkClick r:id="rId2"/>
              </a:rPr>
              <a:t>http</a:t>
            </a:r>
            <a:r>
              <a:rPr lang="en-US" sz="2800" b="1" dirty="0">
                <a:latin typeface="+mj-lt"/>
                <a:hlinkClick r:id="rId2"/>
              </a:rPr>
              <a:t>://www.shodor.org/interactivate/activities/Histogram</a:t>
            </a:r>
            <a:r>
              <a:rPr lang="en-US" sz="2800" b="1" dirty="0" smtClean="0">
                <a:latin typeface="+mj-lt"/>
                <a:hlinkClick r:id="rId2"/>
              </a:rPr>
              <a:t>/</a:t>
            </a:r>
            <a:endParaRPr lang="en-US" sz="2800" b="1" dirty="0" smtClean="0">
              <a:latin typeface="+mj-lt"/>
            </a:endParaRPr>
          </a:p>
          <a:p>
            <a:pPr algn="ctr"/>
            <a:endParaRPr lang="en-US" sz="2600" dirty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en-US" sz="2600" dirty="0" smtClean="0">
                <a:latin typeface="+mj-lt"/>
              </a:rPr>
              <a:t>Use this website to create a histogram for the sugar amounts </a:t>
            </a:r>
            <a:r>
              <a:rPr lang="en-US" sz="2600" dirty="0" smtClean="0">
                <a:latin typeface="+mj-lt"/>
              </a:rPr>
              <a:t>in </a:t>
            </a:r>
            <a:r>
              <a:rPr lang="en-US" sz="2600" dirty="0" smtClean="0">
                <a:latin typeface="+mj-lt"/>
              </a:rPr>
              <a:t>one serving of cereal, from the table on page 471.  Use an interval size of 4 and minimums of zero for the x- and y- axes</a:t>
            </a:r>
            <a:r>
              <a:rPr lang="en-US" sz="2600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54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32539" r="15357" b="6191"/>
          <a:stretch/>
        </p:blipFill>
        <p:spPr bwMode="auto">
          <a:xfrm>
            <a:off x="1184" y="838200"/>
            <a:ext cx="914163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9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413064"/>
            <a:ext cx="7467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>
                <a:latin typeface="+mn-lt"/>
              </a:rPr>
              <a:t>Objectives: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To calculate and interpret the mean and median of a data set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Calibri"/>
              </a:rPr>
              <a:t>To estimate the </a:t>
            </a:r>
            <a:r>
              <a:rPr lang="en-US" sz="2800" kern="0" dirty="0">
                <a:solidFill>
                  <a:srgbClr val="000000"/>
                </a:solidFill>
                <a:latin typeface="Calibri"/>
              </a:rPr>
              <a:t>mean and median of a data </a:t>
            </a:r>
            <a:r>
              <a:rPr lang="en-US" sz="2800" kern="0" dirty="0" smtClean="0">
                <a:solidFill>
                  <a:srgbClr val="000000"/>
                </a:solidFill>
                <a:latin typeface="Calibri"/>
              </a:rPr>
              <a:t>set from its data distribution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Calibri"/>
              </a:rPr>
              <a:t>To determine which measure of central tendency (mean or median) is best to use for a data set</a:t>
            </a:r>
            <a:endParaRPr lang="en-US" sz="2800" kern="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TextBox 1"/>
              <p:cNvSpPr txBox="1">
                <a:spLocks noChangeArrowheads="1"/>
              </p:cNvSpPr>
              <p:nvPr/>
            </p:nvSpPr>
            <p:spPr bwMode="auto">
              <a:xfrm>
                <a:off x="38100" y="0"/>
                <a:ext cx="9067800" cy="5402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en-US" sz="2000" dirty="0" smtClean="0">
                    <a:latin typeface="Calibri" pitchFamily="34" charset="0"/>
                  </a:rPr>
                  <a:t>Previously you analyzed a data set by creating a graphical representation of the data.  However</a:t>
                </a:r>
                <a:r>
                  <a:rPr lang="en-US" sz="2000" dirty="0">
                    <a:latin typeface="Calibri" pitchFamily="34" charset="0"/>
                  </a:rPr>
                  <a:t>, you can also analyze a data set by describing numerical characteristics, </a:t>
                </a:r>
                <a:r>
                  <a:rPr lang="en-US" sz="2000" dirty="0" smtClean="0">
                    <a:latin typeface="Calibri" pitchFamily="34" charset="0"/>
                  </a:rPr>
                  <a:t>or </a:t>
                </a:r>
                <a:r>
                  <a:rPr lang="en-US" sz="2000" b="1" dirty="0" smtClean="0">
                    <a:solidFill>
                      <a:schemeClr val="accent1"/>
                    </a:solidFill>
                    <a:latin typeface="Calibri" pitchFamily="34" charset="0"/>
                  </a:rPr>
                  <a:t>STATISTIC</a:t>
                </a:r>
                <a:r>
                  <a:rPr lang="en-US" sz="2000" dirty="0" smtClean="0">
                    <a:latin typeface="Calibri" pitchFamily="34" charset="0"/>
                  </a:rPr>
                  <a:t>, </a:t>
                </a:r>
                <a:r>
                  <a:rPr lang="en-US" sz="2000" dirty="0">
                    <a:latin typeface="Calibri" pitchFamily="34" charset="0"/>
                  </a:rPr>
                  <a:t>of the data</a:t>
                </a:r>
                <a:r>
                  <a:rPr lang="en-US" sz="2000" dirty="0" smtClean="0">
                    <a:latin typeface="Calibri" pitchFamily="34" charset="0"/>
                  </a:rPr>
                  <a:t>.  </a:t>
                </a:r>
                <a:r>
                  <a:rPr lang="en-US" sz="2000" dirty="0">
                    <a:latin typeface="Calibri" pitchFamily="34" charset="0"/>
                  </a:rPr>
                  <a:t>A statistic that describes the “center” of a data set is called </a:t>
                </a:r>
                <a:r>
                  <a:rPr lang="en-US" sz="2000" dirty="0" smtClean="0">
                    <a:latin typeface="Calibri" pitchFamily="34" charset="0"/>
                  </a:rPr>
                  <a:t>a </a:t>
                </a:r>
                <a:r>
                  <a:rPr lang="en-US" sz="2000" i="1" dirty="0" smtClean="0">
                    <a:latin typeface="Calibri" pitchFamily="34" charset="0"/>
                  </a:rPr>
                  <a:t>measure </a:t>
                </a:r>
                <a:r>
                  <a:rPr lang="en-US" sz="2000" i="1" dirty="0">
                    <a:latin typeface="Calibri" pitchFamily="34" charset="0"/>
                  </a:rPr>
                  <a:t>of central tendency</a:t>
                </a:r>
                <a:r>
                  <a:rPr lang="en-US" sz="2000" dirty="0" smtClean="0">
                    <a:latin typeface="Calibri" pitchFamily="34" charset="0"/>
                  </a:rPr>
                  <a:t>.  </a:t>
                </a:r>
                <a:r>
                  <a:rPr lang="en-US" sz="2000" dirty="0">
                    <a:latin typeface="Calibri" pitchFamily="34" charset="0"/>
                  </a:rPr>
                  <a:t>A </a:t>
                </a:r>
                <a:r>
                  <a:rPr lang="en-US" sz="2000" b="1" dirty="0" smtClean="0">
                    <a:solidFill>
                      <a:schemeClr val="accent1"/>
                    </a:solidFill>
                    <a:latin typeface="Calibri" pitchFamily="34" charset="0"/>
                  </a:rPr>
                  <a:t>MEASURE OF CENTRAL TENDENCY </a:t>
                </a:r>
                <a:r>
                  <a:rPr lang="en-US" sz="2000" dirty="0" smtClean="0">
                    <a:latin typeface="Calibri" pitchFamily="34" charset="0"/>
                  </a:rPr>
                  <a:t>is </a:t>
                </a:r>
                <a:r>
                  <a:rPr lang="en-US" sz="2000" dirty="0">
                    <a:latin typeface="Calibri" pitchFamily="34" charset="0"/>
                  </a:rPr>
                  <a:t>the numerical </a:t>
                </a:r>
                <a:r>
                  <a:rPr lang="en-US" sz="2000" dirty="0" smtClean="0">
                    <a:latin typeface="Calibri" pitchFamily="34" charset="0"/>
                  </a:rPr>
                  <a:t>values used to </a:t>
                </a:r>
                <a:r>
                  <a:rPr lang="en-US" sz="2000" dirty="0">
                    <a:latin typeface="Calibri" pitchFamily="34" charset="0"/>
                  </a:rPr>
                  <a:t>describe the overall clustering of data in a set</a:t>
                </a:r>
                <a:r>
                  <a:rPr lang="en-US" sz="2000" dirty="0" smtClean="0">
                    <a:latin typeface="Calibri" pitchFamily="34" charset="0"/>
                  </a:rPr>
                  <a:t>.  </a:t>
                </a:r>
                <a:r>
                  <a:rPr lang="en-US" sz="2000" dirty="0">
                    <a:latin typeface="Calibri" pitchFamily="34" charset="0"/>
                  </a:rPr>
                  <a:t>Two measures of central tendency that </a:t>
                </a:r>
                <a:r>
                  <a:rPr lang="en-US" sz="2000" dirty="0" smtClean="0">
                    <a:latin typeface="Calibri" pitchFamily="34" charset="0"/>
                  </a:rPr>
                  <a:t>are typically </a:t>
                </a:r>
                <a:r>
                  <a:rPr lang="en-US" sz="2000" dirty="0">
                    <a:latin typeface="Calibri" pitchFamily="34" charset="0"/>
                  </a:rPr>
                  <a:t>used to describe a set of data are the mean and the </a:t>
                </a:r>
                <a:r>
                  <a:rPr lang="en-US" sz="2000" dirty="0" smtClean="0">
                    <a:latin typeface="Calibri" pitchFamily="34" charset="0"/>
                  </a:rPr>
                  <a:t>median.</a:t>
                </a:r>
              </a:p>
              <a:p>
                <a:pPr algn="just"/>
                <a:endParaRPr lang="en-US" sz="2000" dirty="0">
                  <a:latin typeface="Calibri" pitchFamily="34" charset="0"/>
                </a:endParaRPr>
              </a:p>
              <a:p>
                <a:pPr algn="just"/>
                <a:r>
                  <a:rPr lang="en-US" sz="2000" dirty="0" smtClean="0">
                    <a:latin typeface="Calibri" pitchFamily="34" charset="0"/>
                  </a:rPr>
                  <a:t>The </a:t>
                </a:r>
                <a:r>
                  <a:rPr lang="en-US" sz="2000" dirty="0">
                    <a:latin typeface="Calibri" pitchFamily="34" charset="0"/>
                  </a:rPr>
                  <a:t>arithmetic mean, or mean, represents the sum of the data values divided by the </a:t>
                </a:r>
                <a:r>
                  <a:rPr lang="en-US" sz="2000" dirty="0" smtClean="0">
                    <a:latin typeface="Calibri" pitchFamily="34" charset="0"/>
                  </a:rPr>
                  <a:t>number of </a:t>
                </a:r>
                <a:r>
                  <a:rPr lang="en-US" sz="2000" dirty="0">
                    <a:latin typeface="Calibri" pitchFamily="34" charset="0"/>
                  </a:rPr>
                  <a:t>values. A common notation for the mean </a:t>
                </a:r>
                <a:r>
                  <a:rPr lang="en-US" sz="2000" dirty="0" smtClean="0">
                    <a:latin typeface="Calibri" pitchFamily="34" charset="0"/>
                  </a:rPr>
                  <a:t>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Calibri" pitchFamily="34" charset="0"/>
                  </a:rPr>
                  <a:t>, </a:t>
                </a:r>
                <a:r>
                  <a:rPr lang="en-US" sz="2000" dirty="0">
                    <a:latin typeface="Calibri" pitchFamily="34" charset="0"/>
                  </a:rPr>
                  <a:t>which is read “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bar</a:t>
                </a:r>
                <a:r>
                  <a:rPr lang="en-US" sz="2000" dirty="0" smtClean="0">
                    <a:latin typeface="Calibri" pitchFamily="34" charset="0"/>
                  </a:rPr>
                  <a:t>.”</a:t>
                </a:r>
              </a:p>
              <a:p>
                <a:pPr algn="just"/>
                <a:endParaRPr lang="en-US" sz="2000" dirty="0" smtClean="0">
                  <a:latin typeface="+mj-lt"/>
                </a:endParaRPr>
              </a:p>
              <a:p>
                <a:r>
                  <a:rPr lang="en-US" sz="2000" dirty="0">
                    <a:latin typeface="+mj-lt"/>
                  </a:rPr>
                  <a:t>The formula shown represents the mean of a data </a:t>
                </a:r>
                <a:r>
                  <a:rPr lang="en-US" sz="2000" dirty="0" smtClean="0">
                    <a:latin typeface="+mj-lt"/>
                  </a:rPr>
                  <a:t>set:</a:t>
                </a:r>
              </a:p>
              <a:p>
                <a:endParaRPr lang="en-US" sz="20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nary>
                        </m:num>
                        <m:den>
                          <m:r>
                            <a:rPr lang="en-US" sz="4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512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" y="0"/>
                <a:ext cx="9067800" cy="5402569"/>
              </a:xfrm>
              <a:prstGeom prst="rect">
                <a:avLst/>
              </a:prstGeom>
              <a:blipFill rotWithShape="1">
                <a:blip r:embed="rId2"/>
                <a:stretch>
                  <a:fillRect l="-672" t="-564" r="-6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7400" y="4571441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mtClean="0">
                          <a:solidFill>
                            <a:schemeClr val="accent1"/>
                          </a:solidFill>
                          <a:latin typeface="Calibri" pitchFamily="34" charset="0"/>
                        </a:rPr>
                        <m:t>mean</m:t>
                      </m:r>
                    </m:oMath>
                  </m:oMathPara>
                </a14:m>
                <a:endParaRPr lang="en-US" sz="2400" b="1" dirty="0">
                  <a:solidFill>
                    <a:schemeClr val="accent1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571441"/>
                <a:ext cx="91440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>
            <a:stCxn id="2" idx="3"/>
          </p:cNvCxnSpPr>
          <p:nvPr/>
        </p:nvCxnSpPr>
        <p:spPr bwMode="auto">
          <a:xfrm flipV="1">
            <a:off x="2971800" y="4802273"/>
            <a:ext cx="609600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10" idx="1"/>
          </p:cNvCxnSpPr>
          <p:nvPr/>
        </p:nvCxnSpPr>
        <p:spPr bwMode="auto">
          <a:xfrm flipH="1">
            <a:off x="5562602" y="4149244"/>
            <a:ext cx="533398" cy="1941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096000" y="3733745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the sum of the</a:t>
            </a:r>
            <a:br>
              <a:rPr lang="en-US" sz="2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data values 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9" name="Straight Arrow Connector 18"/>
          <p:cNvCxnSpPr>
            <a:stCxn id="20" idx="1"/>
          </p:cNvCxnSpPr>
          <p:nvPr/>
        </p:nvCxnSpPr>
        <p:spPr bwMode="auto">
          <a:xfrm flipH="1" flipV="1">
            <a:off x="5410200" y="5181600"/>
            <a:ext cx="685798" cy="2703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095998" y="50364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the number of</a:t>
            </a:r>
            <a:br>
              <a:rPr lang="en-US" sz="2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data values 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uiExpand="1" build="p"/>
      <p:bldP spid="2" grpId="0"/>
      <p:bldP spid="10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8100" y="0"/>
            <a:ext cx="906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000" dirty="0" smtClean="0">
                <a:latin typeface="Calibri" pitchFamily="34" charset="0"/>
              </a:rPr>
              <a:t>Use the table on page 471 to complete Question 1: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" y="5486400"/>
            <a:ext cx="8953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+mj-lt"/>
              </a:rPr>
              <a:t>1. Represent the sugar amount in different cereals using the formula for the mean. </a:t>
            </a:r>
            <a:r>
              <a:rPr lang="en-US" sz="2000" dirty="0" smtClean="0">
                <a:latin typeface="+mj-lt"/>
              </a:rPr>
              <a:t>Then determine </a:t>
            </a:r>
            <a:r>
              <a:rPr lang="en-US" sz="2000" dirty="0">
                <a:latin typeface="+mj-lt"/>
              </a:rPr>
              <a:t>the mean of the data set.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2" y="228600"/>
            <a:ext cx="7760918" cy="53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7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TextBox 1"/>
              <p:cNvSpPr txBox="1">
                <a:spLocks noChangeArrowheads="1"/>
              </p:cNvSpPr>
              <p:nvPr/>
            </p:nvSpPr>
            <p:spPr bwMode="auto">
              <a:xfrm>
                <a:off x="38100" y="0"/>
                <a:ext cx="9067800" cy="5201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en-US" sz="2000" dirty="0" smtClean="0">
                    <a:latin typeface="Calibri" pitchFamily="34" charset="0"/>
                  </a:rPr>
                  <a:t>How would we use DESMOS to help?</a:t>
                </a:r>
              </a:p>
              <a:p>
                <a:pPr algn="just"/>
                <a:endParaRPr lang="en-US" sz="2000" dirty="0">
                  <a:latin typeface="Calibri" pitchFamily="34" charset="0"/>
                </a:endParaRPr>
              </a:p>
              <a:p>
                <a:pPr algn="just"/>
                <a:r>
                  <a:rPr lang="en-US" sz="2000" dirty="0">
                    <a:latin typeface="Calibri" pitchFamily="34" charset="0"/>
                  </a:rPr>
                  <a:t>2. For each given symbol, state what it represents and its calculated value</a:t>
                </a:r>
                <a:r>
                  <a:rPr lang="en-US" sz="2000" dirty="0" smtClean="0">
                    <a:latin typeface="Calibri" pitchFamily="34" charset="0"/>
                  </a:rPr>
                  <a:t>.</a:t>
                </a:r>
              </a:p>
              <a:p>
                <a:pPr algn="just"/>
                <a:endParaRPr lang="en-US" sz="2000" dirty="0">
                  <a:latin typeface="Calibri" pitchFamily="34" charset="0"/>
                </a:endParaRPr>
              </a:p>
              <a:p>
                <a:pPr marL="1885950" lvl="2" indent="-742950" algn="just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 smtClean="0"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acc>
                  </m:oMath>
                </a14:m>
                <a:endParaRPr lang="en-US" sz="2800" dirty="0" smtClean="0">
                  <a:latin typeface="+mn-lt"/>
                </a:endParaRPr>
              </a:p>
              <a:p>
                <a:pPr marL="1885950" lvl="2" indent="-742950" algn="just">
                  <a:buFont typeface="Arial" pitchFamily="34" charset="0"/>
                  <a:buChar char="•"/>
                </a:pPr>
                <a:endParaRPr lang="en-US" sz="2800" dirty="0">
                  <a:latin typeface="+mn-lt"/>
                </a:endParaRPr>
              </a:p>
              <a:p>
                <a:pPr marL="1885950" lvl="2" indent="-742950" algn="just">
                  <a:buFont typeface="Arial" pitchFamily="34" charset="0"/>
                  <a:buChar char="•"/>
                </a:pPr>
                <a:endParaRPr lang="en-US" sz="2800" dirty="0" smtClean="0">
                  <a:latin typeface="+mn-lt"/>
                </a:endParaRPr>
              </a:p>
              <a:p>
                <a:pPr marL="1885950" lvl="2" indent="-742950" algn="just">
                  <a:buFont typeface="Arial" pitchFamily="34" charset="0"/>
                  <a:buChar char="•"/>
                </a:pPr>
                <a:endParaRPr lang="en-US" sz="2800" dirty="0">
                  <a:latin typeface="+mn-lt"/>
                </a:endParaRPr>
              </a:p>
              <a:p>
                <a:pPr marL="1885950" lvl="2" indent="-742950" algn="just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/>
                        <a:cs typeface="Times New Roman"/>
                      </a:rPr>
                      <m:t>Σ</m:t>
                    </m:r>
                    <m:r>
                      <a:rPr lang="en-US" sz="2800" i="1" dirty="0" err="1" smtClean="0">
                        <a:latin typeface="Cambria Math"/>
                        <a:cs typeface="Times New Roman"/>
                      </a:rPr>
                      <m:t>𝑥</m:t>
                    </m:r>
                  </m:oMath>
                </a14:m>
                <a:endParaRPr lang="en-US" sz="2800" dirty="0" smtClean="0">
                  <a:latin typeface="+mn-lt"/>
                  <a:cs typeface="Times New Roman"/>
                </a:endParaRPr>
              </a:p>
              <a:p>
                <a:pPr marL="1885950" lvl="2" indent="-742950" algn="just">
                  <a:buFont typeface="Arial" pitchFamily="34" charset="0"/>
                  <a:buChar char="•"/>
                </a:pPr>
                <a:endParaRPr lang="en-US" sz="2800" dirty="0" smtClean="0">
                  <a:latin typeface="+mn-lt"/>
                </a:endParaRPr>
              </a:p>
              <a:p>
                <a:pPr marL="1885950" lvl="2" indent="-742950" algn="just">
                  <a:buFont typeface="Arial" pitchFamily="34" charset="0"/>
                  <a:buChar char="•"/>
                </a:pPr>
                <a:endParaRPr lang="en-US" sz="2800" dirty="0">
                  <a:latin typeface="+mn-lt"/>
                </a:endParaRPr>
              </a:p>
              <a:p>
                <a:pPr marL="1885950" lvl="2" indent="-742950" algn="just">
                  <a:buFont typeface="Arial" pitchFamily="34" charset="0"/>
                  <a:buChar char="•"/>
                </a:pPr>
                <a:endParaRPr lang="en-US" sz="2800" dirty="0" smtClean="0">
                  <a:latin typeface="+mn-lt"/>
                </a:endParaRPr>
              </a:p>
              <a:p>
                <a:pPr marL="1885950" lvl="2" indent="-742950" algn="just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endParaRPr lang="en-US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12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" y="0"/>
                <a:ext cx="9067800" cy="5201424"/>
              </a:xfrm>
              <a:prstGeom prst="rect">
                <a:avLst/>
              </a:prstGeom>
              <a:blipFill rotWithShape="1">
                <a:blip r:embed="rId2"/>
                <a:stretch>
                  <a:fillRect l="-672" t="-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694" r="39914" b="67576"/>
          <a:stretch/>
        </p:blipFill>
        <p:spPr bwMode="auto">
          <a:xfrm>
            <a:off x="1286598" y="1752600"/>
            <a:ext cx="6896100" cy="9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9" r="40781" b="67895"/>
          <a:stretch/>
        </p:blipFill>
        <p:spPr bwMode="auto">
          <a:xfrm>
            <a:off x="1286598" y="3505201"/>
            <a:ext cx="6923952" cy="93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0" r="43438" b="66875"/>
          <a:stretch/>
        </p:blipFill>
        <p:spPr bwMode="auto">
          <a:xfrm>
            <a:off x="1286598" y="5201424"/>
            <a:ext cx="68961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11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8100" y="0"/>
            <a:ext cx="9067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000" dirty="0" smtClean="0">
                <a:latin typeface="Calibri" pitchFamily="34" charset="0"/>
              </a:rPr>
              <a:t>Now answer question 4 on page 472:</a:t>
            </a:r>
          </a:p>
          <a:p>
            <a:pPr algn="just"/>
            <a:endParaRPr lang="en-US" sz="2000" dirty="0">
              <a:latin typeface="Calibri" pitchFamily="34" charset="0"/>
            </a:endParaRPr>
          </a:p>
          <a:p>
            <a:pPr algn="just"/>
            <a:r>
              <a:rPr lang="en-US" sz="2000" dirty="0" smtClean="0">
                <a:latin typeface="Calibri" pitchFamily="34" charset="0"/>
              </a:rPr>
              <a:t>4</a:t>
            </a:r>
            <a:r>
              <a:rPr lang="en-US" sz="2000" dirty="0">
                <a:latin typeface="Calibri" pitchFamily="34" charset="0"/>
              </a:rPr>
              <a:t>. Determine the median sugar amount in grams in one serving </a:t>
            </a:r>
            <a:r>
              <a:rPr lang="en-US" sz="2000" dirty="0" smtClean="0">
                <a:latin typeface="Calibri" pitchFamily="34" charset="0"/>
              </a:rPr>
              <a:t>of cereal</a:t>
            </a:r>
            <a:r>
              <a:rPr lang="en-US" sz="2000" dirty="0">
                <a:latin typeface="Calibri" pitchFamily="34" charset="0"/>
              </a:rPr>
              <a:t>. </a:t>
            </a:r>
            <a:r>
              <a:rPr lang="en-US" sz="2000" dirty="0" smtClean="0">
                <a:latin typeface="Calibri" pitchFamily="34" charset="0"/>
              </a:rPr>
              <a:t> Interpret </a:t>
            </a:r>
            <a:r>
              <a:rPr lang="en-US" sz="2000" dirty="0">
                <a:latin typeface="Calibri" pitchFamily="34" charset="0"/>
              </a:rPr>
              <a:t>the meaning in terms of this problem </a:t>
            </a:r>
            <a:r>
              <a:rPr lang="en-US" sz="2000" dirty="0" smtClean="0">
                <a:latin typeface="Calibri" pitchFamily="34" charset="0"/>
              </a:rPr>
              <a:t>situation.</a:t>
            </a:r>
          </a:p>
          <a:p>
            <a:pPr algn="just"/>
            <a:endParaRPr lang="en-US" sz="2000" dirty="0">
              <a:latin typeface="Calibri" pitchFamily="34" charset="0"/>
            </a:endParaRPr>
          </a:p>
          <a:p>
            <a:pPr algn="just"/>
            <a:r>
              <a:rPr lang="en-US" sz="2000" dirty="0" smtClean="0">
                <a:latin typeface="Calibri" pitchFamily="34" charset="0"/>
              </a:rPr>
              <a:t>How </a:t>
            </a:r>
            <a:r>
              <a:rPr lang="en-US" sz="2000" dirty="0">
                <a:latin typeface="Calibri" pitchFamily="34" charset="0"/>
              </a:rPr>
              <a:t>would we use DESMOS to help</a:t>
            </a:r>
            <a:r>
              <a:rPr lang="en-US" sz="2000" dirty="0" smtClean="0">
                <a:latin typeface="Calibri" pitchFamily="34" charset="0"/>
              </a:rPr>
              <a:t>?</a:t>
            </a:r>
            <a:endParaRPr lang="en-US" sz="2800" dirty="0" smtClean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5" r="39643" b="68254"/>
          <a:stretch/>
        </p:blipFill>
        <p:spPr bwMode="auto">
          <a:xfrm>
            <a:off x="1083687" y="1938992"/>
            <a:ext cx="6976627" cy="91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100" y="2895600"/>
            <a:ext cx="90678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000" dirty="0" smtClean="0">
                <a:latin typeface="Calibri" pitchFamily="34" charset="0"/>
              </a:rPr>
              <a:t>Now look at question 5 on page 473.</a:t>
            </a:r>
          </a:p>
          <a:p>
            <a:pPr algn="just"/>
            <a:endParaRPr lang="en-US" sz="2000" dirty="0">
              <a:latin typeface="Calibri" pitchFamily="34" charset="0"/>
            </a:endParaRPr>
          </a:p>
          <a:p>
            <a:pPr algn="just"/>
            <a:endParaRPr lang="en-US" sz="2000" dirty="0" smtClean="0">
              <a:latin typeface="Calibri" pitchFamily="34" charset="0"/>
            </a:endParaRPr>
          </a:p>
          <a:p>
            <a:pPr algn="just"/>
            <a:endParaRPr lang="en-US" sz="2000" dirty="0">
              <a:latin typeface="Calibri" pitchFamily="34" charset="0"/>
            </a:endParaRPr>
          </a:p>
          <a:p>
            <a:pPr algn="just"/>
            <a:endParaRPr lang="en-US" sz="2000" dirty="0" smtClean="0">
              <a:latin typeface="Calibri" pitchFamily="34" charset="0"/>
            </a:endParaRPr>
          </a:p>
          <a:p>
            <a:pPr algn="just"/>
            <a:endParaRPr lang="en-US" sz="2000" dirty="0" smtClean="0">
              <a:latin typeface="Calibri" pitchFamily="34" charset="0"/>
            </a:endParaRPr>
          </a:p>
          <a:p>
            <a:pPr algn="just"/>
            <a:endParaRPr lang="en-US" sz="2000" dirty="0" smtClean="0">
              <a:latin typeface="Calibri" pitchFamily="34" charset="0"/>
            </a:endParaRPr>
          </a:p>
          <a:p>
            <a:pPr algn="just"/>
            <a:endParaRPr lang="en-US" sz="2000" dirty="0">
              <a:latin typeface="Calibri" pitchFamily="34" charset="0"/>
            </a:endParaRPr>
          </a:p>
          <a:p>
            <a:pPr algn="just"/>
            <a:r>
              <a:rPr lang="en-US" sz="2000" dirty="0" smtClean="0">
                <a:latin typeface="Calibri" pitchFamily="34" charset="0"/>
              </a:rPr>
              <a:t>Locate and label the mean and median values.</a:t>
            </a:r>
          </a:p>
          <a:p>
            <a:pPr algn="just"/>
            <a:endParaRPr lang="en-US" sz="2000" dirty="0">
              <a:latin typeface="Calibri" pitchFamily="34" charset="0"/>
            </a:endParaRPr>
          </a:p>
          <a:p>
            <a:pPr algn="just"/>
            <a:r>
              <a:rPr lang="en-US" sz="2000" dirty="0" smtClean="0">
                <a:latin typeface="Calibri" pitchFamily="34" charset="0"/>
              </a:rPr>
              <a:t>Now answer question 6.  Which measure best represents the data set?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06" y="3352800"/>
            <a:ext cx="6785189" cy="206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54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743" y="112708"/>
            <a:ext cx="8898514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latin typeface="+mj-lt"/>
              </a:rPr>
              <a:t>Many graphing calculators will create a box-and-whisker plot for you.  Unfortunately DESMOS is not a great resource for constructing a box-and-whisker plot.  I recommend using the following websites in conjunction with each other:</a:t>
            </a:r>
          </a:p>
          <a:p>
            <a:endParaRPr lang="en-US" sz="2600" dirty="0" smtClean="0">
              <a:latin typeface="+mj-lt"/>
            </a:endParaRPr>
          </a:p>
          <a:p>
            <a:pPr algn="ctr"/>
            <a:r>
              <a:rPr lang="en-US" sz="2800" b="1" dirty="0">
                <a:latin typeface="+mj-lt"/>
                <a:hlinkClick r:id="rId2"/>
              </a:rPr>
              <a:t>http://www.shodor.org/interactivate/activities/BoxPlot</a:t>
            </a:r>
            <a:r>
              <a:rPr lang="en-US" sz="2800" b="1" dirty="0" smtClean="0">
                <a:latin typeface="+mj-lt"/>
                <a:hlinkClick r:id="rId2"/>
              </a:rPr>
              <a:t>/</a:t>
            </a:r>
            <a:endParaRPr lang="en-US" sz="2800" b="1" dirty="0" smtClean="0">
              <a:latin typeface="+mj-lt"/>
            </a:endParaRPr>
          </a:p>
          <a:p>
            <a:pPr algn="ctr"/>
            <a:r>
              <a:rPr lang="en-US" sz="2600" dirty="0" smtClean="0">
                <a:latin typeface="+mj-lt"/>
              </a:rPr>
              <a:t>to enter the data and obtain min, max, median, Q1, and Q3</a:t>
            </a:r>
          </a:p>
          <a:p>
            <a:pPr algn="ctr"/>
            <a:endParaRPr lang="en-US" sz="2600" dirty="0">
              <a:latin typeface="+mj-lt"/>
            </a:endParaRPr>
          </a:p>
          <a:p>
            <a:pPr algn="ctr"/>
            <a:r>
              <a:rPr lang="en-US" sz="2600" dirty="0" smtClean="0">
                <a:latin typeface="+mj-lt"/>
              </a:rPr>
              <a:t>followed by</a:t>
            </a:r>
          </a:p>
          <a:p>
            <a:pPr algn="ctr"/>
            <a:r>
              <a:rPr lang="en-US" sz="2800" b="1" dirty="0" smtClean="0">
                <a:latin typeface="+mj-lt"/>
                <a:hlinkClick r:id="rId3"/>
              </a:rPr>
              <a:t>http</a:t>
            </a:r>
            <a:r>
              <a:rPr lang="en-US" sz="2800" b="1" dirty="0">
                <a:latin typeface="+mj-lt"/>
                <a:hlinkClick r:id="rId3"/>
              </a:rPr>
              <a:t>://</a:t>
            </a:r>
            <a:r>
              <a:rPr lang="en-US" sz="2800" b="1" dirty="0" smtClean="0">
                <a:latin typeface="+mj-lt"/>
                <a:hlinkClick r:id="rId3"/>
              </a:rPr>
              <a:t>www.imathas.com/stattools/boxplot.html</a:t>
            </a:r>
            <a:endParaRPr lang="en-US" sz="2800" b="1" dirty="0" smtClean="0">
              <a:latin typeface="+mj-lt"/>
            </a:endParaRPr>
          </a:p>
          <a:p>
            <a:pPr algn="ctr"/>
            <a:r>
              <a:rPr lang="en-US" sz="2600" dirty="0" smtClean="0">
                <a:latin typeface="+mj-lt"/>
              </a:rPr>
              <a:t>to create a clean graph</a:t>
            </a:r>
            <a:endParaRPr lang="en-US" sz="2600" b="1" dirty="0" smtClean="0">
              <a:latin typeface="+mj-lt"/>
            </a:endParaRPr>
          </a:p>
          <a:p>
            <a:pPr algn="ctr"/>
            <a:endParaRPr lang="en-US" sz="26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+mj-lt"/>
              </a:rPr>
              <a:t>Use these websites to create the box-and whisker plot for the sugar in breakfast cereal data from the table on page 471.</a:t>
            </a:r>
          </a:p>
          <a:p>
            <a:endParaRPr lang="en-US" sz="2600" dirty="0" smtClean="0">
              <a:latin typeface="+mj-lt"/>
            </a:endParaRPr>
          </a:p>
          <a:p>
            <a:r>
              <a:rPr lang="en-US" sz="2600" dirty="0" smtClean="0">
                <a:latin typeface="+mj-lt"/>
              </a:rPr>
              <a:t>How does it compare to the graph given in question 5? </a:t>
            </a:r>
          </a:p>
        </p:txBody>
      </p:sp>
    </p:spTree>
    <p:extLst>
      <p:ext uri="{BB962C8B-B14F-4D97-AF65-F5344CB8AC3E}">
        <p14:creationId xmlns:p14="http://schemas.microsoft.com/office/powerpoint/2010/main" val="370984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943" y="228600"/>
            <a:ext cx="86402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+mj-lt"/>
              </a:rPr>
              <a:t>Now use these websites to complete Question 7 on Pages 473 &amp; 474:</a:t>
            </a:r>
          </a:p>
          <a:p>
            <a:endParaRPr lang="en-US" sz="26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600" dirty="0">
                <a:latin typeface="+mj-lt"/>
              </a:rPr>
              <a:t>Let’s consider the data set without the value of 22.</a:t>
            </a:r>
          </a:p>
          <a:p>
            <a:pPr marL="971550" lvl="1" indent="-514350" algn="just">
              <a:spcAft>
                <a:spcPts val="1000"/>
              </a:spcAft>
              <a:buFont typeface="+mj-lt"/>
              <a:buAutoNum type="alphaLcPeriod"/>
            </a:pPr>
            <a:r>
              <a:rPr lang="en-US" sz="2600" dirty="0" smtClean="0">
                <a:latin typeface="+mj-lt"/>
              </a:rPr>
              <a:t>Remove </a:t>
            </a:r>
            <a:r>
              <a:rPr lang="en-US" sz="2600" dirty="0">
                <a:latin typeface="+mj-lt"/>
              </a:rPr>
              <a:t>the value of 22 from the data set. Use your graphing calculator to </a:t>
            </a:r>
            <a:r>
              <a:rPr lang="en-US" sz="2600" dirty="0" smtClean="0">
                <a:latin typeface="+mj-lt"/>
              </a:rPr>
              <a:t>create a </a:t>
            </a:r>
            <a:r>
              <a:rPr lang="en-US" sz="2600" dirty="0">
                <a:latin typeface="+mj-lt"/>
              </a:rPr>
              <a:t>box-and-whisker plot for the new data set.</a:t>
            </a:r>
          </a:p>
          <a:p>
            <a:pPr marL="971550" lvl="1" indent="-514350" algn="just">
              <a:spcAft>
                <a:spcPts val="1000"/>
              </a:spcAft>
              <a:buFont typeface="+mj-lt"/>
              <a:buAutoNum type="alphaLcPeriod"/>
            </a:pPr>
            <a:r>
              <a:rPr lang="en-US" sz="2600" dirty="0" smtClean="0">
                <a:latin typeface="+mj-lt"/>
              </a:rPr>
              <a:t>Plot </a:t>
            </a:r>
            <a:r>
              <a:rPr lang="en-US" sz="2600" dirty="0">
                <a:latin typeface="+mj-lt"/>
              </a:rPr>
              <a:t>above the given box-and-whisker plot your </a:t>
            </a:r>
            <a:r>
              <a:rPr lang="en-US" sz="2600" dirty="0" smtClean="0">
                <a:latin typeface="+mj-lt"/>
              </a:rPr>
              <a:t>new</a:t>
            </a:r>
            <a:br>
              <a:rPr lang="en-US" sz="2600" dirty="0" smtClean="0">
                <a:latin typeface="+mj-lt"/>
              </a:rPr>
            </a:br>
            <a:r>
              <a:rPr lang="en-US" sz="2600" dirty="0" smtClean="0">
                <a:latin typeface="+mj-lt"/>
              </a:rPr>
              <a:t>box-and-whisker </a:t>
            </a:r>
            <a:r>
              <a:rPr lang="en-US" sz="2600" dirty="0">
                <a:latin typeface="+mj-lt"/>
              </a:rPr>
              <a:t>plot on </a:t>
            </a:r>
            <a:r>
              <a:rPr lang="en-US" sz="2600" dirty="0" smtClean="0">
                <a:latin typeface="+mj-lt"/>
              </a:rPr>
              <a:t>the same </a:t>
            </a:r>
            <a:r>
              <a:rPr lang="en-US" sz="2600" dirty="0">
                <a:latin typeface="+mj-lt"/>
              </a:rPr>
              <a:t>graph in Question 5.</a:t>
            </a:r>
          </a:p>
          <a:p>
            <a:pPr marL="971550" lvl="1" indent="-514350" algn="just">
              <a:spcAft>
                <a:spcPts val="1000"/>
              </a:spcAft>
              <a:buFont typeface="+mj-lt"/>
              <a:buAutoNum type="alphaLcPeriod"/>
            </a:pPr>
            <a:r>
              <a:rPr lang="en-US" sz="2600" dirty="0" smtClean="0">
                <a:latin typeface="+mj-lt"/>
              </a:rPr>
              <a:t>How </a:t>
            </a:r>
            <a:r>
              <a:rPr lang="en-US" sz="2600" dirty="0">
                <a:latin typeface="+mj-lt"/>
              </a:rPr>
              <a:t>does the removal of the value 22 affect the distribution of the data set</a:t>
            </a:r>
            <a:r>
              <a:rPr lang="en-US" sz="2600" dirty="0" smtClean="0">
                <a:latin typeface="+mj-lt"/>
              </a:rPr>
              <a:t>?</a:t>
            </a:r>
          </a:p>
          <a:p>
            <a:pPr marL="971550" lvl="1" indent="-514350" algn="just">
              <a:spcAft>
                <a:spcPts val="1000"/>
              </a:spcAft>
              <a:buFont typeface="+mj-lt"/>
              <a:buAutoNum type="alphaLcPeriod"/>
            </a:pPr>
            <a:r>
              <a:rPr lang="en-US" sz="2600" dirty="0" smtClean="0">
                <a:latin typeface="+mj-lt"/>
              </a:rPr>
              <a:t>Did </a:t>
            </a:r>
            <a:r>
              <a:rPr lang="en-US" sz="2600" dirty="0">
                <a:latin typeface="+mj-lt"/>
              </a:rPr>
              <a:t>the mean and median change with the removal of the value 22? Does </a:t>
            </a:r>
            <a:r>
              <a:rPr lang="en-US" sz="2600" dirty="0" smtClean="0">
                <a:latin typeface="+mj-lt"/>
              </a:rPr>
              <a:t>your choice </a:t>
            </a:r>
            <a:r>
              <a:rPr lang="en-US" sz="2600" dirty="0">
                <a:latin typeface="+mj-lt"/>
              </a:rPr>
              <a:t>for the best measure of center from Question 6 still hold true</a:t>
            </a:r>
            <a:r>
              <a:rPr lang="en-US" sz="2600" dirty="0" smtClean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684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1" y="43458"/>
            <a:ext cx="9067799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 smtClean="0">
                <a:latin typeface="+mj-lt"/>
              </a:rPr>
              <a:t>Let’s review the homework from Pages 474 – 476, PROBLEM 2:</a:t>
            </a:r>
          </a:p>
          <a:p>
            <a:pPr algn="just">
              <a:spcAft>
                <a:spcPts val="600"/>
              </a:spcAft>
            </a:pP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When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the distribution of data is approximately symmetric, the mean is generally the </a:t>
            </a: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more appropriate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measure of center to </a:t>
            </a: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use.</a:t>
            </a:r>
          </a:p>
          <a:p>
            <a:pPr algn="just">
              <a:spcAft>
                <a:spcPts val="600"/>
              </a:spcAft>
            </a:pPr>
            <a:r>
              <a:rPr lang="en-US" sz="2800" dirty="0" smtClean="0">
                <a:solidFill>
                  <a:schemeClr val="accent5"/>
                </a:solidFill>
                <a:latin typeface="+mj-lt"/>
              </a:rPr>
              <a:t>When </a:t>
            </a:r>
            <a:r>
              <a:rPr lang="en-US" sz="2800" dirty="0">
                <a:solidFill>
                  <a:schemeClr val="accent5"/>
                </a:solidFill>
                <a:latin typeface="+mj-lt"/>
              </a:rPr>
              <a:t>the distribution of data is skewed left or </a:t>
            </a:r>
            <a:r>
              <a:rPr lang="en-US" sz="2800" dirty="0" smtClean="0">
                <a:solidFill>
                  <a:schemeClr val="accent5"/>
                </a:solidFill>
                <a:latin typeface="+mj-lt"/>
              </a:rPr>
              <a:t>skewed right</a:t>
            </a:r>
            <a:r>
              <a:rPr lang="en-US" sz="2800" dirty="0">
                <a:solidFill>
                  <a:schemeClr val="accent5"/>
                </a:solidFill>
                <a:latin typeface="+mj-lt"/>
              </a:rPr>
              <a:t>, the median is the more appropriate measure of center to use</a:t>
            </a:r>
            <a:r>
              <a:rPr lang="en-US" sz="2800" dirty="0" smtClean="0">
                <a:solidFill>
                  <a:schemeClr val="accent5"/>
                </a:solidFill>
                <a:latin typeface="+mj-lt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The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reason why </a:t>
            </a: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the mean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is more appropriate in </a:t>
            </a: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a symmetric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data distribution is due to the fact that most </a:t>
            </a: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data points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are close to the mean. There are not many if any data values that are much greater </a:t>
            </a: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or lesser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than the </a:t>
            </a: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mean.</a:t>
            </a:r>
          </a:p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chemeClr val="accent5"/>
                </a:solidFill>
                <a:latin typeface="+mj-lt"/>
              </a:rPr>
              <a:t>In </a:t>
            </a:r>
            <a:r>
              <a:rPr lang="en-US" sz="2800" dirty="0">
                <a:solidFill>
                  <a:schemeClr val="accent5"/>
                </a:solidFill>
                <a:latin typeface="+mj-lt"/>
              </a:rPr>
              <a:t>a skewed left or right distribution, most data values are closer to </a:t>
            </a:r>
            <a:r>
              <a:rPr lang="en-US" sz="2800" dirty="0" smtClean="0">
                <a:solidFill>
                  <a:schemeClr val="accent5"/>
                </a:solidFill>
                <a:latin typeface="+mj-lt"/>
              </a:rPr>
              <a:t>the median </a:t>
            </a:r>
            <a:r>
              <a:rPr lang="en-US" sz="2800" dirty="0">
                <a:solidFill>
                  <a:schemeClr val="accent5"/>
                </a:solidFill>
                <a:latin typeface="+mj-lt"/>
              </a:rPr>
              <a:t>with few data points being much greater or lesser than the median. Therefore, </a:t>
            </a:r>
            <a:r>
              <a:rPr lang="en-US" sz="2800" dirty="0" smtClean="0">
                <a:solidFill>
                  <a:schemeClr val="accent5"/>
                </a:solidFill>
                <a:latin typeface="+mj-lt"/>
              </a:rPr>
              <a:t>the median </a:t>
            </a:r>
            <a:r>
              <a:rPr lang="en-US" sz="2800" dirty="0">
                <a:solidFill>
                  <a:schemeClr val="accent5"/>
                </a:solidFill>
                <a:latin typeface="+mj-lt"/>
              </a:rPr>
              <a:t>is not affected by these values</a:t>
            </a:r>
            <a:r>
              <a:rPr lang="en-US" sz="2800" dirty="0" smtClean="0">
                <a:solidFill>
                  <a:schemeClr val="accent5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337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</TotalTime>
  <Words>712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Determining the Best Measure of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Objective- To simplify expressions involving rational exponents</dc:title>
  <dc:creator>James Wenk</dc:creator>
  <cp:lastModifiedBy>Amplo, William (wamplo@psusd.us)</cp:lastModifiedBy>
  <cp:revision>166</cp:revision>
  <dcterms:created xsi:type="dcterms:W3CDTF">2002-06-16T02:16:55Z</dcterms:created>
  <dcterms:modified xsi:type="dcterms:W3CDTF">2016-04-14T19:50:48Z</dcterms:modified>
</cp:coreProperties>
</file>