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4" r:id="rId4"/>
    <p:sldId id="267" r:id="rId5"/>
    <p:sldId id="297" r:id="rId6"/>
    <p:sldId id="298" r:id="rId7"/>
    <p:sldId id="308" r:id="rId8"/>
    <p:sldId id="309" r:id="rId9"/>
    <p:sldId id="310" r:id="rId10"/>
    <p:sldId id="311" r:id="rId11"/>
    <p:sldId id="312" r:id="rId12"/>
    <p:sldId id="315" r:id="rId13"/>
    <p:sldId id="302" r:id="rId14"/>
    <p:sldId id="303" r:id="rId15"/>
    <p:sldId id="313" r:id="rId16"/>
    <p:sldId id="314" r:id="rId17"/>
    <p:sldId id="306" r:id="rId18"/>
    <p:sldId id="316" r:id="rId19"/>
    <p:sldId id="317" r:id="rId20"/>
    <p:sldId id="31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F0066"/>
    <a:srgbClr val="E46C0A"/>
    <a:srgbClr val="FF0000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113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Reflections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8.G.1, 8.G.3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do you describe the properties of reflection and their effect on the congruence and orientation of figures?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b="5055"/>
          <a:stretch/>
        </p:blipFill>
        <p:spPr bwMode="auto">
          <a:xfrm>
            <a:off x="2077444" y="2057400"/>
            <a:ext cx="4953000" cy="470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762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How many units </a:t>
            </a:r>
            <a:r>
              <a:rPr lang="en-US" sz="2800" dirty="0">
                <a:solidFill>
                  <a:prstClr val="black"/>
                </a:solidFill>
                <a:ea typeface="Cambria Math"/>
              </a:rPr>
              <a:t>to the right of the 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y</a:t>
            </a:r>
            <a:r>
              <a:rPr lang="en-US" sz="2800" dirty="0">
                <a:solidFill>
                  <a:prstClr val="black"/>
                </a:solidFill>
                <a:ea typeface="Cambria Math"/>
              </a:rPr>
              <a:t>-axis 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is point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?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Where will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C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appear?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What about point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? Where will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appear?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Our image is now 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C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800" dirty="0">
              <a:solidFill>
                <a:prstClr val="black"/>
              </a:solidFill>
              <a:ea typeface="Cambria Math"/>
            </a:endParaRPr>
          </a:p>
        </p:txBody>
      </p:sp>
      <p:sp>
        <p:nvSpPr>
          <p:cNvPr id="2" name="Right Triangle 1"/>
          <p:cNvSpPr/>
          <p:nvPr/>
        </p:nvSpPr>
        <p:spPr>
          <a:xfrm>
            <a:off x="5171552" y="3352798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50908" y="30371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68496" y="39631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2760" y="39515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0" y="2057400"/>
            <a:ext cx="0" cy="480060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19385" y="4081172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05252" y="4081172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05250" y="3289849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rot="10800000" flipV="1">
            <a:off x="2797214" y="3347324"/>
            <a:ext cx="1153048" cy="790998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62400" y="3974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76152" y="302622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62332" y="4126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5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03 0.00046 L 0.0993 0.02338 C 0.09236 0.02824 0.08142 0.0294 0.06944 0.0294 C 0.05555 0.0294 0.04496 0.02824 0.0375 0.02338 L 1.11111E-6 1.48148E-6 " pathEditMode="relative" rAng="10800000" ptsTypes="FffFF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99 -0.00046 L 0.09844 -0.025 C 0.09167 -0.03009 0.08056 -0.0324 0.06875 -0.0324 C 0.05521 -0.0324 0.04445 -0.03009 0.03698 -0.025 L -0.00034 -0.00046 " pathEditMode="relative" rAng="10800000" ptsTypes="FffFF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9" grpId="0" animBg="1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3740"/>
          </a:xfrm>
        </p:spPr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75464"/>
            <a:ext cx="8839200" cy="55301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dirty="0" smtClean="0">
                <a:ea typeface="Cambria Math"/>
              </a:rPr>
              <a:t>What changed when we reflected </a:t>
            </a:r>
            <a:r>
              <a:rPr lang="el-GR" sz="3600" dirty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3600" i="1" dirty="0" smtClean="0">
                <a:solidFill>
                  <a:prstClr val="black"/>
                </a:solidFill>
                <a:ea typeface="Cambria Math"/>
              </a:rPr>
              <a:t>ABC?</a:t>
            </a:r>
            <a:endParaRPr lang="en-US" sz="3600" dirty="0" smtClean="0"/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dirty="0" smtClean="0">
                <a:ea typeface="Cambria Math"/>
              </a:rPr>
              <a:t>The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a typeface="Cambria Math"/>
              </a:rPr>
              <a:t>ORIENTATION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ea typeface="Cambria Math"/>
              </a:rPr>
              <a:t> </a:t>
            </a:r>
            <a:r>
              <a:rPr lang="en-US" sz="4400" dirty="0" smtClean="0">
                <a:ea typeface="Cambria Math"/>
              </a:rPr>
              <a:t>of an image changes after a reflection.</a:t>
            </a:r>
            <a:endParaRPr lang="en-US" sz="4400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02728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657600" y="1371600"/>
            <a:ext cx="55081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lowchart: Manual Operation 7"/>
          <p:cNvSpPr/>
          <p:nvPr/>
        </p:nvSpPr>
        <p:spPr>
          <a:xfrm>
            <a:off x="6862763" y="3898445"/>
            <a:ext cx="1447800" cy="979714"/>
          </a:xfrm>
          <a:prstGeom prst="flowChartManualOperation">
            <a:avLst/>
          </a:pr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5314" y="146708"/>
                <a:ext cx="4495800" cy="6668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What are the coordinates</a:t>
                </a:r>
                <a:br>
                  <a:rPr lang="en-US" sz="2400" dirty="0" smtClean="0">
                    <a:solidFill>
                      <a:prstClr val="black"/>
                    </a:solidFill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</a:rPr>
                  <a:t>for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,</a:t>
                </a:r>
                <a:r>
                  <a:rPr lang="en-US" sz="2400" dirty="0" smtClean="0">
                    <a:solidFill>
                      <a:prstClr val="black"/>
                    </a:solidFill>
                  </a:rPr>
                  <a:t> and </a:t>
                </a:r>
                <a:r>
                  <a:rPr lang="en-US" sz="2400" i="1" dirty="0" smtClean="0">
                    <a:solidFill>
                      <a:prstClr val="black"/>
                    </a:solidFill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>
                    <a:solidFill>
                      <a:prstClr val="black"/>
                    </a:solidFill>
                  </a:rPr>
                  <a:t>T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(2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, − 1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)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R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(8, − 1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)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A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(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7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, 3)</a:t>
                </a:r>
                <a:endParaRPr lang="en-US" sz="2000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2">
                  <a:spcAft>
                    <a:spcPts val="600"/>
                  </a:spcAft>
                </a:pPr>
                <a:r>
                  <a:rPr lang="en-US" sz="2000" i="1" dirty="0" smtClean="0">
                    <a:solidFill>
                      <a:prstClr val="black"/>
                    </a:solidFill>
                  </a:rPr>
                  <a:t>P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(</a:t>
                </a:r>
                <a:r>
                  <a:rPr lang="en-US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3</a:t>
                </a:r>
                <a:r>
                  <a:rPr lang="en-US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, 3)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How many units is the length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	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𝑃𝐴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	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Do you think the same is</a:t>
                </a:r>
                <a:b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true for</a:t>
                </a:r>
              </a:p>
              <a:p>
                <a:pPr lvl="1"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𝐴𝑅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 and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?</a:t>
                </a:r>
              </a:p>
              <a:p>
                <a:pPr lvl="1"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and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l-GR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 ?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What can you say about the lengths of the corresponding</a:t>
                </a:r>
                <a:b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sides of the image and </a:t>
                </a:r>
                <a:r>
                  <a:rPr lang="en-US" sz="2400" dirty="0" err="1" smtClean="0">
                    <a:solidFill>
                      <a:prstClr val="black"/>
                    </a:solidFill>
                    <a:ea typeface="Cambria Math"/>
                  </a:rPr>
                  <a:t>preimage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?</a:t>
                </a:r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4" y="146708"/>
                <a:ext cx="4495800" cy="6668492"/>
              </a:xfrm>
              <a:prstGeom prst="rect">
                <a:avLst/>
              </a:prstGeom>
              <a:blipFill rotWithShape="1">
                <a:blip r:embed="rId3"/>
                <a:stretch>
                  <a:fillRect l="-2171" t="-731" b="-1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886200" y="76200"/>
            <a:ext cx="5181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Now let us examine trapezoid </a:t>
            </a:r>
            <a:r>
              <a:rPr lang="en-US" sz="2000" i="1" dirty="0" smtClean="0">
                <a:solidFill>
                  <a:prstClr val="black"/>
                </a:solidFill>
              </a:rPr>
              <a:t>TRAP</a:t>
            </a:r>
            <a:r>
              <a:rPr lang="en-US" sz="2000" dirty="0" smtClean="0">
                <a:solidFill>
                  <a:prstClr val="black"/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Reflect trapezoid </a:t>
            </a:r>
            <a:r>
              <a:rPr lang="en-US" sz="2000" i="1" dirty="0" smtClean="0">
                <a:solidFill>
                  <a:prstClr val="black"/>
                </a:solidFill>
              </a:rPr>
              <a:t>TRAP</a:t>
            </a:r>
            <a:r>
              <a:rPr lang="en-US" sz="2000" dirty="0" smtClean="0">
                <a:solidFill>
                  <a:prstClr val="black"/>
                </a:solidFill>
              </a:rPr>
              <a:t> across the </a:t>
            </a:r>
            <a:r>
              <a:rPr lang="en-US" sz="20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prstClr val="black"/>
                </a:solidFill>
                <a:ea typeface="Cambria Math"/>
              </a:rPr>
              <a:t>-axis 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Label the vertices of the image </a:t>
            </a:r>
            <a:r>
              <a:rPr lang="en-US" sz="2000" i="1" dirty="0" smtClean="0">
                <a:solidFill>
                  <a:prstClr val="black"/>
                </a:solidFill>
              </a:rPr>
              <a:t>T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, </a:t>
            </a:r>
            <a:r>
              <a:rPr lang="en-US" sz="2000" i="1" dirty="0" smtClean="0">
                <a:solidFill>
                  <a:prstClr val="black"/>
                </a:solidFill>
              </a:rPr>
              <a:t>R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, </a:t>
            </a:r>
            <a:r>
              <a:rPr lang="en-US" sz="2000" i="1" dirty="0" smtClean="0">
                <a:solidFill>
                  <a:prstClr val="black"/>
                </a:solidFill>
              </a:rPr>
              <a:t>A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,</a:t>
            </a:r>
            <a:r>
              <a:rPr lang="en-US" sz="2000" dirty="0" smtClean="0">
                <a:solidFill>
                  <a:prstClr val="black"/>
                </a:solidFill>
              </a:rPr>
              <a:t> and </a:t>
            </a:r>
            <a:r>
              <a:rPr lang="en-US" sz="2000" i="1" dirty="0" smtClean="0">
                <a:solidFill>
                  <a:prstClr val="black"/>
                </a:solidFill>
              </a:rPr>
              <a:t>P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058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4648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3657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01000" y="4724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30" name="Flowchart: Manual Operation 29"/>
          <p:cNvSpPr/>
          <p:nvPr/>
        </p:nvSpPr>
        <p:spPr>
          <a:xfrm flipV="1">
            <a:off x="6862763" y="3397702"/>
            <a:ext cx="1447800" cy="1001486"/>
          </a:xfrm>
          <a:prstGeom prst="flowChartManualOperation">
            <a:avLst/>
          </a:prstGeom>
          <a:solidFill>
            <a:schemeClr val="accent6">
              <a:lumMod val="75000"/>
              <a:alpha val="27843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62756" y="4327751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8229600" y="4319585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977185" y="3331606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7059390" y="3331028"/>
            <a:ext cx="152400" cy="152400"/>
          </a:xfrm>
          <a:prstGeom prst="ellipse">
            <a:avLst/>
          </a:prstGeom>
          <a:solidFill>
            <a:schemeClr val="accent6">
              <a:lumMod val="40000"/>
              <a:lumOff val="60000"/>
              <a:alpha val="2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57600" y="4136572"/>
            <a:ext cx="5410200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477000" y="3085518"/>
            <a:ext cx="2133600" cy="1638882"/>
            <a:chOff x="6477000" y="3085518"/>
            <a:chExt cx="2133600" cy="1638882"/>
          </a:xfrm>
        </p:grpSpPr>
        <p:sp>
          <p:nvSpPr>
            <p:cNvPr id="15" name="TextBox 14"/>
            <p:cNvSpPr txBox="1"/>
            <p:nvPr/>
          </p:nvSpPr>
          <p:spPr>
            <a:xfrm>
              <a:off x="6477000" y="4355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24681" y="308551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ea typeface="Cambria Math"/>
                </a:rPr>
                <a:t>P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72422" y="311409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29600" y="429548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r>
                <a:rPr lang="el-GR" dirty="0" smtClean="0">
                  <a:latin typeface="Cambria Math"/>
                  <a:ea typeface="Cambria Math"/>
                </a:rPr>
                <a:t>´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0540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581400" y="1371600"/>
            <a:ext cx="55843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Flowchart: Manual Operation 50"/>
          <p:cNvSpPr/>
          <p:nvPr/>
        </p:nvSpPr>
        <p:spPr>
          <a:xfrm flipV="1">
            <a:off x="6862763" y="3397702"/>
            <a:ext cx="1447800" cy="1001486"/>
          </a:xfrm>
          <a:prstGeom prst="flowChartManualOperation">
            <a:avLst/>
          </a:prstGeom>
          <a:solidFill>
            <a:schemeClr val="accent6">
              <a:lumMod val="75000"/>
              <a:alpha val="27843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anual Operation 49"/>
          <p:cNvSpPr/>
          <p:nvPr/>
        </p:nvSpPr>
        <p:spPr>
          <a:xfrm>
            <a:off x="6862763" y="3898445"/>
            <a:ext cx="1447800" cy="979714"/>
          </a:xfrm>
          <a:prstGeom prst="flowChartManualOperation">
            <a:avLst/>
          </a:pr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3542" y="2314654"/>
                <a:ext cx="3810000" cy="4390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𝐴𝑅</m:t>
                        </m:r>
                      </m:e>
                    </m:acc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l-GR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  <m:r>
                          <a:rPr lang="el-GR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´</m:t>
                        </m:r>
                      </m:e>
                    </m:acc>
                  </m:oMath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</m:e>
                      </m:acc>
                      <m:r>
                        <a:rPr lang="en-US" sz="2400" dirty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𝑃𝐴</m:t>
                          </m:r>
                        </m:e>
                      </m:acc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𝐴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𝑃𝑇</m:t>
                          </m:r>
                        </m:e>
                      </m:acc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l-GR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´</m:t>
                          </m:r>
                        </m:e>
                      </m:acc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Is there anything you can say about angle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RAP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 (∠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RAP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)</a:t>
                </a:r>
                <a:b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</a:b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 angle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(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) </a:t>
                </a:r>
                <a:r>
                  <a:rPr lang="en-US" sz="24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?</a:t>
                </a:r>
                <a:endParaRPr lang="en-US" sz="240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TRA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APT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A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PTR </a:t>
                </a:r>
                <a:r>
                  <a:rPr lang="en-US" sz="2400" dirty="0" smtClean="0">
                    <a:solidFill>
                      <a:prstClr val="black"/>
                    </a:solidFill>
                    <a:ea typeface="Cambria Math"/>
                  </a:rPr>
                  <a:t>and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ea typeface="Cambria Math"/>
                  </a:rPr>
                  <a:t>∠</a:t>
                </a:r>
                <a:r>
                  <a:rPr lang="en-US" sz="2400" i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P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T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i="1" dirty="0" smtClean="0">
                    <a:solidFill>
                      <a:prstClr val="black"/>
                    </a:solidFill>
                    <a:ea typeface="Cambria Math"/>
                  </a:rPr>
                  <a:t>R</a:t>
                </a:r>
                <a:r>
                  <a:rPr lang="el-GR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´</a:t>
                </a:r>
                <a:r>
                  <a:rPr lang="en-US" sz="24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 ?</a:t>
                </a:r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" y="2314654"/>
                <a:ext cx="3810000" cy="4390946"/>
              </a:xfrm>
              <a:prstGeom prst="rect">
                <a:avLst/>
              </a:prstGeom>
              <a:blipFill rotWithShape="1">
                <a:blip r:embed="rId3"/>
                <a:stretch>
                  <a:fillRect l="-1760" r="-3360" b="-2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30628" y="43542"/>
            <a:ext cx="8915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The measures of the corresponding sides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endParaRPr lang="en-US" sz="2400" dirty="0" smtClean="0">
              <a:solidFill>
                <a:prstClr val="black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are equal.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When measurements of line segments are equal, the word we use is</a:t>
            </a: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FF0066"/>
                </a:solidFill>
              </a:rPr>
              <a:t>CONGRUENT</a:t>
            </a:r>
            <a:endParaRPr lang="en-US" sz="2800" b="1" dirty="0">
              <a:solidFill>
                <a:srgbClr val="FF0066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039100" y="4604655"/>
            <a:ext cx="1905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540399" y="4785435"/>
            <a:ext cx="92528" cy="185448"/>
            <a:chOff x="6917872" y="4038600"/>
            <a:chExt cx="92528" cy="185448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917872" y="40386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10400" y="4039382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499577" y="4285381"/>
            <a:ext cx="174172" cy="194770"/>
            <a:chOff x="6749142" y="5023951"/>
            <a:chExt cx="174172" cy="19477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6749142" y="5034055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841670" y="5023951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923314" y="50292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511144" y="3798527"/>
            <a:ext cx="174172" cy="194770"/>
            <a:chOff x="6749142" y="5023951"/>
            <a:chExt cx="174172" cy="19477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749142" y="5034055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841670" y="5023951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923314" y="50292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20169695">
            <a:off x="6922441" y="4477481"/>
            <a:ext cx="348342" cy="293327"/>
            <a:chOff x="6346372" y="4397830"/>
            <a:chExt cx="348342" cy="29332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400800" y="4485109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379028" y="45720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422572" y="439783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346372" y="46482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868886" y="3505200"/>
            <a:ext cx="348342" cy="293327"/>
            <a:chOff x="6346372" y="4397830"/>
            <a:chExt cx="348342" cy="293327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400800" y="4485109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379028" y="45720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422572" y="439783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346372" y="46482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477000" y="3085518"/>
            <a:ext cx="2209800" cy="2008214"/>
            <a:chOff x="6477000" y="3085518"/>
            <a:chExt cx="2209800" cy="2008214"/>
          </a:xfrm>
        </p:grpSpPr>
        <p:sp>
          <p:nvSpPr>
            <p:cNvPr id="53" name="TextBox 52"/>
            <p:cNvSpPr txBox="1"/>
            <p:nvPr/>
          </p:nvSpPr>
          <p:spPr>
            <a:xfrm>
              <a:off x="83058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endParaRPr lang="en-US" i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781800" y="4648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P</a:t>
              </a:r>
              <a:endParaRPr lang="en-US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29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01000" y="4724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477000" y="3085518"/>
              <a:ext cx="2133600" cy="1638882"/>
              <a:chOff x="6477000" y="3085518"/>
              <a:chExt cx="2133600" cy="163888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6477000" y="4355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T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924681" y="308551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ea typeface="Cambria Math"/>
                  </a:rPr>
                  <a:t>P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972422" y="311409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A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229600" y="4295485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R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7505702" y="3287094"/>
            <a:ext cx="92528" cy="185448"/>
            <a:chOff x="5600700" y="3308866"/>
            <a:chExt cx="92528" cy="18544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600700" y="3308866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93228" y="3309648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>
            <a:off x="8066314" y="3733800"/>
            <a:ext cx="1905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90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581400" y="1371600"/>
            <a:ext cx="55843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Flowchart: Manual Operation 50"/>
          <p:cNvSpPr/>
          <p:nvPr/>
        </p:nvSpPr>
        <p:spPr>
          <a:xfrm flipV="1">
            <a:off x="6862763" y="3397702"/>
            <a:ext cx="1447800" cy="1001486"/>
          </a:xfrm>
          <a:prstGeom prst="flowChartManualOperation">
            <a:avLst/>
          </a:prstGeom>
          <a:solidFill>
            <a:schemeClr val="accent6">
              <a:lumMod val="75000"/>
              <a:alpha val="27843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anual Operation 49"/>
          <p:cNvSpPr/>
          <p:nvPr/>
        </p:nvSpPr>
        <p:spPr>
          <a:xfrm>
            <a:off x="6862763" y="3898445"/>
            <a:ext cx="1447800" cy="979714"/>
          </a:xfrm>
          <a:prstGeom prst="flowChartManualOperation">
            <a:avLst/>
          </a:pr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6477000" y="3085518"/>
            <a:ext cx="2209800" cy="2008214"/>
            <a:chOff x="6477000" y="3085518"/>
            <a:chExt cx="2209800" cy="2008214"/>
          </a:xfrm>
        </p:grpSpPr>
        <p:sp>
          <p:nvSpPr>
            <p:cNvPr id="53" name="TextBox 52"/>
            <p:cNvSpPr txBox="1"/>
            <p:nvPr/>
          </p:nvSpPr>
          <p:spPr>
            <a:xfrm>
              <a:off x="83058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endParaRPr lang="en-US" i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781800" y="4648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P</a:t>
              </a:r>
              <a:endParaRPr lang="en-US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29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01000" y="4724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477000" y="3085518"/>
              <a:ext cx="2133600" cy="1638882"/>
              <a:chOff x="6477000" y="3085518"/>
              <a:chExt cx="2133600" cy="163888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6477000" y="4355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T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924681" y="308551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ea typeface="Cambria Math"/>
                  </a:rPr>
                  <a:t>P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972422" y="311409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A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229600" y="4295485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R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</p:grpSp>
      </p:grpSp>
      <p:sp>
        <p:nvSpPr>
          <p:cNvPr id="62" name="Rectangle 61"/>
          <p:cNvSpPr/>
          <p:nvPr/>
        </p:nvSpPr>
        <p:spPr>
          <a:xfrm>
            <a:off x="43542" y="2390854"/>
            <a:ext cx="38100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RAP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>
                <a:solidFill>
                  <a:prstClr val="black"/>
                </a:solidFill>
                <a:ea typeface="Cambria Math"/>
              </a:rPr>
              <a:t>P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i="1" dirty="0" smtClean="0">
              <a:solidFill>
                <a:prstClr val="black"/>
              </a:solidFill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TRA 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 smtClean="0">
              <a:solidFill>
                <a:prstClr val="black"/>
              </a:solidFill>
              <a:latin typeface="Cambria Math"/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APT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A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P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>
              <a:solidFill>
                <a:prstClr val="black"/>
              </a:solidFill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PTR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Cambria Math"/>
              </a:rPr>
              <a:t>≅ </a:t>
            </a:r>
            <a:r>
              <a:rPr lang="en-US" sz="2400" dirty="0" smtClean="0">
                <a:solidFill>
                  <a:prstClr val="black"/>
                </a:solidFill>
                <a:ea typeface="Cambria Math"/>
              </a:rPr>
              <a:t>∠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 P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T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400" i="1" dirty="0" smtClean="0">
                <a:solidFill>
                  <a:prstClr val="black"/>
                </a:solidFill>
                <a:ea typeface="Cambria Math"/>
              </a:rPr>
              <a:t>R</a:t>
            </a:r>
            <a:r>
              <a:rPr lang="el-GR" sz="24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400" dirty="0">
              <a:solidFill>
                <a:prstClr val="black"/>
              </a:solidFill>
              <a:ea typeface="Cambria Math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30628" y="21770"/>
            <a:ext cx="89154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The measures of the corresponding angles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endParaRPr lang="en-US" sz="2400" dirty="0" smtClean="0">
              <a:solidFill>
                <a:prstClr val="black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are equal.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When measurements of angles are equal, the word we use is</a:t>
            </a:r>
          </a:p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rgbClr val="FF0066"/>
                </a:solidFill>
              </a:rPr>
              <a:t>CONGRUENT</a:t>
            </a:r>
            <a:endParaRPr lang="en-US" sz="2800" b="1" dirty="0">
              <a:solidFill>
                <a:srgbClr val="FF0066"/>
              </a:solidFill>
            </a:endParaRPr>
          </a:p>
        </p:txBody>
      </p:sp>
      <p:sp>
        <p:nvSpPr>
          <p:cNvPr id="65" name="Arc 64"/>
          <p:cNvSpPr/>
          <p:nvPr/>
        </p:nvSpPr>
        <p:spPr>
          <a:xfrm rot="10296481">
            <a:off x="7908900" y="3204775"/>
            <a:ext cx="255813" cy="38585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Arc 65"/>
          <p:cNvSpPr/>
          <p:nvPr/>
        </p:nvSpPr>
        <p:spPr>
          <a:xfrm rot="15504722">
            <a:off x="7951621" y="4635943"/>
            <a:ext cx="255813" cy="385853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 rot="5184092">
            <a:off x="7911655" y="3609871"/>
            <a:ext cx="700740" cy="673731"/>
            <a:chOff x="4999957" y="3011383"/>
            <a:chExt cx="700740" cy="673731"/>
          </a:xfrm>
        </p:grpSpPr>
        <p:sp>
          <p:nvSpPr>
            <p:cNvPr id="68" name="Arc 67"/>
            <p:cNvSpPr/>
            <p:nvPr/>
          </p:nvSpPr>
          <p:spPr>
            <a:xfrm rot="6206801">
              <a:off x="5105400" y="3101445"/>
              <a:ext cx="506187" cy="53056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Arc 68"/>
            <p:cNvSpPr/>
            <p:nvPr/>
          </p:nvSpPr>
          <p:spPr>
            <a:xfrm rot="6206801">
              <a:off x="5013461" y="2997879"/>
              <a:ext cx="673731" cy="70074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rot="9610561">
            <a:off x="7955430" y="4045594"/>
            <a:ext cx="700740" cy="673731"/>
            <a:chOff x="4999957" y="3011383"/>
            <a:chExt cx="700740" cy="673731"/>
          </a:xfrm>
        </p:grpSpPr>
        <p:sp>
          <p:nvSpPr>
            <p:cNvPr id="71" name="Arc 70"/>
            <p:cNvSpPr/>
            <p:nvPr/>
          </p:nvSpPr>
          <p:spPr>
            <a:xfrm rot="6206801">
              <a:off x="5105400" y="3101445"/>
              <a:ext cx="506187" cy="530568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Arc 71"/>
            <p:cNvSpPr/>
            <p:nvPr/>
          </p:nvSpPr>
          <p:spPr>
            <a:xfrm rot="6206801">
              <a:off x="5013461" y="2997879"/>
              <a:ext cx="673731" cy="70074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888179" y="3329719"/>
            <a:ext cx="385853" cy="1741366"/>
            <a:chOff x="6888179" y="3329719"/>
            <a:chExt cx="385853" cy="1741366"/>
          </a:xfrm>
        </p:grpSpPr>
        <p:sp>
          <p:nvSpPr>
            <p:cNvPr id="73" name="Arc 72"/>
            <p:cNvSpPr/>
            <p:nvPr/>
          </p:nvSpPr>
          <p:spPr>
            <a:xfrm rot="4314643">
              <a:off x="6953199" y="3264699"/>
              <a:ext cx="255813" cy="385853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Arc 73"/>
            <p:cNvSpPr/>
            <p:nvPr/>
          </p:nvSpPr>
          <p:spPr>
            <a:xfrm rot="21280516">
              <a:off x="6994415" y="4685232"/>
              <a:ext cx="255813" cy="385853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162800" y="3483428"/>
              <a:ext cx="104780" cy="604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7162800" y="4725456"/>
              <a:ext cx="100012" cy="7514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512393" y="3682855"/>
            <a:ext cx="791819" cy="1052648"/>
            <a:chOff x="6512393" y="3682855"/>
            <a:chExt cx="791819" cy="1052648"/>
          </a:xfrm>
        </p:grpSpPr>
        <p:grpSp>
          <p:nvGrpSpPr>
            <p:cNvPr id="76" name="Group 75"/>
            <p:cNvGrpSpPr/>
            <p:nvPr/>
          </p:nvGrpSpPr>
          <p:grpSpPr>
            <a:xfrm rot="19539176">
              <a:off x="6512393" y="3682855"/>
              <a:ext cx="700740" cy="673731"/>
              <a:chOff x="4999957" y="3011383"/>
              <a:chExt cx="700740" cy="673731"/>
            </a:xfrm>
          </p:grpSpPr>
          <p:sp>
            <p:nvSpPr>
              <p:cNvPr id="77" name="Arc 76"/>
              <p:cNvSpPr/>
              <p:nvPr/>
            </p:nvSpPr>
            <p:spPr>
              <a:xfrm rot="6206801">
                <a:off x="5105400" y="3101445"/>
                <a:ext cx="506187" cy="530568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Arc 77"/>
              <p:cNvSpPr/>
              <p:nvPr/>
            </p:nvSpPr>
            <p:spPr>
              <a:xfrm rot="6206801">
                <a:off x="5013461" y="2997879"/>
                <a:ext cx="673731" cy="70074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 rot="15569369">
              <a:off x="6588755" y="4048267"/>
              <a:ext cx="700740" cy="673731"/>
              <a:chOff x="4999957" y="3011383"/>
              <a:chExt cx="700740" cy="673731"/>
            </a:xfrm>
          </p:grpSpPr>
          <p:sp>
            <p:nvSpPr>
              <p:cNvPr id="80" name="Arc 79"/>
              <p:cNvSpPr/>
              <p:nvPr/>
            </p:nvSpPr>
            <p:spPr>
              <a:xfrm rot="6206801">
                <a:off x="5105400" y="3101445"/>
                <a:ext cx="506187" cy="530568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Arc 80"/>
              <p:cNvSpPr/>
              <p:nvPr/>
            </p:nvSpPr>
            <p:spPr>
              <a:xfrm rot="6206801">
                <a:off x="5013461" y="2997879"/>
                <a:ext cx="673731" cy="70074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V="1">
              <a:off x="7153281" y="4191000"/>
              <a:ext cx="140215" cy="1044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092692" y="4031331"/>
              <a:ext cx="211520" cy="710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951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581400" y="1371600"/>
            <a:ext cx="55843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Flowchart: Manual Operation 50"/>
          <p:cNvSpPr/>
          <p:nvPr/>
        </p:nvSpPr>
        <p:spPr>
          <a:xfrm flipV="1">
            <a:off x="6862763" y="3397702"/>
            <a:ext cx="1447800" cy="1001486"/>
          </a:xfrm>
          <a:prstGeom prst="flowChartManualOperation">
            <a:avLst/>
          </a:prstGeom>
          <a:solidFill>
            <a:schemeClr val="accent6">
              <a:lumMod val="75000"/>
              <a:alpha val="27843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Manual Operation 49"/>
          <p:cNvSpPr/>
          <p:nvPr/>
        </p:nvSpPr>
        <p:spPr>
          <a:xfrm>
            <a:off x="6862763" y="3898445"/>
            <a:ext cx="1447800" cy="979714"/>
          </a:xfrm>
          <a:prstGeom prst="flowChartManualOperation">
            <a:avLst/>
          </a:prstGeom>
          <a:solidFill>
            <a:srgbClr val="4F81BD">
              <a:alpha val="2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239000" y="3821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039100" y="4604655"/>
            <a:ext cx="1905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540399" y="4785435"/>
            <a:ext cx="92528" cy="185448"/>
            <a:chOff x="6917872" y="4038600"/>
            <a:chExt cx="92528" cy="185448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917872" y="40386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10400" y="4039382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499577" y="4285381"/>
            <a:ext cx="174172" cy="194770"/>
            <a:chOff x="6749142" y="5023951"/>
            <a:chExt cx="174172" cy="19477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6749142" y="5034055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841670" y="5023951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923314" y="50292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511144" y="3798527"/>
            <a:ext cx="174172" cy="194770"/>
            <a:chOff x="6749142" y="5023951"/>
            <a:chExt cx="174172" cy="19477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6749142" y="5034055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841670" y="5023951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923314" y="5029200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20169695">
            <a:off x="6922441" y="4477481"/>
            <a:ext cx="348342" cy="293327"/>
            <a:chOff x="6346372" y="4397830"/>
            <a:chExt cx="348342" cy="29332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400800" y="4485109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379028" y="45720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422572" y="439783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346372" y="46482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6868886" y="3505200"/>
            <a:ext cx="348342" cy="293327"/>
            <a:chOff x="6346372" y="4397830"/>
            <a:chExt cx="348342" cy="293327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400800" y="4485109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379028" y="45720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422572" y="439783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346372" y="4648200"/>
              <a:ext cx="272142" cy="429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477000" y="3085518"/>
            <a:ext cx="2209800" cy="2008214"/>
            <a:chOff x="6477000" y="3085518"/>
            <a:chExt cx="2209800" cy="2008214"/>
          </a:xfrm>
        </p:grpSpPr>
        <p:sp>
          <p:nvSpPr>
            <p:cNvPr id="53" name="TextBox 52"/>
            <p:cNvSpPr txBox="1"/>
            <p:nvPr/>
          </p:nvSpPr>
          <p:spPr>
            <a:xfrm>
              <a:off x="83058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R</a:t>
              </a:r>
              <a:endParaRPr lang="en-US" i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781800" y="4648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P</a:t>
              </a:r>
              <a:endParaRPr lang="en-US" i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29400" y="3657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001000" y="4724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en-US" i="1" dirty="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6477000" y="3085518"/>
              <a:ext cx="2133600" cy="1638882"/>
              <a:chOff x="6477000" y="3085518"/>
              <a:chExt cx="2133600" cy="163888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6477000" y="43550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T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6924681" y="3085518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ea typeface="Cambria Math"/>
                  </a:rPr>
                  <a:t>P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972422" y="311409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A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229600" y="4295485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R</a:t>
                </a:r>
                <a:r>
                  <a:rPr lang="el-GR" dirty="0" smtClean="0">
                    <a:latin typeface="Cambria Math"/>
                    <a:ea typeface="Cambria Math"/>
                  </a:rPr>
                  <a:t>´</a:t>
                </a:r>
                <a:endParaRPr lang="en-US" dirty="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7505702" y="3287094"/>
            <a:ext cx="92528" cy="185448"/>
            <a:chOff x="5600700" y="3308866"/>
            <a:chExt cx="92528" cy="18544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600700" y="3308866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93228" y="3309648"/>
              <a:ext cx="0" cy="184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>
            <a:off x="8066314" y="3733800"/>
            <a:ext cx="1905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3542" y="1752600"/>
            <a:ext cx="381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We can now say that </a:t>
            </a:r>
            <a:r>
              <a:rPr lang="en-US" sz="2800" dirty="0">
                <a:solidFill>
                  <a:prstClr val="black"/>
                </a:solidFill>
              </a:rPr>
              <a:t>trapezoid </a:t>
            </a:r>
            <a:r>
              <a:rPr lang="en-US" sz="2800" i="1" dirty="0" smtClean="0">
                <a:solidFill>
                  <a:prstClr val="black"/>
                </a:solidFill>
              </a:rPr>
              <a:t>TRAP </a:t>
            </a:r>
            <a:r>
              <a:rPr lang="en-US" sz="2800" dirty="0" smtClean="0">
                <a:solidFill>
                  <a:prstClr val="black"/>
                </a:solidFill>
              </a:rPr>
              <a:t>is CONGRUENT to</a:t>
            </a:r>
            <a:br>
              <a:rPr lang="en-US" sz="2800" dirty="0" smtClean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trapezoid </a:t>
            </a:r>
            <a:r>
              <a:rPr lang="en-US" sz="2800" i="1" dirty="0">
                <a:solidFill>
                  <a:prstClr val="black"/>
                </a:solidFill>
              </a:rPr>
              <a:t>T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R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A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 smtClean="0">
                <a:solidFill>
                  <a:prstClr val="black"/>
                </a:solidFill>
              </a:rPr>
              <a:t>P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800" dirty="0" smtClean="0">
              <a:solidFill>
                <a:prstClr val="black"/>
              </a:solidFill>
              <a:latin typeface="Cambria Math"/>
              <a:ea typeface="Cambria Math"/>
            </a:endParaRPr>
          </a:p>
          <a:p>
            <a:pPr algn="ctr">
              <a:spcAft>
                <a:spcPts val="1800"/>
              </a:spcAft>
            </a:pPr>
            <a:r>
              <a:rPr lang="en-US" sz="2800" i="1" dirty="0" smtClean="0">
                <a:solidFill>
                  <a:prstClr val="black"/>
                </a:solidFill>
              </a:rPr>
              <a:t>TRAP 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≅</a:t>
            </a:r>
            <a:r>
              <a:rPr lang="en-US" sz="2800" i="1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</a:rPr>
              <a:t>T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R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P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ea typeface="Cambria Math"/>
              </a:rPr>
              <a:t>What do you think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we can now say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about the image</a:t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and </a:t>
            </a:r>
            <a:r>
              <a:rPr lang="en-US" sz="2800" dirty="0" err="1" smtClean="0">
                <a:ea typeface="Cambria Math"/>
              </a:rPr>
              <a:t>preimage</a:t>
            </a:r>
            <a:r>
              <a:rPr lang="en-US" sz="2800" dirty="0" smtClean="0">
                <a:ea typeface="Cambria Math"/>
              </a:rPr>
              <a:t/>
            </a:r>
            <a:br>
              <a:rPr lang="en-US" sz="2800" dirty="0" smtClean="0">
                <a:ea typeface="Cambria Math"/>
              </a:rPr>
            </a:br>
            <a:r>
              <a:rPr lang="en-US" sz="2800" dirty="0" smtClean="0">
                <a:ea typeface="Cambria Math"/>
              </a:rPr>
              <a:t>after a reflections?</a:t>
            </a:r>
            <a:endParaRPr lang="en-US" sz="2800" b="1" dirty="0">
              <a:solidFill>
                <a:srgbClr val="FF0000"/>
              </a:solidFill>
              <a:ea typeface="Cambria Math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0" y="76200"/>
            <a:ext cx="91440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We now know that ALL corresponding sides of the image and </a:t>
            </a:r>
            <a:r>
              <a:rPr lang="en-US" sz="2400" dirty="0" err="1" smtClean="0">
                <a:solidFill>
                  <a:prstClr val="black"/>
                </a:solidFill>
              </a:rPr>
              <a:t>preimage</a:t>
            </a:r>
            <a:r>
              <a:rPr lang="en-US" sz="2400" dirty="0" smtClean="0">
                <a:solidFill>
                  <a:prstClr val="black"/>
                </a:solidFill>
              </a:rPr>
              <a:t> are CONGRUENT.</a:t>
            </a:r>
          </a:p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We </a:t>
            </a:r>
            <a:r>
              <a:rPr lang="en-US" sz="2400" dirty="0">
                <a:solidFill>
                  <a:prstClr val="black"/>
                </a:solidFill>
              </a:rPr>
              <a:t>also </a:t>
            </a:r>
            <a:r>
              <a:rPr lang="en-US" sz="2400" dirty="0" smtClean="0">
                <a:solidFill>
                  <a:prstClr val="black"/>
                </a:solidFill>
              </a:rPr>
              <a:t>know </a:t>
            </a:r>
            <a:r>
              <a:rPr lang="en-US" sz="2400" dirty="0">
                <a:solidFill>
                  <a:prstClr val="black"/>
                </a:solidFill>
              </a:rPr>
              <a:t>that ALL corresponding </a:t>
            </a:r>
            <a:r>
              <a:rPr lang="en-US" sz="2400" dirty="0" smtClean="0">
                <a:solidFill>
                  <a:prstClr val="black"/>
                </a:solidFill>
              </a:rPr>
              <a:t>angles of the </a:t>
            </a:r>
            <a:r>
              <a:rPr lang="en-US" sz="2400" dirty="0">
                <a:solidFill>
                  <a:prstClr val="black"/>
                </a:solidFill>
              </a:rPr>
              <a:t>image and </a:t>
            </a:r>
            <a:r>
              <a:rPr lang="en-US" sz="2400" dirty="0" err="1">
                <a:solidFill>
                  <a:prstClr val="black"/>
                </a:solidFill>
              </a:rPr>
              <a:t>preimage</a:t>
            </a:r>
            <a:r>
              <a:rPr lang="en-US" sz="2400" dirty="0">
                <a:solidFill>
                  <a:prstClr val="black"/>
                </a:solidFill>
              </a:rPr>
              <a:t> are CONGRUENT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512393" y="3204775"/>
            <a:ext cx="2143777" cy="1866310"/>
            <a:chOff x="6512393" y="3204775"/>
            <a:chExt cx="2143777" cy="1866310"/>
          </a:xfrm>
        </p:grpSpPr>
        <p:sp>
          <p:nvSpPr>
            <p:cNvPr id="63" name="Arc 62"/>
            <p:cNvSpPr/>
            <p:nvPr/>
          </p:nvSpPr>
          <p:spPr>
            <a:xfrm rot="10296481">
              <a:off x="7908900" y="3204775"/>
              <a:ext cx="255813" cy="385853"/>
            </a:xfrm>
            <a:prstGeom prst="arc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Arc 65"/>
            <p:cNvSpPr/>
            <p:nvPr/>
          </p:nvSpPr>
          <p:spPr>
            <a:xfrm rot="15504722">
              <a:off x="7951621" y="4635943"/>
              <a:ext cx="255813" cy="385853"/>
            </a:xfrm>
            <a:prstGeom prst="arc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/>
            <p:cNvGrpSpPr/>
            <p:nvPr/>
          </p:nvGrpSpPr>
          <p:grpSpPr>
            <a:xfrm rot="5184092">
              <a:off x="7911655" y="3609871"/>
              <a:ext cx="700740" cy="673731"/>
              <a:chOff x="4999957" y="3011383"/>
              <a:chExt cx="700740" cy="673731"/>
            </a:xfrm>
          </p:grpSpPr>
          <p:sp>
            <p:nvSpPr>
              <p:cNvPr id="85" name="Arc 84"/>
              <p:cNvSpPr/>
              <p:nvPr/>
            </p:nvSpPr>
            <p:spPr>
              <a:xfrm rot="6206801">
                <a:off x="5105400" y="3101445"/>
                <a:ext cx="506187" cy="530568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/>
              <p:cNvSpPr/>
              <p:nvPr/>
            </p:nvSpPr>
            <p:spPr>
              <a:xfrm rot="6206801">
                <a:off x="5013461" y="2997879"/>
                <a:ext cx="673731" cy="70074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 rot="9610561">
              <a:off x="7955430" y="4045594"/>
              <a:ext cx="700740" cy="673731"/>
              <a:chOff x="4999957" y="3011383"/>
              <a:chExt cx="700740" cy="673731"/>
            </a:xfrm>
          </p:grpSpPr>
          <p:sp>
            <p:nvSpPr>
              <p:cNvPr id="83" name="Arc 82"/>
              <p:cNvSpPr/>
              <p:nvPr/>
            </p:nvSpPr>
            <p:spPr>
              <a:xfrm rot="6206801">
                <a:off x="5105400" y="3101445"/>
                <a:ext cx="506187" cy="530568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Arc 83"/>
              <p:cNvSpPr/>
              <p:nvPr/>
            </p:nvSpPr>
            <p:spPr>
              <a:xfrm rot="6206801">
                <a:off x="5013461" y="2997879"/>
                <a:ext cx="673731" cy="70074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6888179" y="3329719"/>
              <a:ext cx="385853" cy="1741366"/>
              <a:chOff x="6888179" y="3329719"/>
              <a:chExt cx="385853" cy="1741366"/>
            </a:xfrm>
          </p:grpSpPr>
          <p:sp>
            <p:nvSpPr>
              <p:cNvPr id="79" name="Arc 78"/>
              <p:cNvSpPr/>
              <p:nvPr/>
            </p:nvSpPr>
            <p:spPr>
              <a:xfrm rot="4314643">
                <a:off x="6953199" y="3264699"/>
                <a:ext cx="255813" cy="385853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Arc 79"/>
              <p:cNvSpPr/>
              <p:nvPr/>
            </p:nvSpPr>
            <p:spPr>
              <a:xfrm rot="21280516">
                <a:off x="6994415" y="4685232"/>
                <a:ext cx="255813" cy="385853"/>
              </a:xfrm>
              <a:prstGeom prst="arc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>
                <a:off x="7162800" y="3483428"/>
                <a:ext cx="104780" cy="6048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7162800" y="4725456"/>
                <a:ext cx="100012" cy="7514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6512393" y="3682855"/>
              <a:ext cx="791819" cy="1052648"/>
              <a:chOff x="6512393" y="3682855"/>
              <a:chExt cx="791819" cy="1052648"/>
            </a:xfrm>
          </p:grpSpPr>
          <p:grpSp>
            <p:nvGrpSpPr>
              <p:cNvPr id="71" name="Group 70"/>
              <p:cNvGrpSpPr/>
              <p:nvPr/>
            </p:nvGrpSpPr>
            <p:grpSpPr>
              <a:xfrm rot="19539176">
                <a:off x="6512393" y="3682855"/>
                <a:ext cx="700740" cy="673731"/>
                <a:chOff x="4999957" y="3011383"/>
                <a:chExt cx="700740" cy="673731"/>
              </a:xfrm>
            </p:grpSpPr>
            <p:sp>
              <p:nvSpPr>
                <p:cNvPr id="77" name="Arc 76"/>
                <p:cNvSpPr/>
                <p:nvPr/>
              </p:nvSpPr>
              <p:spPr>
                <a:xfrm rot="6206801">
                  <a:off x="5105400" y="3101445"/>
                  <a:ext cx="506187" cy="530568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6206801">
                  <a:off x="5013461" y="2997879"/>
                  <a:ext cx="673731" cy="700740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 rot="15569369">
                <a:off x="6588755" y="4048267"/>
                <a:ext cx="700740" cy="673731"/>
                <a:chOff x="4999957" y="3011383"/>
                <a:chExt cx="700740" cy="673731"/>
              </a:xfrm>
            </p:grpSpPr>
            <p:sp>
              <p:nvSpPr>
                <p:cNvPr id="75" name="Arc 74"/>
                <p:cNvSpPr/>
                <p:nvPr/>
              </p:nvSpPr>
              <p:spPr>
                <a:xfrm rot="6206801">
                  <a:off x="5105400" y="3101445"/>
                  <a:ext cx="506187" cy="530568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6206801">
                  <a:off x="5013461" y="2997879"/>
                  <a:ext cx="673731" cy="700740"/>
                </a:xfrm>
                <a:prstGeom prst="arc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3" name="Straight Connector 72"/>
              <p:cNvCxnSpPr/>
              <p:nvPr/>
            </p:nvCxnSpPr>
            <p:spPr>
              <a:xfrm flipV="1">
                <a:off x="7153281" y="4191000"/>
                <a:ext cx="140215" cy="1044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092692" y="4031331"/>
                <a:ext cx="211520" cy="7101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65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IMAGE </a:t>
            </a:r>
            <a:r>
              <a:rPr lang="en-US" dirty="0">
                <a:ea typeface="Cambria Math"/>
              </a:rPr>
              <a:t>resulting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from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a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a typeface="Cambria Math"/>
              </a:rPr>
              <a:t>REFLECTION </a:t>
            </a:r>
            <a:r>
              <a:rPr lang="en-US" dirty="0" smtClean="0">
                <a:ea typeface="Cambria Math"/>
              </a:rPr>
              <a:t>is</a:t>
            </a:r>
            <a:r>
              <a:rPr lang="en-US" b="1" dirty="0" smtClean="0"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THE EXACT SAME SHAPE &amp; SIZE </a:t>
            </a:r>
            <a:r>
              <a:rPr lang="en-US" dirty="0">
                <a:ea typeface="Cambria Math"/>
              </a:rPr>
              <a:t>as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PREIMAGE!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ea typeface="Cambria Math"/>
              </a:rPr>
              <a:t>The</a:t>
            </a:r>
            <a:r>
              <a:rPr lang="en-US" dirty="0" smtClean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IMAGE </a:t>
            </a:r>
            <a:r>
              <a:rPr lang="en-US" dirty="0">
                <a:ea typeface="Cambria Math"/>
              </a:rPr>
              <a:t>resulting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from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a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a typeface="Cambria Math"/>
              </a:rPr>
              <a:t>REFLECTION </a:t>
            </a:r>
            <a:r>
              <a:rPr lang="en-US" dirty="0" smtClean="0">
                <a:ea typeface="Cambria Math"/>
              </a:rPr>
              <a:t>is</a:t>
            </a:r>
            <a:r>
              <a:rPr lang="en-US" b="1" dirty="0" smtClean="0"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ALWAYS </a:t>
            </a:r>
            <a:r>
              <a:rPr lang="en-US" b="1" dirty="0">
                <a:solidFill>
                  <a:srgbClr val="7030A0"/>
                </a:solidFill>
                <a:ea typeface="Cambria Math"/>
              </a:rPr>
              <a:t>CONGRUENT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to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dirty="0">
                <a:ea typeface="Cambria Math"/>
              </a:rPr>
              <a:t>the</a:t>
            </a:r>
            <a:r>
              <a:rPr lang="en-US" dirty="0">
                <a:solidFill>
                  <a:srgbClr val="FF0000"/>
                </a:solidFill>
                <a:ea typeface="Cambria Math"/>
              </a:rPr>
              <a:t> </a:t>
            </a:r>
            <a:r>
              <a:rPr lang="en-US" b="1" dirty="0">
                <a:solidFill>
                  <a:srgbClr val="FF0000"/>
                </a:solidFill>
                <a:ea typeface="Cambria Math"/>
              </a:rPr>
              <a:t>PREIMAGE</a:t>
            </a:r>
            <a:r>
              <a:rPr lang="en-US" b="1" dirty="0" smtClean="0">
                <a:solidFill>
                  <a:srgbClr val="FF0000"/>
                </a:solidFill>
                <a:ea typeface="Cambria Math"/>
              </a:rPr>
              <a:t>!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We now know that: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>
                <a:solidFill>
                  <a:srgbClr val="0070C0"/>
                </a:solidFill>
                <a:ea typeface="Cambria Math"/>
              </a:rPr>
              <a:t>T</a:t>
            </a:r>
            <a:r>
              <a:rPr lang="en-US" b="1" dirty="0" smtClean="0">
                <a:solidFill>
                  <a:srgbClr val="0070C0"/>
                </a:solidFill>
                <a:ea typeface="Cambria Math"/>
              </a:rPr>
              <a:t>he image resulting from a</a:t>
            </a:r>
            <a:br>
              <a:rPr lang="en-US" b="1" dirty="0" smtClean="0">
                <a:solidFill>
                  <a:srgbClr val="0070C0"/>
                </a:solidFill>
                <a:ea typeface="Cambria Math"/>
              </a:rPr>
            </a:br>
            <a:r>
              <a:rPr lang="en-US" b="1" dirty="0" smtClean="0">
                <a:solidFill>
                  <a:srgbClr val="0070C0"/>
                </a:solidFill>
                <a:ea typeface="Cambria Math"/>
              </a:rPr>
              <a:t>TRANSLATION or REFLECTION</a:t>
            </a:r>
            <a:br>
              <a:rPr lang="en-US" b="1" dirty="0" smtClean="0">
                <a:solidFill>
                  <a:srgbClr val="0070C0"/>
                </a:solidFill>
                <a:ea typeface="Cambria Math"/>
              </a:rPr>
            </a:br>
            <a:r>
              <a:rPr lang="en-US" b="1" dirty="0" smtClean="0">
                <a:solidFill>
                  <a:srgbClr val="0070C0"/>
                </a:solidFill>
                <a:ea typeface="Cambria Math"/>
              </a:rPr>
              <a:t>is CONGRUENT to its </a:t>
            </a:r>
            <a:r>
              <a:rPr lang="en-US" b="1" dirty="0" err="1" smtClean="0">
                <a:solidFill>
                  <a:srgbClr val="0070C0"/>
                </a:solidFill>
                <a:ea typeface="Cambria Math"/>
              </a:rPr>
              <a:t>preimage</a:t>
            </a:r>
            <a:r>
              <a:rPr lang="en-US" b="1" dirty="0" smtClean="0">
                <a:solidFill>
                  <a:srgbClr val="0070C0"/>
                </a:solidFill>
                <a:ea typeface="Cambria Math"/>
              </a:rPr>
              <a:t>!!!!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a typeface="Cambria Math"/>
              </a:rPr>
              <a:t>The only thing that changes with a reflection is the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smtClean="0">
                <a:solidFill>
                  <a:schemeClr val="accent6">
                    <a:lumMod val="50000"/>
                  </a:schemeClr>
                </a:solidFill>
                <a:ea typeface="Cambria Math"/>
              </a:rPr>
              <a:t>ORIENTATION.</a:t>
            </a:r>
            <a:endParaRPr lang="en-US" b="1" dirty="0">
              <a:solidFill>
                <a:schemeClr val="accent6">
                  <a:lumMod val="50000"/>
                </a:schemeClr>
              </a:solidFill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46434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REFLECTIONS ACROSS</a:t>
            </a:r>
            <a:br>
              <a:rPr lang="en-US" dirty="0" smtClean="0"/>
            </a:br>
            <a:r>
              <a:rPr lang="en-US" dirty="0" smtClean="0"/>
              <a:t>HORIZONTAL &amp; VERTICAL LINES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981200"/>
                <a:ext cx="2971800" cy="3048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9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39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900" b="1" i="0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constant</m:t>
                      </m:r>
                    </m:oMath>
                  </m:oMathPara>
                </a14:m>
                <a:endParaRPr lang="en-US" sz="3900" b="1" dirty="0" smtClean="0">
                  <a:solidFill>
                    <a:schemeClr val="accent4"/>
                  </a:solidFill>
                  <a:ea typeface="Cambria Math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FF0000"/>
                    </a:solidFill>
                    <a:ea typeface="Cambria Math"/>
                  </a:rPr>
                  <a:t>(NOT a FUNCTION)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b="1" dirty="0">
                  <a:solidFill>
                    <a:schemeClr val="accent6">
                      <a:lumMod val="50000"/>
                    </a:schemeClr>
                  </a:solidFill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b="1" dirty="0" smtClean="0">
                  <a:solidFill>
                    <a:schemeClr val="accent6">
                      <a:lumMod val="50000"/>
                    </a:schemeClr>
                  </a:solidFill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9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𝒚</m:t>
                      </m:r>
                      <m:r>
                        <a:rPr lang="en-US" sz="3900" b="1" i="1" smtClean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3900" b="1" i="0">
                          <a:solidFill>
                            <a:schemeClr val="accent4"/>
                          </a:solidFill>
                          <a:latin typeface="Cambria Math"/>
                          <a:ea typeface="Cambria Math"/>
                        </a:rPr>
                        <m:t>constant</m:t>
                      </m:r>
                    </m:oMath>
                  </m:oMathPara>
                </a14:m>
                <a:endParaRPr lang="en-US" sz="3900" b="1" dirty="0" smtClean="0">
                  <a:solidFill>
                    <a:schemeClr val="accent4"/>
                  </a:solidFill>
                  <a:ea typeface="Cambria Math"/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2800" b="1" dirty="0" smtClean="0">
                    <a:solidFill>
                      <a:srgbClr val="00B050"/>
                    </a:solidFill>
                    <a:ea typeface="Cambria Math"/>
                  </a:rPr>
                  <a:t>(FUNCTION)</a:t>
                </a:r>
                <a:endParaRPr lang="en-US" b="1" dirty="0">
                  <a:solidFill>
                    <a:schemeClr val="accent6">
                      <a:lumMod val="50000"/>
                    </a:schemeClr>
                  </a:solidFill>
                  <a:ea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981200"/>
                <a:ext cx="2971800" cy="3048000"/>
              </a:xfrm>
              <a:blipFill rotWithShape="1">
                <a:blip r:embed="rId2"/>
                <a:stretch>
                  <a:fillRect l="-3689" r="-3279" b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3200400" y="1981200"/>
            <a:ext cx="57912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ea typeface="Cambria Math"/>
                <a:sym typeface="Wingdings"/>
              </a:rPr>
              <a:t> vertical line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ea typeface="Cambria Math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6000" b="1" dirty="0" smtClean="0">
              <a:solidFill>
                <a:schemeClr val="accent6">
                  <a:lumMod val="50000"/>
                </a:schemeClr>
              </a:solidFill>
              <a:ea typeface="Cambria Math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ea typeface="Cambria Math"/>
                <a:sym typeface="Wingdings"/>
              </a:rPr>
              <a:t>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ea typeface="Cambria Math"/>
                <a:sym typeface="Wingdings"/>
              </a:rPr>
              <a:t>horizontal line</a:t>
            </a:r>
            <a:endParaRPr lang="en-US" sz="6000" b="1" dirty="0">
              <a:solidFill>
                <a:schemeClr val="accent6">
                  <a:lumMod val="50000"/>
                </a:schemeClr>
              </a:solidFill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51391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352800" y="710711"/>
            <a:ext cx="55843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5942" y="1086964"/>
                <a:ext cx="3156858" cy="16158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a typeface="Cambria Math"/>
                  </a:rPr>
                  <a:t>Reflect </a:t>
                </a:r>
                <a:r>
                  <a:rPr lang="el-GR" sz="2000" dirty="0" smtClean="0">
                    <a:solidFill>
                      <a:prstClr val="black"/>
                    </a:solidFill>
                    <a:latin typeface="Cambria Math"/>
                    <a:ea typeface="Cambria Math"/>
                  </a:rPr>
                  <a:t>△</a:t>
                </a:r>
                <a:r>
                  <a:rPr lang="en-US" sz="2800" i="1" dirty="0" smtClean="0">
                    <a:solidFill>
                      <a:prstClr val="black"/>
                    </a:solidFill>
                    <a:ea typeface="Cambria Math"/>
                  </a:rPr>
                  <a:t>LMN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a typeface="Cambria Math"/>
                  </a:rPr>
                  <a:t>over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2" y="1086964"/>
                <a:ext cx="3156858" cy="1615827"/>
              </a:xfrm>
              <a:prstGeom prst="rect">
                <a:avLst/>
              </a:prstGeom>
              <a:blipFill rotWithShape="1">
                <a:blip r:embed="rId3"/>
                <a:stretch>
                  <a:fillRect t="-3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Triangle 5"/>
          <p:cNvSpPr/>
          <p:nvPr/>
        </p:nvSpPr>
        <p:spPr>
          <a:xfrm flipH="1">
            <a:off x="6629401" y="2251984"/>
            <a:ext cx="1200150" cy="488229"/>
          </a:xfrm>
          <a:custGeom>
            <a:avLst/>
            <a:gdLst>
              <a:gd name="connsiteX0" fmla="*/ 0 w 914400"/>
              <a:gd name="connsiteY0" fmla="*/ 492991 h 492991"/>
              <a:gd name="connsiteX1" fmla="*/ 0 w 914400"/>
              <a:gd name="connsiteY1" fmla="*/ 0 h 492991"/>
              <a:gd name="connsiteX2" fmla="*/ 914400 w 914400"/>
              <a:gd name="connsiteY2" fmla="*/ 492991 h 492991"/>
              <a:gd name="connsiteX3" fmla="*/ 0 w 914400"/>
              <a:gd name="connsiteY3" fmla="*/ 492991 h 492991"/>
              <a:gd name="connsiteX0" fmla="*/ 42863 w 957263"/>
              <a:gd name="connsiteY0" fmla="*/ 483466 h 483466"/>
              <a:gd name="connsiteX1" fmla="*/ 0 w 957263"/>
              <a:gd name="connsiteY1" fmla="*/ 0 h 483466"/>
              <a:gd name="connsiteX2" fmla="*/ 957263 w 957263"/>
              <a:gd name="connsiteY2" fmla="*/ 483466 h 483466"/>
              <a:gd name="connsiteX3" fmla="*/ 42863 w 957263"/>
              <a:gd name="connsiteY3" fmla="*/ 483466 h 483466"/>
              <a:gd name="connsiteX0" fmla="*/ 0 w 1200150"/>
              <a:gd name="connsiteY0" fmla="*/ 488229 h 488229"/>
              <a:gd name="connsiteX1" fmla="*/ 242887 w 1200150"/>
              <a:gd name="connsiteY1" fmla="*/ 0 h 488229"/>
              <a:gd name="connsiteX2" fmla="*/ 1200150 w 1200150"/>
              <a:gd name="connsiteY2" fmla="*/ 483466 h 488229"/>
              <a:gd name="connsiteX3" fmla="*/ 0 w 1200150"/>
              <a:gd name="connsiteY3" fmla="*/ 488229 h 4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488229">
                <a:moveTo>
                  <a:pt x="0" y="488229"/>
                </a:moveTo>
                <a:lnTo>
                  <a:pt x="242887" y="0"/>
                </a:lnTo>
                <a:lnTo>
                  <a:pt x="1200150" y="483466"/>
                </a:lnTo>
                <a:lnTo>
                  <a:pt x="0" y="48822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7600" y="1906154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prstClr val="black"/>
                </a:solidFill>
                <a:ea typeface="Cambria Math"/>
              </a:rPr>
              <a:t>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4833" y="2555547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31430" y="2659620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95942" y="2880717"/>
                <a:ext cx="3156858" cy="1538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66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FF00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66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66"/>
                  </a:solidFill>
                  <a:ea typeface="Cambria Math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rgbClr val="FF0066"/>
                    </a:solidFill>
                    <a:ea typeface="Cambria Math"/>
                  </a:rPr>
                  <a:t>is a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rgbClr val="FF0066"/>
                    </a:solidFill>
                    <a:ea typeface="Cambria Math"/>
                  </a:rPr>
                  <a:t>VERTICAL LINE</a:t>
                </a:r>
                <a:endParaRPr lang="en-US" sz="2800" b="1" dirty="0">
                  <a:solidFill>
                    <a:srgbClr val="FF0066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2" y="2880717"/>
                <a:ext cx="3156858" cy="1538883"/>
              </a:xfrm>
              <a:prstGeom prst="rect">
                <a:avLst/>
              </a:prstGeom>
              <a:blipFill rotWithShape="1">
                <a:blip r:embed="rId4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6562385" y="3408247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05928" y="457200"/>
            <a:ext cx="0" cy="605073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Triangle 5"/>
          <p:cNvSpPr/>
          <p:nvPr/>
        </p:nvSpPr>
        <p:spPr>
          <a:xfrm>
            <a:off x="5410200" y="2254971"/>
            <a:ext cx="1200150" cy="488229"/>
          </a:xfrm>
          <a:custGeom>
            <a:avLst/>
            <a:gdLst>
              <a:gd name="connsiteX0" fmla="*/ 0 w 914400"/>
              <a:gd name="connsiteY0" fmla="*/ 492991 h 492991"/>
              <a:gd name="connsiteX1" fmla="*/ 0 w 914400"/>
              <a:gd name="connsiteY1" fmla="*/ 0 h 492991"/>
              <a:gd name="connsiteX2" fmla="*/ 914400 w 914400"/>
              <a:gd name="connsiteY2" fmla="*/ 492991 h 492991"/>
              <a:gd name="connsiteX3" fmla="*/ 0 w 914400"/>
              <a:gd name="connsiteY3" fmla="*/ 492991 h 492991"/>
              <a:gd name="connsiteX0" fmla="*/ 42863 w 957263"/>
              <a:gd name="connsiteY0" fmla="*/ 483466 h 483466"/>
              <a:gd name="connsiteX1" fmla="*/ 0 w 957263"/>
              <a:gd name="connsiteY1" fmla="*/ 0 h 483466"/>
              <a:gd name="connsiteX2" fmla="*/ 957263 w 957263"/>
              <a:gd name="connsiteY2" fmla="*/ 483466 h 483466"/>
              <a:gd name="connsiteX3" fmla="*/ 42863 w 957263"/>
              <a:gd name="connsiteY3" fmla="*/ 483466 h 483466"/>
              <a:gd name="connsiteX0" fmla="*/ 0 w 1200150"/>
              <a:gd name="connsiteY0" fmla="*/ 488229 h 488229"/>
              <a:gd name="connsiteX1" fmla="*/ 242887 w 1200150"/>
              <a:gd name="connsiteY1" fmla="*/ 0 h 488229"/>
              <a:gd name="connsiteX2" fmla="*/ 1200150 w 1200150"/>
              <a:gd name="connsiteY2" fmla="*/ 483466 h 488229"/>
              <a:gd name="connsiteX3" fmla="*/ 0 w 1200150"/>
              <a:gd name="connsiteY3" fmla="*/ 488229 h 4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0150" h="488229">
                <a:moveTo>
                  <a:pt x="0" y="488229"/>
                </a:moveTo>
                <a:lnTo>
                  <a:pt x="242887" y="0"/>
                </a:lnTo>
                <a:lnTo>
                  <a:pt x="1200150" y="483466"/>
                </a:lnTo>
                <a:lnTo>
                  <a:pt x="0" y="48822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08170" y="1905000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L</a:t>
            </a:r>
            <a:r>
              <a:rPr lang="el-GR" i="1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38842" y="2514600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M</a:t>
            </a:r>
            <a:r>
              <a:rPr lang="el-GR" i="1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172200" y="266700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N</a:t>
            </a:r>
            <a:r>
              <a:rPr lang="el-GR" i="1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9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1" animBg="1"/>
      <p:bldP spid="14" grpId="0" animBg="1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l="4100" t="4778" r="3486" b="5714"/>
          <a:stretch/>
        </p:blipFill>
        <p:spPr bwMode="auto">
          <a:xfrm>
            <a:off x="3352800" y="710711"/>
            <a:ext cx="5584373" cy="5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otched Right Arrow 1"/>
          <p:cNvSpPr/>
          <p:nvPr/>
        </p:nvSpPr>
        <p:spPr>
          <a:xfrm rot="16200000">
            <a:off x="3836356" y="1664332"/>
            <a:ext cx="1704652" cy="938213"/>
          </a:xfrm>
          <a:custGeom>
            <a:avLst/>
            <a:gdLst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0 w 1680840"/>
              <a:gd name="connsiteY6" fmla="*/ 685800 h 914400"/>
              <a:gd name="connsiteX7" fmla="*/ 228600 w 1680840"/>
              <a:gd name="connsiteY7" fmla="*/ 45720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0 w 1680840"/>
              <a:gd name="connsiteY6" fmla="*/ 68580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9525 w 1680840"/>
              <a:gd name="connsiteY6" fmla="*/ 70485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700087 h 914400"/>
              <a:gd name="connsiteX6" fmla="*/ 9525 w 1680840"/>
              <a:gd name="connsiteY6" fmla="*/ 70485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38213"/>
              <a:gd name="connsiteX1" fmla="*/ 1223640 w 1680840"/>
              <a:gd name="connsiteY1" fmla="*/ 228600 h 938213"/>
              <a:gd name="connsiteX2" fmla="*/ 1223640 w 1680840"/>
              <a:gd name="connsiteY2" fmla="*/ 0 h 938213"/>
              <a:gd name="connsiteX3" fmla="*/ 1680840 w 1680840"/>
              <a:gd name="connsiteY3" fmla="*/ 457200 h 938213"/>
              <a:gd name="connsiteX4" fmla="*/ 1223640 w 1680840"/>
              <a:gd name="connsiteY4" fmla="*/ 938213 h 938213"/>
              <a:gd name="connsiteX5" fmla="*/ 1223640 w 1680840"/>
              <a:gd name="connsiteY5" fmla="*/ 700087 h 938213"/>
              <a:gd name="connsiteX6" fmla="*/ 9525 w 1680840"/>
              <a:gd name="connsiteY6" fmla="*/ 704850 h 938213"/>
              <a:gd name="connsiteX7" fmla="*/ 233362 w 1680840"/>
              <a:gd name="connsiteY7" fmla="*/ 476250 h 938213"/>
              <a:gd name="connsiteX8" fmla="*/ 0 w 1680840"/>
              <a:gd name="connsiteY8" fmla="*/ 228600 h 938213"/>
              <a:gd name="connsiteX0" fmla="*/ 0 w 1704652"/>
              <a:gd name="connsiteY0" fmla="*/ 228600 h 938213"/>
              <a:gd name="connsiteX1" fmla="*/ 1223640 w 1704652"/>
              <a:gd name="connsiteY1" fmla="*/ 228600 h 938213"/>
              <a:gd name="connsiteX2" fmla="*/ 1223640 w 1704652"/>
              <a:gd name="connsiteY2" fmla="*/ 0 h 938213"/>
              <a:gd name="connsiteX3" fmla="*/ 1704652 w 1704652"/>
              <a:gd name="connsiteY3" fmla="*/ 466728 h 938213"/>
              <a:gd name="connsiteX4" fmla="*/ 1223640 w 1704652"/>
              <a:gd name="connsiteY4" fmla="*/ 938213 h 938213"/>
              <a:gd name="connsiteX5" fmla="*/ 1223640 w 1704652"/>
              <a:gd name="connsiteY5" fmla="*/ 700087 h 938213"/>
              <a:gd name="connsiteX6" fmla="*/ 9525 w 1704652"/>
              <a:gd name="connsiteY6" fmla="*/ 704850 h 938213"/>
              <a:gd name="connsiteX7" fmla="*/ 233362 w 1704652"/>
              <a:gd name="connsiteY7" fmla="*/ 476250 h 938213"/>
              <a:gd name="connsiteX8" fmla="*/ 0 w 1704652"/>
              <a:gd name="connsiteY8" fmla="*/ 228600 h 93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4652" h="938213">
                <a:moveTo>
                  <a:pt x="0" y="228600"/>
                </a:moveTo>
                <a:lnTo>
                  <a:pt x="1223640" y="228600"/>
                </a:lnTo>
                <a:lnTo>
                  <a:pt x="1223640" y="0"/>
                </a:lnTo>
                <a:lnTo>
                  <a:pt x="1704652" y="466728"/>
                </a:lnTo>
                <a:lnTo>
                  <a:pt x="1223640" y="938213"/>
                </a:lnTo>
                <a:lnTo>
                  <a:pt x="1223640" y="700087"/>
                </a:lnTo>
                <a:lnTo>
                  <a:pt x="9525" y="704850"/>
                </a:lnTo>
                <a:lnTo>
                  <a:pt x="233362" y="476250"/>
                </a:lnTo>
                <a:lnTo>
                  <a:pt x="0" y="228600"/>
                </a:lnTo>
                <a:close/>
              </a:path>
            </a:pathLst>
          </a:custGeom>
          <a:solidFill>
            <a:srgbClr val="95B3D7">
              <a:alpha val="4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942" y="2019687"/>
            <a:ext cx="3156858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Reflect the polygon</a:t>
            </a:r>
            <a:br>
              <a:rPr lang="en-US" sz="2800" dirty="0" smtClean="0">
                <a:solidFill>
                  <a:prstClr val="black"/>
                </a:solidFill>
                <a:ea typeface="Cambria Math"/>
              </a:rPr>
            </a:br>
            <a:r>
              <a:rPr lang="en-US" sz="2800" dirty="0">
                <a:solidFill>
                  <a:prstClr val="black"/>
                </a:solidFill>
                <a:ea typeface="Cambria Math"/>
              </a:rPr>
              <a:t>o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ver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x-axis.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Label the vertices.</a:t>
            </a:r>
            <a:endParaRPr lang="en-US" sz="2800" dirty="0">
              <a:solidFill>
                <a:prstClr val="black"/>
              </a:solidFill>
              <a:ea typeface="Cambria Math"/>
            </a:endParaRP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Then translate it 2 units right and 4 units up.</a:t>
            </a:r>
          </a:p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a typeface="Cambria Math"/>
              </a:rPr>
              <a:t>Label the vertices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.</a:t>
            </a:r>
            <a:endParaRPr lang="en-US" sz="2800" dirty="0">
              <a:solidFill>
                <a:prstClr val="black"/>
              </a:solidFill>
              <a:ea typeface="Cambria Math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1814" y="153352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73271" y="279157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31334" y="1001078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47678" y="2447925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94391" y="2790825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030587" y="1533525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  <a:ea typeface="Cambria Math"/>
              </a:rPr>
              <a:t>P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76775" y="1526143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77251" y="1524000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0" name="Notched Right Arrow 1"/>
          <p:cNvSpPr/>
          <p:nvPr/>
        </p:nvSpPr>
        <p:spPr>
          <a:xfrm rot="5400000" flipV="1">
            <a:off x="3824449" y="4345620"/>
            <a:ext cx="1704652" cy="938213"/>
          </a:xfrm>
          <a:custGeom>
            <a:avLst/>
            <a:gdLst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0 w 1680840"/>
              <a:gd name="connsiteY6" fmla="*/ 685800 h 914400"/>
              <a:gd name="connsiteX7" fmla="*/ 228600 w 1680840"/>
              <a:gd name="connsiteY7" fmla="*/ 45720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0 w 1680840"/>
              <a:gd name="connsiteY6" fmla="*/ 68580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9525 w 1680840"/>
              <a:gd name="connsiteY6" fmla="*/ 70485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700087 h 914400"/>
              <a:gd name="connsiteX6" fmla="*/ 9525 w 1680840"/>
              <a:gd name="connsiteY6" fmla="*/ 70485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38213"/>
              <a:gd name="connsiteX1" fmla="*/ 1223640 w 1680840"/>
              <a:gd name="connsiteY1" fmla="*/ 228600 h 938213"/>
              <a:gd name="connsiteX2" fmla="*/ 1223640 w 1680840"/>
              <a:gd name="connsiteY2" fmla="*/ 0 h 938213"/>
              <a:gd name="connsiteX3" fmla="*/ 1680840 w 1680840"/>
              <a:gd name="connsiteY3" fmla="*/ 457200 h 938213"/>
              <a:gd name="connsiteX4" fmla="*/ 1223640 w 1680840"/>
              <a:gd name="connsiteY4" fmla="*/ 938213 h 938213"/>
              <a:gd name="connsiteX5" fmla="*/ 1223640 w 1680840"/>
              <a:gd name="connsiteY5" fmla="*/ 700087 h 938213"/>
              <a:gd name="connsiteX6" fmla="*/ 9525 w 1680840"/>
              <a:gd name="connsiteY6" fmla="*/ 704850 h 938213"/>
              <a:gd name="connsiteX7" fmla="*/ 233362 w 1680840"/>
              <a:gd name="connsiteY7" fmla="*/ 476250 h 938213"/>
              <a:gd name="connsiteX8" fmla="*/ 0 w 1680840"/>
              <a:gd name="connsiteY8" fmla="*/ 228600 h 938213"/>
              <a:gd name="connsiteX0" fmla="*/ 0 w 1704652"/>
              <a:gd name="connsiteY0" fmla="*/ 228600 h 938213"/>
              <a:gd name="connsiteX1" fmla="*/ 1223640 w 1704652"/>
              <a:gd name="connsiteY1" fmla="*/ 228600 h 938213"/>
              <a:gd name="connsiteX2" fmla="*/ 1223640 w 1704652"/>
              <a:gd name="connsiteY2" fmla="*/ 0 h 938213"/>
              <a:gd name="connsiteX3" fmla="*/ 1704652 w 1704652"/>
              <a:gd name="connsiteY3" fmla="*/ 466728 h 938213"/>
              <a:gd name="connsiteX4" fmla="*/ 1223640 w 1704652"/>
              <a:gd name="connsiteY4" fmla="*/ 938213 h 938213"/>
              <a:gd name="connsiteX5" fmla="*/ 1223640 w 1704652"/>
              <a:gd name="connsiteY5" fmla="*/ 700087 h 938213"/>
              <a:gd name="connsiteX6" fmla="*/ 9525 w 1704652"/>
              <a:gd name="connsiteY6" fmla="*/ 704850 h 938213"/>
              <a:gd name="connsiteX7" fmla="*/ 233362 w 1704652"/>
              <a:gd name="connsiteY7" fmla="*/ 476250 h 938213"/>
              <a:gd name="connsiteX8" fmla="*/ 0 w 1704652"/>
              <a:gd name="connsiteY8" fmla="*/ 228600 h 93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4652" h="938213">
                <a:moveTo>
                  <a:pt x="0" y="228600"/>
                </a:moveTo>
                <a:lnTo>
                  <a:pt x="1223640" y="228600"/>
                </a:lnTo>
                <a:lnTo>
                  <a:pt x="1223640" y="0"/>
                </a:lnTo>
                <a:lnTo>
                  <a:pt x="1704652" y="466728"/>
                </a:lnTo>
                <a:lnTo>
                  <a:pt x="1223640" y="938213"/>
                </a:lnTo>
                <a:lnTo>
                  <a:pt x="1223640" y="700087"/>
                </a:lnTo>
                <a:lnTo>
                  <a:pt x="9525" y="704850"/>
                </a:lnTo>
                <a:lnTo>
                  <a:pt x="233362" y="476250"/>
                </a:lnTo>
                <a:lnTo>
                  <a:pt x="0" y="228600"/>
                </a:lnTo>
                <a:close/>
              </a:path>
            </a:pathLst>
          </a:custGeom>
          <a:solidFill>
            <a:srgbClr val="95B3D7">
              <a:alpha val="4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otched Right Arrow 1"/>
          <p:cNvSpPr/>
          <p:nvPr/>
        </p:nvSpPr>
        <p:spPr>
          <a:xfrm rot="5400000" flipV="1">
            <a:off x="4317367" y="3374070"/>
            <a:ext cx="1704652" cy="938213"/>
          </a:xfrm>
          <a:custGeom>
            <a:avLst/>
            <a:gdLst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0 w 1680840"/>
              <a:gd name="connsiteY6" fmla="*/ 685800 h 914400"/>
              <a:gd name="connsiteX7" fmla="*/ 228600 w 1680840"/>
              <a:gd name="connsiteY7" fmla="*/ 45720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0 w 1680840"/>
              <a:gd name="connsiteY6" fmla="*/ 68580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685800 h 914400"/>
              <a:gd name="connsiteX6" fmla="*/ 9525 w 1680840"/>
              <a:gd name="connsiteY6" fmla="*/ 70485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14400"/>
              <a:gd name="connsiteX1" fmla="*/ 1223640 w 1680840"/>
              <a:gd name="connsiteY1" fmla="*/ 228600 h 914400"/>
              <a:gd name="connsiteX2" fmla="*/ 1223640 w 1680840"/>
              <a:gd name="connsiteY2" fmla="*/ 0 h 914400"/>
              <a:gd name="connsiteX3" fmla="*/ 1680840 w 1680840"/>
              <a:gd name="connsiteY3" fmla="*/ 457200 h 914400"/>
              <a:gd name="connsiteX4" fmla="*/ 1223640 w 1680840"/>
              <a:gd name="connsiteY4" fmla="*/ 914400 h 914400"/>
              <a:gd name="connsiteX5" fmla="*/ 1223640 w 1680840"/>
              <a:gd name="connsiteY5" fmla="*/ 700087 h 914400"/>
              <a:gd name="connsiteX6" fmla="*/ 9525 w 1680840"/>
              <a:gd name="connsiteY6" fmla="*/ 704850 h 914400"/>
              <a:gd name="connsiteX7" fmla="*/ 233362 w 1680840"/>
              <a:gd name="connsiteY7" fmla="*/ 476250 h 914400"/>
              <a:gd name="connsiteX8" fmla="*/ 0 w 1680840"/>
              <a:gd name="connsiteY8" fmla="*/ 228600 h 914400"/>
              <a:gd name="connsiteX0" fmla="*/ 0 w 1680840"/>
              <a:gd name="connsiteY0" fmla="*/ 228600 h 938213"/>
              <a:gd name="connsiteX1" fmla="*/ 1223640 w 1680840"/>
              <a:gd name="connsiteY1" fmla="*/ 228600 h 938213"/>
              <a:gd name="connsiteX2" fmla="*/ 1223640 w 1680840"/>
              <a:gd name="connsiteY2" fmla="*/ 0 h 938213"/>
              <a:gd name="connsiteX3" fmla="*/ 1680840 w 1680840"/>
              <a:gd name="connsiteY3" fmla="*/ 457200 h 938213"/>
              <a:gd name="connsiteX4" fmla="*/ 1223640 w 1680840"/>
              <a:gd name="connsiteY4" fmla="*/ 938213 h 938213"/>
              <a:gd name="connsiteX5" fmla="*/ 1223640 w 1680840"/>
              <a:gd name="connsiteY5" fmla="*/ 700087 h 938213"/>
              <a:gd name="connsiteX6" fmla="*/ 9525 w 1680840"/>
              <a:gd name="connsiteY6" fmla="*/ 704850 h 938213"/>
              <a:gd name="connsiteX7" fmla="*/ 233362 w 1680840"/>
              <a:gd name="connsiteY7" fmla="*/ 476250 h 938213"/>
              <a:gd name="connsiteX8" fmla="*/ 0 w 1680840"/>
              <a:gd name="connsiteY8" fmla="*/ 228600 h 938213"/>
              <a:gd name="connsiteX0" fmla="*/ 0 w 1704652"/>
              <a:gd name="connsiteY0" fmla="*/ 228600 h 938213"/>
              <a:gd name="connsiteX1" fmla="*/ 1223640 w 1704652"/>
              <a:gd name="connsiteY1" fmla="*/ 228600 h 938213"/>
              <a:gd name="connsiteX2" fmla="*/ 1223640 w 1704652"/>
              <a:gd name="connsiteY2" fmla="*/ 0 h 938213"/>
              <a:gd name="connsiteX3" fmla="*/ 1704652 w 1704652"/>
              <a:gd name="connsiteY3" fmla="*/ 466728 h 938213"/>
              <a:gd name="connsiteX4" fmla="*/ 1223640 w 1704652"/>
              <a:gd name="connsiteY4" fmla="*/ 938213 h 938213"/>
              <a:gd name="connsiteX5" fmla="*/ 1223640 w 1704652"/>
              <a:gd name="connsiteY5" fmla="*/ 700087 h 938213"/>
              <a:gd name="connsiteX6" fmla="*/ 9525 w 1704652"/>
              <a:gd name="connsiteY6" fmla="*/ 704850 h 938213"/>
              <a:gd name="connsiteX7" fmla="*/ 233362 w 1704652"/>
              <a:gd name="connsiteY7" fmla="*/ 476250 h 938213"/>
              <a:gd name="connsiteX8" fmla="*/ 0 w 1704652"/>
              <a:gd name="connsiteY8" fmla="*/ 228600 h 938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4652" h="938213">
                <a:moveTo>
                  <a:pt x="0" y="228600"/>
                </a:moveTo>
                <a:lnTo>
                  <a:pt x="1223640" y="228600"/>
                </a:lnTo>
                <a:lnTo>
                  <a:pt x="1223640" y="0"/>
                </a:lnTo>
                <a:lnTo>
                  <a:pt x="1704652" y="466728"/>
                </a:lnTo>
                <a:lnTo>
                  <a:pt x="1223640" y="938213"/>
                </a:lnTo>
                <a:lnTo>
                  <a:pt x="1223640" y="700087"/>
                </a:lnTo>
                <a:lnTo>
                  <a:pt x="9525" y="704850"/>
                </a:lnTo>
                <a:lnTo>
                  <a:pt x="233362" y="476250"/>
                </a:lnTo>
                <a:lnTo>
                  <a:pt x="0" y="228600"/>
                </a:lnTo>
                <a:close/>
              </a:path>
            </a:pathLst>
          </a:custGeom>
          <a:solidFill>
            <a:schemeClr val="accent2">
              <a:alpha val="4588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8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r>
              <a:rPr lang="en-US" sz="2400" dirty="0"/>
              <a:t>1. Verify experimentally the properties of rotations, reflections, and translations:</a:t>
            </a:r>
          </a:p>
          <a:p>
            <a:pPr lvl="2" indent="-457200"/>
            <a:r>
              <a:rPr lang="en-US" sz="2400" dirty="0"/>
              <a:t>a</a:t>
            </a:r>
            <a:r>
              <a:rPr lang="en-US" sz="2400" dirty="0" smtClean="0"/>
              <a:t>.   </a:t>
            </a:r>
            <a:r>
              <a:rPr lang="en-US" sz="2400" dirty="0"/>
              <a:t>Lines are taken to lines, and line segments to </a:t>
            </a:r>
            <a:r>
              <a:rPr lang="en-US" sz="2400" dirty="0" smtClean="0"/>
              <a:t>line</a:t>
            </a:r>
            <a:br>
              <a:rPr lang="en-US" sz="2400" dirty="0" smtClean="0"/>
            </a:br>
            <a:r>
              <a:rPr lang="en-US" sz="2400" dirty="0" smtClean="0"/>
              <a:t>segments </a:t>
            </a:r>
            <a:r>
              <a:rPr lang="en-US" sz="2400" dirty="0"/>
              <a:t>of the same length.</a:t>
            </a:r>
          </a:p>
          <a:p>
            <a:pPr lvl="2" indent="-457200"/>
            <a:r>
              <a:rPr lang="en-US" sz="2400" dirty="0"/>
              <a:t>b. </a:t>
            </a:r>
            <a:r>
              <a:rPr lang="en-US" sz="2400" dirty="0" smtClean="0"/>
              <a:t>  Angles </a:t>
            </a:r>
            <a:r>
              <a:rPr lang="en-US" sz="2400" dirty="0"/>
              <a:t>are taken to angles of the same measure.</a:t>
            </a:r>
          </a:p>
          <a:p>
            <a:pPr lvl="2" indent="-457200"/>
            <a:r>
              <a:rPr lang="en-US" sz="2400" dirty="0"/>
              <a:t>c</a:t>
            </a:r>
            <a:r>
              <a:rPr lang="en-US" sz="2400" dirty="0" smtClean="0"/>
              <a:t>.   </a:t>
            </a:r>
            <a:r>
              <a:rPr lang="en-US" sz="2400" dirty="0"/>
              <a:t>Parallel lines are taken to parallel lines.</a:t>
            </a:r>
          </a:p>
          <a:p>
            <a:r>
              <a:rPr lang="en-US" sz="2400" dirty="0" smtClean="0"/>
              <a:t>3</a:t>
            </a:r>
            <a:r>
              <a:rPr lang="en-US" sz="2400" dirty="0"/>
              <a:t>. Describe the effect of dilations, translations, rotations, and reflections on two-dimensional figures </a:t>
            </a:r>
            <a:r>
              <a:rPr lang="en-US" sz="2400" dirty="0" smtClean="0"/>
              <a:t>using coordinates</a:t>
            </a:r>
            <a:r>
              <a:rPr lang="en-US" sz="2400" dirty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describe the properties of reflection and their effect on the congruence and orientation of figures.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Properties of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b="1" dirty="0" smtClean="0">
                <a:solidFill>
                  <a:srgbClr val="7030A0"/>
                </a:solidFill>
              </a:rPr>
              <a:t>REFLECTION </a:t>
            </a:r>
            <a:r>
              <a:rPr lang="en-US" dirty="0" smtClean="0"/>
              <a:t>is a TRANSFORMATION that flips a figure across a line.</a:t>
            </a:r>
          </a:p>
          <a:p>
            <a:pPr>
              <a:buNone/>
            </a:pPr>
            <a:r>
              <a:rPr lang="en-US" dirty="0" smtClean="0"/>
              <a:t>The line is called the </a:t>
            </a:r>
            <a:r>
              <a:rPr lang="en-US" b="1" dirty="0" smtClean="0">
                <a:solidFill>
                  <a:srgbClr val="FF0000"/>
                </a:solidFill>
              </a:rPr>
              <a:t>LINE OF REFLECTION.</a:t>
            </a:r>
          </a:p>
          <a:p>
            <a:pPr>
              <a:buNone/>
            </a:pPr>
            <a:r>
              <a:rPr lang="en-US" dirty="0" smtClean="0"/>
              <a:t>Each point and its image are the same distance from the line of reflection.</a:t>
            </a:r>
          </a:p>
          <a:p>
            <a:pPr>
              <a:buNone/>
            </a:pPr>
            <a:r>
              <a:rPr lang="en-US" dirty="0" smtClean="0"/>
              <a:t>REMEMBER: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When a point experiences a transformation, the resulting point is called PRIME.  The symbol for prime is </a:t>
            </a:r>
            <a:r>
              <a:rPr lang="el-GR" b="1" dirty="0" smtClean="0">
                <a:solidFill>
                  <a:srgbClr val="FF0000"/>
                </a:solidFill>
                <a:latin typeface="Cambria Math"/>
                <a:ea typeface="Cambria Math"/>
              </a:rPr>
              <a:t>´</a:t>
            </a:r>
            <a:r>
              <a:rPr lang="en-US" b="1" dirty="0" smtClean="0">
                <a:solidFill>
                  <a:srgbClr val="FF0000"/>
                </a:solidFill>
                <a:latin typeface="Cambria Math"/>
                <a:ea typeface="Cambria Math"/>
              </a:rPr>
              <a:t>.   </a:t>
            </a:r>
            <a:r>
              <a:rPr lang="en-US" i="1" dirty="0" smtClean="0">
                <a:latin typeface="Cambria Math"/>
                <a:ea typeface="Cambria Math"/>
              </a:rPr>
              <a:t>i.e.  </a:t>
            </a:r>
            <a:r>
              <a:rPr lang="en-US" b="1" dirty="0" smtClean="0">
                <a:solidFill>
                  <a:srgbClr val="7030A0"/>
                </a:solidFill>
                <a:ea typeface="Cambria Math"/>
              </a:rPr>
              <a:t>point A becomes A</a:t>
            </a:r>
            <a:r>
              <a:rPr lang="el-GR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´</a:t>
            </a:r>
            <a:r>
              <a:rPr lang="en-US" b="1" dirty="0" smtClean="0">
                <a:solidFill>
                  <a:srgbClr val="7030A0"/>
                </a:solidFill>
                <a:ea typeface="Cambria Math"/>
              </a:rPr>
              <a:t>.</a:t>
            </a:r>
            <a:endParaRPr lang="en-US" b="1" dirty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7444" y="1839686"/>
            <a:ext cx="495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" y="762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Triangle </a:t>
            </a:r>
            <a:r>
              <a:rPr lang="en-US" sz="2800" i="1" dirty="0" smtClean="0">
                <a:solidFill>
                  <a:prstClr val="black"/>
                </a:solidFill>
              </a:rPr>
              <a:t>ABC</a:t>
            </a:r>
            <a:r>
              <a:rPr lang="en-US" sz="2800" dirty="0" smtClean="0">
                <a:solidFill>
                  <a:prstClr val="black"/>
                </a:solidFill>
              </a:rPr>
              <a:t> (</a:t>
            </a:r>
            <a:r>
              <a:rPr lang="el-GR" sz="2000" dirty="0" smtClean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ABC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), shown on the coordinate plane, is the PREIMAGE (input).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We will explore reflections across horizontal &amp; vertical lines.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First we will reflect the triangle across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5464" y="2724637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5171552" y="3135084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50908" y="2819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68496" y="3745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276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096000" y="3332888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73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b="5055"/>
          <a:stretch/>
        </p:blipFill>
        <p:spPr bwMode="auto">
          <a:xfrm>
            <a:off x="2077444" y="2057400"/>
            <a:ext cx="4953000" cy="470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244495"/>
            <a:ext cx="8991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>
                <a:solidFill>
                  <a:prstClr val="black"/>
                </a:solidFill>
                <a:ea typeface="Cambria Math"/>
              </a:rPr>
              <a:t>First we will reflect the triangle across the </a:t>
            </a:r>
            <a:r>
              <a:rPr lang="en-US" sz="23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300" dirty="0" smtClean="0">
                <a:solidFill>
                  <a:prstClr val="black"/>
                </a:solidFill>
                <a:ea typeface="Cambria Math"/>
              </a:rPr>
              <a:t>-axis.</a:t>
            </a:r>
          </a:p>
          <a:p>
            <a:r>
              <a:rPr lang="en-US" sz="2300" dirty="0" smtClean="0">
                <a:solidFill>
                  <a:prstClr val="black"/>
                </a:solidFill>
                <a:ea typeface="Cambria Math"/>
              </a:rPr>
              <a:t>Think about what happens to your face when it is reflected in a mirror.</a:t>
            </a:r>
          </a:p>
          <a:p>
            <a:r>
              <a:rPr lang="en-US" sz="2300" dirty="0" smtClean="0">
                <a:solidFill>
                  <a:prstClr val="black"/>
                </a:solidFill>
                <a:ea typeface="Cambria Math"/>
              </a:rPr>
              <a:t>Things that are closer to the mirror in real life are closer in the reflection.</a:t>
            </a:r>
          </a:p>
          <a:p>
            <a:r>
              <a:rPr lang="en-US" sz="2300" dirty="0" smtClean="0">
                <a:solidFill>
                  <a:prstClr val="black"/>
                </a:solidFill>
                <a:ea typeface="Cambria Math"/>
              </a:rPr>
              <a:t>Things that are far away from the mirror appear far away in the reflection.</a:t>
            </a:r>
            <a:endParaRPr lang="en-US" sz="23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5464" y="2942351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5171552" y="3352798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50908" y="30371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68496" y="39631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2760" y="39515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096000" y="3550602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38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b="5055"/>
          <a:stretch/>
        </p:blipFill>
        <p:spPr bwMode="auto">
          <a:xfrm>
            <a:off x="2077444" y="2057400"/>
            <a:ext cx="4953000" cy="470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762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Let us now make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 our “mirror”.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Since the triangle is above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-axis, when we reflect it,</a:t>
            </a:r>
            <a:br>
              <a:rPr lang="en-US" sz="2800" dirty="0" smtClean="0">
                <a:solidFill>
                  <a:prstClr val="black"/>
                </a:solidFill>
                <a:ea typeface="Cambria Math"/>
              </a:rPr>
            </a:b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it will appear below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-axis.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How many units above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 is point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?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Where will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B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appear?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5464" y="2942351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5171552" y="3352798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50908" y="30371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68496" y="39631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2760" y="39515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4888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096000" y="3550602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9600" y="4528458"/>
            <a:ext cx="8077200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285140" y="4876119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6342290" y="4163004"/>
            <a:ext cx="324844" cy="31568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29400" y="412167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units above</a:t>
            </a:r>
            <a:endParaRPr lang="en-US" dirty="0"/>
          </a:p>
        </p:txBody>
      </p:sp>
      <p:sp>
        <p:nvSpPr>
          <p:cNvPr id="17" name="Right Brace 16"/>
          <p:cNvSpPr/>
          <p:nvPr/>
        </p:nvSpPr>
        <p:spPr>
          <a:xfrm>
            <a:off x="6351168" y="4581524"/>
            <a:ext cx="324844" cy="31568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38278" y="454019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units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1162 L 0.01059 -0.0868 C 0.01285 -0.08102 0.01354 -0.07176 0.01354 -0.0618 C 0.01354 -0.05023 0.01285 -0.0412 0.01059 -0.03495 L 0.00035 -0.0037 " pathEditMode="relative" rAng="5400000" ptsTypes="FffFF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562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5" grpId="0" animBg="1"/>
      <p:bldP spid="15" grpId="1" animBg="1"/>
      <p:bldP spid="4" grpId="0" animBg="1"/>
      <p:bldP spid="16" grpId="0"/>
      <p:bldP spid="17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b="5055"/>
          <a:stretch/>
        </p:blipFill>
        <p:spPr bwMode="auto">
          <a:xfrm>
            <a:off x="2077444" y="2057400"/>
            <a:ext cx="4953000" cy="470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762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How many units above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 is point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?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Where will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C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appear?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What about point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? Where will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A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appear?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Our image is now </a:t>
            </a:r>
            <a:r>
              <a:rPr lang="el-GR" sz="2400" dirty="0">
                <a:solidFill>
                  <a:prstClr val="black"/>
                </a:solidFill>
                <a:latin typeface="Cambria Math"/>
                <a:ea typeface="Cambria Math"/>
              </a:rPr>
              <a:t>△</a:t>
            </a:r>
            <a:r>
              <a:rPr lang="en-US" sz="2800" i="1" dirty="0">
                <a:solidFill>
                  <a:prstClr val="black"/>
                </a:solidFill>
              </a:rPr>
              <a:t>A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B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i="1" dirty="0">
                <a:solidFill>
                  <a:prstClr val="black"/>
                </a:solidFill>
              </a:rPr>
              <a:t>C</a:t>
            </a:r>
            <a:r>
              <a:rPr lang="el-GR" sz="2800" dirty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endParaRPr lang="en-US" sz="2800" dirty="0">
              <a:solidFill>
                <a:prstClr val="black"/>
              </a:solidFill>
              <a:ea typeface="Cambria Math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5464" y="2942351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5171552" y="3352798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50908" y="30371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68496" y="39631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2760" y="39515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4888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096000" y="3550602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9600" y="4528458"/>
            <a:ext cx="8077200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285140" y="4871356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01997" y="4876800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10159" y="5667798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V="1">
            <a:off x="5173498" y="4943476"/>
            <a:ext cx="1153048" cy="790998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790552" y="470380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02760" y="554980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sp>
        <p:nvSpPr>
          <p:cNvPr id="22" name="Right Brace 21"/>
          <p:cNvSpPr/>
          <p:nvPr/>
        </p:nvSpPr>
        <p:spPr>
          <a:xfrm>
            <a:off x="5190412" y="4163004"/>
            <a:ext cx="324844" cy="31568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77522" y="412167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 units above</a:t>
            </a:r>
            <a:endParaRPr lang="en-US" b="1" dirty="0"/>
          </a:p>
        </p:txBody>
      </p:sp>
      <p:sp>
        <p:nvSpPr>
          <p:cNvPr id="25" name="Right Brace 24"/>
          <p:cNvSpPr/>
          <p:nvPr/>
        </p:nvSpPr>
        <p:spPr>
          <a:xfrm>
            <a:off x="5199290" y="4581524"/>
            <a:ext cx="324844" cy="31568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486400" y="454019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 units below</a:t>
            </a:r>
            <a:endParaRPr lang="en-US" b="1" dirty="0"/>
          </a:p>
        </p:txBody>
      </p:sp>
      <p:sp>
        <p:nvSpPr>
          <p:cNvPr id="27" name="Right Brace 26"/>
          <p:cNvSpPr/>
          <p:nvPr/>
        </p:nvSpPr>
        <p:spPr>
          <a:xfrm rot="10800000">
            <a:off x="4750338" y="3372678"/>
            <a:ext cx="354753" cy="110897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99532" y="373659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 units above</a:t>
            </a:r>
            <a:endParaRPr lang="en-US" b="1" dirty="0"/>
          </a:p>
        </p:txBody>
      </p:sp>
      <p:sp>
        <p:nvSpPr>
          <p:cNvPr id="29" name="Right Brace 28"/>
          <p:cNvSpPr/>
          <p:nvPr/>
        </p:nvSpPr>
        <p:spPr>
          <a:xfrm rot="10800000">
            <a:off x="4790552" y="4564840"/>
            <a:ext cx="322778" cy="113347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44980" y="494691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 units below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74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1162 L 0.01059 -0.0868 C 0.01285 -0.08102 0.01354 -0.07176 0.01354 -0.0618 C 0.01354 -0.05023 0.01285 -0.0412 0.01059 -0.03495 L 0.00035 -0.0037 " pathEditMode="relative" rAng="5400000" ptsTypes="FffFF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34583 L -0.03003 -0.25578 C -0.03628 -0.23796 -0.03871 -0.20949 -0.03871 -0.17893 C -0.03871 -0.14352 -0.03628 -0.11574 -0.03003 -0.09653 L -0.00017 -0.00023 " pathEditMode="relative" rAng="5400000" ptsTypes="FffFF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6" grpId="0" animBg="1"/>
      <p:bldP spid="16" grpId="1" animBg="1"/>
      <p:bldP spid="17" grpId="0" animBg="1"/>
      <p:bldP spid="17" grpId="1" animBg="1"/>
      <p:bldP spid="19" grpId="0" animBg="1"/>
      <p:bldP spid="20" grpId="0"/>
      <p:bldP spid="21" grpId="0"/>
      <p:bldP spid="22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/>
          <a:srcRect b="5055"/>
          <a:stretch/>
        </p:blipFill>
        <p:spPr bwMode="auto">
          <a:xfrm>
            <a:off x="2077444" y="2057400"/>
            <a:ext cx="4953000" cy="470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762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Let us now make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 our “mirror”.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Since the triangle is to the right of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-axis, when we reflect it, it will appear to the left of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-axis.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How many units to the right of the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-axis is point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?</a:t>
            </a:r>
          </a:p>
          <a:p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Where will </a:t>
            </a:r>
            <a:r>
              <a:rPr lang="en-US" sz="2800" i="1" dirty="0" smtClean="0">
                <a:solidFill>
                  <a:prstClr val="black"/>
                </a:solidFill>
                <a:ea typeface="Cambria Math"/>
              </a:rPr>
              <a:t>B</a:t>
            </a:r>
            <a:r>
              <a:rPr lang="el-GR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´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Cambria Math"/>
              </a:rPr>
              <a:t>appear?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35464" y="2942351"/>
            <a:ext cx="1620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Cambria Math"/>
                <a:ea typeface="Cambria Math"/>
              </a:rPr>
              <a:t>△</a:t>
            </a:r>
            <a:r>
              <a:rPr lang="en-US" b="1" i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ABC</a:t>
            </a: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(PREIMAGE)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5171552" y="3352798"/>
            <a:ext cx="1153048" cy="78428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50908" y="30371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68496" y="39631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2760" y="39515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4600" y="4888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r>
              <a:rPr lang="el-GR" dirty="0" smtClean="0">
                <a:latin typeface="Cambria Math"/>
                <a:ea typeface="Cambria Math"/>
              </a:rPr>
              <a:t>´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096000" y="3550602"/>
            <a:ext cx="794656" cy="3886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2133600"/>
            <a:ext cx="0" cy="472440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24148" y="4090698"/>
            <a:ext cx="114300" cy="114300"/>
          </a:xfrm>
          <a:prstGeom prst="ellipse">
            <a:avLst/>
          </a:prstGeom>
          <a:solidFill>
            <a:srgbClr val="E46C0A">
              <a:alpha val="30196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542 0.00185 L 0.28559 0.15648 C 0.26563 0.1912 0.23403 0.20185 0.20017 0.20185 C 0.16024 0.20185 0.12917 0.1912 0.10781 0.15648 L -0.00035 -0.00046 " pathEditMode="relative" rAng="10800000" ptsTypes="FffFF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840</Words>
  <Application>Microsoft Office PowerPoint</Application>
  <PresentationFormat>On-screen Show (4:3)</PresentationFormat>
  <Paragraphs>195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2_Office Theme</vt:lpstr>
      <vt:lpstr>Properties of Reflections</vt:lpstr>
      <vt:lpstr>Common Core Standard:</vt:lpstr>
      <vt:lpstr>Objectives:</vt:lpstr>
      <vt:lpstr>Properties of Reflection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REFLECTIONS</vt:lpstr>
      <vt:lpstr>PowerPoint Presentation</vt:lpstr>
      <vt:lpstr>PowerPoint Presentation</vt:lpstr>
      <vt:lpstr>PowerPoint Presentation</vt:lpstr>
      <vt:lpstr>PowerPoint Presentation</vt:lpstr>
      <vt:lpstr>REFLECTIONS</vt:lpstr>
      <vt:lpstr>REFLECTIONS ACROSS HORIZONTAL &amp; VERTICAL LINES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285</cp:revision>
  <dcterms:created xsi:type="dcterms:W3CDTF">2006-08-16T00:00:00Z</dcterms:created>
  <dcterms:modified xsi:type="dcterms:W3CDTF">2015-04-07T15:11:45Z</dcterms:modified>
</cp:coreProperties>
</file>