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358" r:id="rId3"/>
    <p:sldId id="257" r:id="rId4"/>
    <p:sldId id="264" r:id="rId5"/>
    <p:sldId id="359" r:id="rId6"/>
    <p:sldId id="267" r:id="rId7"/>
    <p:sldId id="297" r:id="rId8"/>
    <p:sldId id="349" r:id="rId9"/>
    <p:sldId id="350" r:id="rId10"/>
    <p:sldId id="351" r:id="rId11"/>
    <p:sldId id="352" r:id="rId12"/>
    <p:sldId id="355" r:id="rId13"/>
    <p:sldId id="348" r:id="rId14"/>
    <p:sldId id="353" r:id="rId15"/>
    <p:sldId id="356" r:id="rId16"/>
    <p:sldId id="354" r:id="rId17"/>
    <p:sldId id="357" r:id="rId18"/>
    <p:sldId id="345" r:id="rId19"/>
    <p:sldId id="34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a:srgbClr val="FF0000"/>
    <a:srgbClr val="00B050"/>
    <a:srgbClr val="FF0066"/>
    <a:srgbClr val="C0504D"/>
    <a:srgbClr val="E46C0A"/>
    <a:srgbClr val="4F81BD"/>
    <a:srgbClr val="B3A2C7"/>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78" autoAdjust="0"/>
  </p:normalViewPr>
  <p:slideViewPr>
    <p:cSldViewPr>
      <p:cViewPr varScale="1">
        <p:scale>
          <a:sx n="87" d="100"/>
          <a:sy n="87" d="100"/>
        </p:scale>
        <p:origin x="-33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2039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865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1396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8402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4579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0384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77897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363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119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1657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656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3/7/2017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3410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61114" y="2057400"/>
            <a:ext cx="4506686" cy="457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2057400"/>
            <a:ext cx="4572000" cy="4504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 name="TextBox 3"/>
              <p:cNvSpPr txBox="1"/>
              <p:nvPr/>
            </p:nvSpPr>
            <p:spPr>
              <a:xfrm>
                <a:off x="76200" y="76200"/>
                <a:ext cx="8991600" cy="1946751"/>
              </a:xfrm>
              <a:prstGeom prst="rect">
                <a:avLst/>
              </a:prstGeom>
              <a:noFill/>
            </p:spPr>
            <p:txBody>
              <a:bodyPr wrap="square" rtlCol="0">
                <a:spAutoFit/>
              </a:bodyPr>
              <a:lstStyle/>
              <a:p>
                <a:r>
                  <a:rPr lang="en-US" sz="3200" b="1" dirty="0" smtClean="0"/>
                  <a:t>Warm-up:</a:t>
                </a:r>
              </a:p>
              <a:p>
                <a:pPr marL="514350" indent="-514350">
                  <a:buFont typeface="+mj-lt"/>
                  <a:buAutoNum type="arabicPeriod"/>
                </a:pPr>
                <a:r>
                  <a:rPr lang="en-US" sz="2800" dirty="0" smtClean="0"/>
                  <a:t>Find the SCALE </a:t>
                </a:r>
                <a:r>
                  <a:rPr lang="en-US" sz="2800" dirty="0"/>
                  <a:t>FACTOR </a:t>
                </a:r>
                <a:r>
                  <a:rPr lang="en-US" sz="2800" dirty="0" smtClean="0"/>
                  <a:t>for </a:t>
                </a:r>
                <a:r>
                  <a:rPr lang="en-US" sz="2800" dirty="0"/>
                  <a:t>each dilation below .  </a:t>
                </a:r>
                <a:r>
                  <a:rPr lang="en-US" sz="2800" dirty="0" smtClean="0"/>
                  <a:t>You may use any method you wish.</a:t>
                </a:r>
              </a:p>
              <a:p>
                <a:pPr marL="514350" indent="-514350">
                  <a:buFont typeface="+mj-lt"/>
                  <a:buAutoNum type="arabicPeriod"/>
                </a:pPr>
                <a:r>
                  <a:rPr lang="en-US" sz="2800" dirty="0" smtClean="0"/>
                  <a:t>Find </a:t>
                </a:r>
                <a:r>
                  <a:rPr lang="en-US" sz="2800" smtClean="0"/>
                  <a:t>the lengths </a:t>
                </a:r>
                <a:r>
                  <a:rPr lang="en-US" sz="2800" dirty="0" smtClean="0"/>
                  <a:t>of </a:t>
                </a:r>
                <a14:m>
                  <m:oMath xmlns:m="http://schemas.openxmlformats.org/officeDocument/2006/math">
                    <m:bar>
                      <m:barPr>
                        <m:pos m:val="top"/>
                        <m:ctrlPr>
                          <a:rPr lang="en-US" sz="2800" i="1" smtClean="0">
                            <a:latin typeface="Cambria Math"/>
                          </a:rPr>
                        </m:ctrlPr>
                      </m:barPr>
                      <m:e>
                        <m:r>
                          <a:rPr lang="en-US" sz="2800" b="0" i="1" smtClean="0">
                            <a:latin typeface="Cambria Math"/>
                          </a:rPr>
                          <m:t>𝐴𝐵</m:t>
                        </m:r>
                      </m:e>
                    </m:bar>
                  </m:oMath>
                </a14:m>
                <a:r>
                  <a:rPr lang="en-US" sz="2800" dirty="0" smtClean="0"/>
                  <a:t> and </a:t>
                </a:r>
                <a14:m>
                  <m:oMath xmlns:m="http://schemas.openxmlformats.org/officeDocument/2006/math">
                    <m:bar>
                      <m:barPr>
                        <m:pos m:val="top"/>
                        <m:ctrlPr>
                          <a:rPr lang="en-US" sz="2800" i="1" smtClean="0">
                            <a:latin typeface="Cambria Math"/>
                          </a:rPr>
                        </m:ctrlPr>
                      </m:barPr>
                      <m:e>
                        <m:r>
                          <a:rPr lang="en-US" sz="2800" b="0" i="1" smtClean="0">
                            <a:latin typeface="Cambria Math"/>
                          </a:rPr>
                          <m:t>𝐴</m:t>
                        </m:r>
                        <m:r>
                          <a:rPr lang="el-GR" sz="2800" b="0" i="1" smtClean="0">
                            <a:latin typeface="Cambria Math"/>
                            <a:ea typeface="Cambria Math"/>
                          </a:rPr>
                          <m:t>´</m:t>
                        </m:r>
                        <m:r>
                          <a:rPr lang="en-US" sz="2800" b="0" i="1" smtClean="0">
                            <a:latin typeface="Cambria Math"/>
                            <a:ea typeface="Cambria Math"/>
                          </a:rPr>
                          <m:t>𝐵</m:t>
                        </m:r>
                        <m:r>
                          <a:rPr lang="el-GR" sz="2800" b="0" i="1" smtClean="0">
                            <a:latin typeface="Cambria Math"/>
                            <a:ea typeface="Cambria Math"/>
                          </a:rPr>
                          <m:t>´</m:t>
                        </m:r>
                      </m:e>
                    </m:bar>
                  </m:oMath>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76200" y="76200"/>
                <a:ext cx="8991600" cy="1946751"/>
              </a:xfrm>
              <a:prstGeom prst="rect">
                <a:avLst/>
              </a:prstGeom>
              <a:blipFill rotWithShape="1">
                <a:blip r:embed="rId4"/>
                <a:stretch>
                  <a:fillRect l="-1763" t="-4075" r="-2237" b="-7837"/>
                </a:stretch>
              </a:blipFill>
            </p:spPr>
            <p:txBody>
              <a:bodyPr/>
              <a:lstStyle/>
              <a:p>
                <a:r>
                  <a:rPr lang="en-US">
                    <a:noFill/>
                  </a:rPr>
                  <a:t> </a:t>
                </a:r>
              </a:p>
            </p:txBody>
          </p:sp>
        </mc:Fallback>
      </mc:AlternateContent>
    </p:spTree>
    <p:extLst>
      <p:ext uri="{BB962C8B-B14F-4D97-AF65-F5344CB8AC3E}">
        <p14:creationId xmlns:p14="http://schemas.microsoft.com/office/powerpoint/2010/main" val="1304748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dirty="0"/>
              <a:t>Combining Transformations</a:t>
            </a:r>
          </a:p>
        </p:txBody>
      </p:sp>
      <p:sp>
        <p:nvSpPr>
          <p:cNvPr id="3" name="Content Placeholder 2"/>
          <p:cNvSpPr>
            <a:spLocks noGrp="1"/>
          </p:cNvSpPr>
          <p:nvPr>
            <p:ph idx="1"/>
          </p:nvPr>
        </p:nvSpPr>
        <p:spPr>
          <a:xfrm>
            <a:off x="76200" y="990600"/>
            <a:ext cx="8991600" cy="5562600"/>
          </a:xfrm>
        </p:spPr>
        <p:txBody>
          <a:bodyPr>
            <a:normAutofit/>
          </a:bodyPr>
          <a:lstStyle/>
          <a:p>
            <a:pPr marL="0" lvl="7" indent="0" algn="ctr">
              <a:spcBef>
                <a:spcPts val="0"/>
              </a:spcBef>
              <a:spcAft>
                <a:spcPts val="1000"/>
              </a:spcAft>
              <a:buNone/>
            </a:pPr>
            <a:r>
              <a:rPr lang="en-US" sz="4000" b="1" dirty="0" smtClean="0">
                <a:solidFill>
                  <a:srgbClr val="00B050"/>
                </a:solidFill>
              </a:rPr>
              <a:t>SIMILAR FIGURES </a:t>
            </a:r>
            <a:r>
              <a:rPr lang="en-US" sz="4000" dirty="0" smtClean="0">
                <a:solidFill>
                  <a:prstClr val="black"/>
                </a:solidFill>
              </a:rPr>
              <a:t>can be created by</a:t>
            </a:r>
            <a:br>
              <a:rPr lang="en-US" sz="4000" dirty="0" smtClean="0">
                <a:solidFill>
                  <a:prstClr val="black"/>
                </a:solidFill>
              </a:rPr>
            </a:br>
            <a:r>
              <a:rPr lang="en-US" sz="4000" dirty="0" smtClean="0">
                <a:solidFill>
                  <a:prstClr val="black"/>
                </a:solidFill>
              </a:rPr>
              <a:t>a series of transformations</a:t>
            </a:r>
          </a:p>
          <a:p>
            <a:pPr marL="0" lvl="7" indent="0" algn="ctr">
              <a:spcBef>
                <a:spcPts val="0"/>
              </a:spcBef>
              <a:spcAft>
                <a:spcPts val="2000"/>
              </a:spcAft>
              <a:buNone/>
            </a:pPr>
            <a:r>
              <a:rPr lang="en-US" sz="4000" b="1" dirty="0" smtClean="0">
                <a:solidFill>
                  <a:schemeClr val="accent6">
                    <a:lumMod val="75000"/>
                  </a:schemeClr>
                </a:solidFill>
              </a:rPr>
              <a:t>WITH A</a:t>
            </a:r>
            <a:r>
              <a:rPr lang="en-US" sz="4000" b="1" dirty="0" smtClean="0">
                <a:solidFill>
                  <a:prstClr val="black"/>
                </a:solidFill>
              </a:rPr>
              <a:t> </a:t>
            </a:r>
            <a:r>
              <a:rPr lang="en-US" sz="4000" b="1" dirty="0" smtClean="0">
                <a:solidFill>
                  <a:schemeClr val="accent6">
                    <a:lumMod val="75000"/>
                  </a:schemeClr>
                </a:solidFill>
              </a:rPr>
              <a:t>DILATION</a:t>
            </a:r>
          </a:p>
          <a:p>
            <a:pPr marL="0" indent="0" algn="ctr">
              <a:spcBef>
                <a:spcPts val="0"/>
              </a:spcBef>
              <a:spcAft>
                <a:spcPts val="1000"/>
              </a:spcAft>
              <a:buNone/>
            </a:pPr>
            <a:r>
              <a:rPr lang="en-US" sz="4000" dirty="0" smtClean="0">
                <a:solidFill>
                  <a:prstClr val="black"/>
                </a:solidFill>
              </a:rPr>
              <a:t>Remember if the only transformations are</a:t>
            </a:r>
            <a:br>
              <a:rPr lang="en-US" sz="4000" dirty="0" smtClean="0">
                <a:solidFill>
                  <a:prstClr val="black"/>
                </a:solidFill>
              </a:rPr>
            </a:br>
            <a:r>
              <a:rPr lang="en-US" sz="4000" dirty="0" smtClean="0">
                <a:solidFill>
                  <a:prstClr val="black"/>
                </a:solidFill>
              </a:rPr>
              <a:t>translations, reflections, and rotations,</a:t>
            </a:r>
            <a:br>
              <a:rPr lang="en-US" sz="4000" dirty="0" smtClean="0">
                <a:solidFill>
                  <a:prstClr val="black"/>
                </a:solidFill>
              </a:rPr>
            </a:br>
            <a:r>
              <a:rPr lang="en-US" sz="4000" dirty="0" smtClean="0">
                <a:solidFill>
                  <a:prstClr val="black"/>
                </a:solidFill>
              </a:rPr>
              <a:t>the figures are</a:t>
            </a:r>
          </a:p>
          <a:p>
            <a:pPr marL="114300" indent="0" algn="ctr">
              <a:spcBef>
                <a:spcPts val="0"/>
              </a:spcBef>
              <a:spcAft>
                <a:spcPts val="1000"/>
              </a:spcAft>
              <a:buNone/>
            </a:pPr>
            <a:r>
              <a:rPr lang="en-US" sz="4000" b="1" dirty="0" smtClean="0">
                <a:solidFill>
                  <a:srgbClr val="7030A0"/>
                </a:solidFill>
              </a:rPr>
              <a:t>CONGRUENT </a:t>
            </a:r>
            <a:r>
              <a:rPr lang="en-US" sz="2800" b="1" baseline="30000" dirty="0" smtClean="0">
                <a:solidFill>
                  <a:srgbClr val="7030A0"/>
                </a:solidFill>
              </a:rPr>
              <a:t>and</a:t>
            </a:r>
            <a:r>
              <a:rPr lang="en-US" sz="4000" b="1" dirty="0" smtClean="0">
                <a:solidFill>
                  <a:srgbClr val="7030A0"/>
                </a:solidFill>
              </a:rPr>
              <a:t> SIMILAR</a:t>
            </a:r>
          </a:p>
        </p:txBody>
      </p:sp>
    </p:spTree>
    <p:extLst>
      <p:ext uri="{BB962C8B-B14F-4D97-AF65-F5344CB8AC3E}">
        <p14:creationId xmlns:p14="http://schemas.microsoft.com/office/powerpoint/2010/main" val="24068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51841"/>
            <a:ext cx="8991600" cy="1415772"/>
          </a:xfrm>
          <a:prstGeom prst="rect">
            <a:avLst/>
          </a:prstGeom>
          <a:noFill/>
        </p:spPr>
        <p:txBody>
          <a:bodyPr wrap="square" rtlCol="0">
            <a:spAutoFit/>
          </a:bodyPr>
          <a:lstStyle/>
          <a:p>
            <a:pPr algn="just"/>
            <a:r>
              <a:rPr lang="en-US" sz="3200" b="1" dirty="0"/>
              <a:t>Similar Figures </a:t>
            </a:r>
            <a:r>
              <a:rPr lang="en-US" sz="3200" b="1" dirty="0" smtClean="0"/>
              <a:t>Activity #1</a:t>
            </a:r>
          </a:p>
          <a:p>
            <a:pPr algn="just"/>
            <a:r>
              <a:rPr lang="en-US" dirty="0" smtClean="0"/>
              <a:t>Apply </a:t>
            </a:r>
            <a:r>
              <a:rPr lang="en-US" dirty="0"/>
              <a:t>the indicated sequence of transformations to the rectangle.  Each transformation is applied to the image of the previous transformation, not the original figure.  Label each image with the letter of the transformation applied.</a:t>
            </a:r>
          </a:p>
        </p:txBody>
      </p:sp>
      <p:grpSp>
        <p:nvGrpSpPr>
          <p:cNvPr id="9" name="Group 8"/>
          <p:cNvGrpSpPr/>
          <p:nvPr/>
        </p:nvGrpSpPr>
        <p:grpSpPr>
          <a:xfrm>
            <a:off x="76200" y="1981200"/>
            <a:ext cx="8906589" cy="3962400"/>
            <a:chOff x="76200" y="1981200"/>
            <a:chExt cx="8906589" cy="396240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860" t="28883" r="3217" b="30468"/>
            <a:stretch/>
          </p:blipFill>
          <p:spPr bwMode="auto">
            <a:xfrm>
              <a:off x="154955" y="1981200"/>
              <a:ext cx="8827834"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76200" y="1981200"/>
              <a:ext cx="4800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33184" y="5257800"/>
              <a:ext cx="4896016"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403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74171" y="1295400"/>
            <a:ext cx="8806543" cy="4886326"/>
            <a:chOff x="174171" y="1295400"/>
            <a:chExt cx="8806543" cy="4886326"/>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8212" t="61418" r="17917"/>
            <a:stretch/>
          </p:blipFill>
          <p:spPr bwMode="auto">
            <a:xfrm>
              <a:off x="174171" y="1524000"/>
              <a:ext cx="8806543" cy="4657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6237514" y="1295400"/>
              <a:ext cx="27432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0479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0789"/>
          <a:stretch/>
        </p:blipFill>
        <p:spPr bwMode="auto">
          <a:xfrm>
            <a:off x="76200" y="685800"/>
            <a:ext cx="8950423"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697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332" t="1043" r="2095" b="60663"/>
          <a:stretch/>
        </p:blipFill>
        <p:spPr bwMode="auto">
          <a:xfrm>
            <a:off x="76200" y="1066799"/>
            <a:ext cx="8915400" cy="4519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 y="51841"/>
            <a:ext cx="8991600" cy="584775"/>
          </a:xfrm>
          <a:prstGeom prst="rect">
            <a:avLst/>
          </a:prstGeom>
          <a:noFill/>
        </p:spPr>
        <p:txBody>
          <a:bodyPr wrap="square" rtlCol="0">
            <a:spAutoFit/>
          </a:bodyPr>
          <a:lstStyle/>
          <a:p>
            <a:pPr algn="just"/>
            <a:r>
              <a:rPr lang="en-US" sz="3200" b="1" dirty="0"/>
              <a:t>Similar Figures </a:t>
            </a:r>
            <a:r>
              <a:rPr lang="en-US" sz="3200" b="1" dirty="0" smtClean="0"/>
              <a:t>Activity #2</a:t>
            </a:r>
            <a:endParaRPr lang="en-US" b="1" dirty="0"/>
          </a:p>
        </p:txBody>
      </p:sp>
    </p:spTree>
    <p:extLst>
      <p:ext uri="{BB962C8B-B14F-4D97-AF65-F5344CB8AC3E}">
        <p14:creationId xmlns:p14="http://schemas.microsoft.com/office/powerpoint/2010/main" val="1343959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32" t="39188" r="2750" b="20283"/>
          <a:stretch/>
        </p:blipFill>
        <p:spPr bwMode="auto">
          <a:xfrm>
            <a:off x="52792" y="1066800"/>
            <a:ext cx="9028534"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688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1" y="304800"/>
            <a:ext cx="9027199" cy="2971800"/>
            <a:chOff x="76201" y="304800"/>
            <a:chExt cx="9027199" cy="2971800"/>
          </a:xfrm>
        </p:grpSpPr>
        <p:pic>
          <p:nvPicPr>
            <p:cNvPr id="4098" name="Picture 2"/>
            <p:cNvPicPr>
              <a:picLocks noChangeAspect="1" noChangeArrowheads="1"/>
            </p:cNvPicPr>
            <p:nvPr/>
          </p:nvPicPr>
          <p:blipFill rotWithShape="1">
            <a:blip r:embed="rId2">
              <a:clrChange>
                <a:clrFrom>
                  <a:srgbClr val="F7941D"/>
                </a:clrFrom>
                <a:clrTo>
                  <a:srgbClr val="F7941D">
                    <a:alpha val="0"/>
                  </a:srgbClr>
                </a:clrTo>
              </a:clrChange>
              <a:extLst>
                <a:ext uri="{28A0092B-C50C-407E-A947-70E740481C1C}">
                  <a14:useLocalDpi xmlns:a14="http://schemas.microsoft.com/office/drawing/2010/main" val="0"/>
                </a:ext>
              </a:extLst>
            </a:blip>
            <a:srcRect r="8323"/>
            <a:stretch/>
          </p:blipFill>
          <p:spPr bwMode="auto">
            <a:xfrm>
              <a:off x="179069" y="533400"/>
              <a:ext cx="8924331"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ounded Rectangle 1"/>
            <p:cNvSpPr/>
            <p:nvPr/>
          </p:nvSpPr>
          <p:spPr>
            <a:xfrm>
              <a:off x="76201" y="1219200"/>
              <a:ext cx="228600" cy="2057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119745" y="304800"/>
              <a:ext cx="185056" cy="381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749595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3600" dirty="0" smtClean="0"/>
              <a:t>Similar Figures</a:t>
            </a:r>
            <a:endParaRPr lang="en-US" sz="3600" dirty="0"/>
          </a:p>
        </p:txBody>
      </p:sp>
      <p:sp>
        <p:nvSpPr>
          <p:cNvPr id="3" name="Content Placeholder 2"/>
          <p:cNvSpPr>
            <a:spLocks noGrp="1"/>
          </p:cNvSpPr>
          <p:nvPr>
            <p:ph idx="1"/>
          </p:nvPr>
        </p:nvSpPr>
        <p:spPr>
          <a:xfrm>
            <a:off x="76200" y="990600"/>
            <a:ext cx="8991600" cy="5715000"/>
          </a:xfrm>
        </p:spPr>
        <p:txBody>
          <a:bodyPr>
            <a:noAutofit/>
          </a:bodyPr>
          <a:lstStyle/>
          <a:p>
            <a:pPr marL="0" indent="0" algn="ctr">
              <a:buNone/>
            </a:pPr>
            <a:r>
              <a:rPr lang="en-US" sz="4800" dirty="0" smtClean="0"/>
              <a:t>When you are told that two figures are similar, there MUST be a sequence of transformations</a:t>
            </a:r>
          </a:p>
          <a:p>
            <a:pPr marL="0" lvl="7" indent="0" algn="ctr">
              <a:buNone/>
            </a:pPr>
            <a:r>
              <a:rPr lang="en-US" sz="4800" b="1" dirty="0" smtClean="0">
                <a:solidFill>
                  <a:schemeClr val="accent6">
                    <a:lumMod val="75000"/>
                  </a:schemeClr>
                </a:solidFill>
              </a:rPr>
              <a:t>INCLUDING A</a:t>
            </a:r>
            <a:r>
              <a:rPr lang="en-US" sz="4800" b="1" dirty="0" smtClean="0">
                <a:solidFill>
                  <a:prstClr val="black"/>
                </a:solidFill>
              </a:rPr>
              <a:t> </a:t>
            </a:r>
            <a:r>
              <a:rPr lang="en-US" sz="4800" b="1" dirty="0">
                <a:solidFill>
                  <a:schemeClr val="accent6">
                    <a:lumMod val="75000"/>
                  </a:schemeClr>
                </a:solidFill>
              </a:rPr>
              <a:t>DILATION</a:t>
            </a:r>
          </a:p>
          <a:p>
            <a:pPr marL="0" indent="0" algn="ctr">
              <a:buNone/>
            </a:pPr>
            <a:r>
              <a:rPr lang="en-US" sz="4800" dirty="0" smtClean="0"/>
              <a:t>that transforms</a:t>
            </a:r>
            <a:r>
              <a:rPr lang="en-US" sz="4800" dirty="0"/>
              <a:t> </a:t>
            </a:r>
            <a:r>
              <a:rPr lang="en-US" sz="4800" dirty="0" smtClean="0"/>
              <a:t>one into the other.</a:t>
            </a:r>
          </a:p>
        </p:txBody>
      </p:sp>
    </p:spTree>
    <p:extLst>
      <p:ext uri="{BB962C8B-B14F-4D97-AF65-F5344CB8AC3E}">
        <p14:creationId xmlns:p14="http://schemas.microsoft.com/office/powerpoint/2010/main" val="279481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dirty="0" smtClean="0"/>
              <a:t>FOLDABLE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15851571"/>
              </p:ext>
            </p:extLst>
          </p:nvPr>
        </p:nvGraphicFramePr>
        <p:xfrm>
          <a:off x="66674" y="1676400"/>
          <a:ext cx="9001125" cy="3048000"/>
        </p:xfrm>
        <a:graphic>
          <a:graphicData uri="http://schemas.openxmlformats.org/drawingml/2006/table">
            <a:tbl>
              <a:tblPr firstRow="1" bandRow="1">
                <a:tableStyleId>{5C22544A-7EE6-4342-B048-85BDC9FD1C3A}</a:tableStyleId>
              </a:tblPr>
              <a:tblGrid>
                <a:gridCol w="3000375"/>
                <a:gridCol w="3000375"/>
                <a:gridCol w="3000375"/>
              </a:tblGrid>
              <a:tr h="3048000">
                <a:tc>
                  <a:txBody>
                    <a:bodyPr/>
                    <a:lstStyle/>
                    <a:p>
                      <a:endParaRPr lang="en-US" dirty="0" smtClean="0"/>
                    </a:p>
                  </a:txBody>
                  <a:tcP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FF99"/>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FF99"/>
                    </a:solidFill>
                  </a:tcPr>
                </a:tc>
                <a:tc>
                  <a:txBody>
                    <a:bodyPr/>
                    <a:lstStyle/>
                    <a:p>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FFFF99"/>
                    </a:solidFill>
                  </a:tcPr>
                </a:tc>
              </a:tr>
            </a:tbl>
          </a:graphicData>
        </a:graphic>
      </p:graphicFrame>
      <p:sp>
        <p:nvSpPr>
          <p:cNvPr id="6" name="Title 1"/>
          <p:cNvSpPr txBox="1">
            <a:spLocks/>
          </p:cNvSpPr>
          <p:nvPr/>
        </p:nvSpPr>
        <p:spPr>
          <a:xfrm>
            <a:off x="76200" y="1685925"/>
            <a:ext cx="8991600" cy="4476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0000FF"/>
                </a:solidFill>
              </a:rPr>
              <a:t>NON-ISOMETRIC TRANSFORMATIONS</a:t>
            </a:r>
          </a:p>
        </p:txBody>
      </p:sp>
      <p:sp>
        <p:nvSpPr>
          <p:cNvPr id="15" name="Title 1"/>
          <p:cNvSpPr txBox="1">
            <a:spLocks/>
          </p:cNvSpPr>
          <p:nvPr/>
        </p:nvSpPr>
        <p:spPr>
          <a:xfrm>
            <a:off x="66674" y="2133600"/>
            <a:ext cx="2447926" cy="1219200"/>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400" b="1" dirty="0" smtClean="0">
                <a:solidFill>
                  <a:srgbClr val="0000FF"/>
                </a:solidFill>
              </a:rPr>
              <a:t>DILATIONS</a:t>
            </a:r>
          </a:p>
          <a:p>
            <a:pPr>
              <a:spcAft>
                <a:spcPts val="300"/>
              </a:spcAft>
            </a:pPr>
            <a:r>
              <a:rPr lang="en-US" sz="1800" b="1" dirty="0" smtClean="0">
                <a:solidFill>
                  <a:srgbClr val="0000FF"/>
                </a:solidFill>
                <a:latin typeface="+mn-lt"/>
              </a:rPr>
              <a:t>(</a:t>
            </a:r>
            <a:r>
              <a:rPr lang="en-US" sz="1800" b="1" dirty="0">
                <a:solidFill>
                  <a:srgbClr val="0000FF"/>
                </a:solidFill>
                <a:latin typeface="+mn-lt"/>
              </a:rPr>
              <a:t>Preserve </a:t>
            </a:r>
            <a:r>
              <a:rPr lang="en-US" sz="1800" b="1" dirty="0" smtClean="0">
                <a:solidFill>
                  <a:srgbClr val="0000FF"/>
                </a:solidFill>
                <a:latin typeface="+mn-lt"/>
              </a:rPr>
              <a:t>similarity)</a:t>
            </a:r>
          </a:p>
          <a:p>
            <a:r>
              <a:rPr lang="en-US" sz="1600" b="1" dirty="0" smtClean="0">
                <a:solidFill>
                  <a:srgbClr val="0000FF"/>
                </a:solidFill>
                <a:latin typeface="+mn-lt"/>
              </a:rPr>
              <a:t>(Orientation preserved)</a:t>
            </a:r>
            <a:endParaRPr lang="en-US" sz="1600" b="1" dirty="0">
              <a:solidFill>
                <a:srgbClr val="0000FF"/>
              </a:solidFill>
            </a:endParaRPr>
          </a:p>
        </p:txBody>
      </p:sp>
      <p:sp>
        <p:nvSpPr>
          <p:cNvPr id="16" name="Rectangle 15"/>
          <p:cNvSpPr/>
          <p:nvPr/>
        </p:nvSpPr>
        <p:spPr>
          <a:xfrm>
            <a:off x="5105400" y="2133600"/>
            <a:ext cx="3962400" cy="2564805"/>
          </a:xfrm>
          <a:prstGeom prst="rect">
            <a:avLst/>
          </a:prstGeom>
        </p:spPr>
        <p:txBody>
          <a:bodyPr wrap="square">
            <a:spAutoFit/>
          </a:bodyPr>
          <a:lstStyle/>
          <a:p>
            <a:pPr marL="274320" indent="-274320">
              <a:spcAft>
                <a:spcPts val="400"/>
              </a:spcAft>
            </a:pPr>
            <a:r>
              <a:rPr lang="en-US" b="1" dirty="0" smtClean="0">
                <a:solidFill>
                  <a:srgbClr val="0000FF"/>
                </a:solidFill>
              </a:rPr>
              <a:t>SCALE FACTOR: The RATIO used to enlarge or reduce figures.</a:t>
            </a:r>
          </a:p>
          <a:p>
            <a:pPr marL="274320" indent="-274320">
              <a:spcAft>
                <a:spcPts val="400"/>
              </a:spcAft>
            </a:pPr>
            <a:r>
              <a:rPr lang="en-US" b="1" dirty="0" smtClean="0">
                <a:solidFill>
                  <a:srgbClr val="0000FF"/>
                </a:solidFill>
              </a:rPr>
              <a:t>SIMILAR:  Having the same shape,</a:t>
            </a:r>
            <a:br>
              <a:rPr lang="en-US" b="1" dirty="0" smtClean="0">
                <a:solidFill>
                  <a:srgbClr val="0000FF"/>
                </a:solidFill>
              </a:rPr>
            </a:br>
            <a:r>
              <a:rPr lang="en-US" b="1" dirty="0" smtClean="0">
                <a:solidFill>
                  <a:srgbClr val="0000FF"/>
                </a:solidFill>
              </a:rPr>
              <a:t>but not necessarily the same size.</a:t>
            </a:r>
          </a:p>
          <a:p>
            <a:pPr marL="182880" indent="-182880">
              <a:buFont typeface="Arial" pitchFamily="34" charset="0"/>
              <a:buChar char="•"/>
            </a:pPr>
            <a:r>
              <a:rPr lang="en-US" sz="1600" b="1" dirty="0" smtClean="0">
                <a:solidFill>
                  <a:srgbClr val="0000FF"/>
                </a:solidFill>
              </a:rPr>
              <a:t>Measures of corresponding sides are</a:t>
            </a:r>
          </a:p>
          <a:p>
            <a:pPr algn="ctr"/>
            <a:r>
              <a:rPr lang="en-US" sz="1600" b="1" dirty="0" smtClean="0">
                <a:solidFill>
                  <a:srgbClr val="0000FF"/>
                </a:solidFill>
              </a:rPr>
              <a:t>IN PROPORTION.</a:t>
            </a:r>
          </a:p>
          <a:p>
            <a:pPr marL="182880" indent="-182880">
              <a:buFont typeface="Arial" pitchFamily="34" charset="0"/>
              <a:buChar char="•"/>
            </a:pPr>
            <a:r>
              <a:rPr lang="en-US" sz="1600" b="1" dirty="0" smtClean="0">
                <a:solidFill>
                  <a:srgbClr val="0000FF"/>
                </a:solidFill>
              </a:rPr>
              <a:t>Measures of corresponding angles are</a:t>
            </a:r>
          </a:p>
          <a:p>
            <a:pPr algn="ctr"/>
            <a:r>
              <a:rPr lang="en-US" sz="1600" b="1" dirty="0" smtClean="0">
                <a:solidFill>
                  <a:srgbClr val="0000FF"/>
                </a:solidFill>
              </a:rPr>
              <a:t>EQUIVALENT.</a:t>
            </a:r>
          </a:p>
          <a:p>
            <a:pPr algn="ctr">
              <a:spcAft>
                <a:spcPts val="400"/>
              </a:spcAft>
            </a:pPr>
            <a:r>
              <a:rPr lang="en-US" b="1" dirty="0" smtClean="0">
                <a:solidFill>
                  <a:srgbClr val="0000FF"/>
                </a:solidFill>
              </a:rPr>
              <a:t>The </a:t>
            </a:r>
            <a:r>
              <a:rPr lang="en-US" b="1" dirty="0">
                <a:solidFill>
                  <a:srgbClr val="0000FF"/>
                </a:solidFill>
              </a:rPr>
              <a:t>symbol for </a:t>
            </a:r>
            <a:r>
              <a:rPr lang="en-US" b="1" dirty="0" smtClean="0">
                <a:solidFill>
                  <a:srgbClr val="0000FF"/>
                </a:solidFill>
              </a:rPr>
              <a:t>similar is  </a:t>
            </a:r>
            <a:r>
              <a:rPr lang="en-US" b="1" dirty="0" smtClean="0">
                <a:solidFill>
                  <a:srgbClr val="0000FF"/>
                </a:solidFill>
                <a:latin typeface="Times New Roman"/>
                <a:cs typeface="Times New Roman"/>
              </a:rPr>
              <a:t>~ </a:t>
            </a:r>
            <a:r>
              <a:rPr lang="en-US" b="1" dirty="0" smtClean="0">
                <a:solidFill>
                  <a:srgbClr val="0000FF"/>
                </a:solidFill>
              </a:rPr>
              <a:t>.</a:t>
            </a:r>
            <a:endParaRPr lang="en-US" b="1" dirty="0">
              <a:solidFill>
                <a:srgbClr val="0000FF"/>
              </a:solidFill>
            </a:endParaRPr>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4077753254"/>
                  </p:ext>
                </p:extLst>
              </p:nvPr>
            </p:nvGraphicFramePr>
            <p:xfrm>
              <a:off x="2514600" y="2133600"/>
              <a:ext cx="2562224" cy="2148840"/>
            </p:xfrm>
            <a:graphic>
              <a:graphicData uri="http://schemas.openxmlformats.org/drawingml/2006/table">
                <a:tbl>
                  <a:tblPr firstRow="1" bandRow="1">
                    <a:tableStyleId>{00A15C55-8517-42AA-B614-E9B94910E393}</a:tableStyleId>
                  </a:tblPr>
                  <a:tblGrid>
                    <a:gridCol w="1243432"/>
                    <a:gridCol w="1318792"/>
                  </a:tblGrid>
                  <a:tr h="527756">
                    <a:tc gridSpan="2">
                      <a:txBody>
                        <a:bodyPr/>
                        <a:lstStyle/>
                        <a:p>
                          <a:pPr algn="ctr"/>
                          <a:r>
                            <a:rPr lang="en-US" sz="1400" b="1" i="0" dirty="0" smtClean="0">
                              <a:solidFill>
                                <a:srgbClr val="0000FF"/>
                              </a:solidFill>
                              <a:latin typeface="Times New Roman" pitchFamily="18" charset="0"/>
                              <a:cs typeface="Times New Roman" pitchFamily="18" charset="0"/>
                            </a:rPr>
                            <a:t>Algebraic Notation:</a:t>
                          </a:r>
                        </a:p>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d>
                                  <m:dPr>
                                    <m:ctrlPr>
                                      <a:rPr lang="en-US" sz="1400" b="1" i="1" dirty="0" smtClean="0">
                                        <a:solidFill>
                                          <a:srgbClr val="0000FF"/>
                                        </a:solidFill>
                                        <a:latin typeface="Cambria Math"/>
                                        <a:ea typeface="Cambria Math"/>
                                      </a:rPr>
                                    </m:ctrlPr>
                                  </m:dPr>
                                  <m:e>
                                    <m:r>
                                      <a:rPr lang="en-US" sz="1400" b="1" i="1" dirty="0" smtClean="0">
                                        <a:solidFill>
                                          <a:srgbClr val="0000FF"/>
                                        </a:solidFill>
                                        <a:latin typeface="Cambria Math"/>
                                        <a:ea typeface="Cambria Math"/>
                                      </a:rPr>
                                      <m:t>𝒙</m:t>
                                    </m:r>
                                    <m:r>
                                      <a:rPr lang="en-US" sz="1400" b="1" i="1" dirty="0" smtClean="0">
                                        <a:solidFill>
                                          <a:srgbClr val="0000FF"/>
                                        </a:solidFill>
                                        <a:latin typeface="Cambria Math"/>
                                        <a:ea typeface="Cambria Math"/>
                                      </a:rPr>
                                      <m:t>,</m:t>
                                    </m:r>
                                    <m:r>
                                      <a:rPr lang="en-US" sz="1400" b="1" i="1" dirty="0" smtClean="0">
                                        <a:solidFill>
                                          <a:srgbClr val="0000FF"/>
                                        </a:solidFill>
                                        <a:latin typeface="Cambria Math"/>
                                        <a:ea typeface="Cambria Math"/>
                                      </a:rPr>
                                      <m:t>𝒚</m:t>
                                    </m:r>
                                  </m:e>
                                </m:d>
                                <m:r>
                                  <a:rPr lang="en-US" sz="1400" b="1" i="1" dirty="0" smtClean="0">
                                    <a:solidFill>
                                      <a:srgbClr val="0000FF"/>
                                    </a:solidFill>
                                    <a:latin typeface="Cambria Math"/>
                                    <a:ea typeface="Cambria Math"/>
                                  </a:rPr>
                                  <m:t>→</m:t>
                                </m:r>
                                <m:d>
                                  <m:dPr>
                                    <m:ctrlPr>
                                      <a:rPr lang="en-US" sz="1400" b="1" i="1" dirty="0" smtClean="0">
                                        <a:solidFill>
                                          <a:srgbClr val="0000FF"/>
                                        </a:solidFill>
                                        <a:latin typeface="Cambria Math"/>
                                        <a:ea typeface="Cambria Math"/>
                                      </a:rPr>
                                    </m:ctrlPr>
                                  </m:dPr>
                                  <m:e>
                                    <m:r>
                                      <a:rPr lang="en-US" sz="1400" b="1" i="1" dirty="0" smtClean="0">
                                        <a:solidFill>
                                          <a:srgbClr val="0000FF"/>
                                        </a:solidFill>
                                        <a:latin typeface="Cambria Math"/>
                                        <a:ea typeface="Cambria Math"/>
                                      </a:rPr>
                                      <m:t>𝒌𝒙</m:t>
                                    </m:r>
                                    <m:r>
                                      <a:rPr lang="en-US" sz="1400" b="1" i="1" dirty="0" smtClean="0">
                                        <a:solidFill>
                                          <a:srgbClr val="0000FF"/>
                                        </a:solidFill>
                                        <a:latin typeface="Cambria Math"/>
                                        <a:ea typeface="Cambria Math"/>
                                      </a:rPr>
                                      <m:t>,</m:t>
                                    </m:r>
                                    <m:r>
                                      <a:rPr lang="en-US" sz="1400" b="1" i="1" dirty="0" smtClean="0">
                                        <a:solidFill>
                                          <a:srgbClr val="0000FF"/>
                                        </a:solidFill>
                                        <a:latin typeface="Cambria Math"/>
                                        <a:ea typeface="Cambria Math"/>
                                      </a:rPr>
                                      <m:t>𝒌𝒚</m:t>
                                    </m:r>
                                  </m:e>
                                </m:d>
                              </m:oMath>
                            </m:oMathPara>
                          </a14:m>
                          <a:endParaRPr lang="en-US" sz="1400" b="1" i="0" dirty="0" smtClean="0">
                            <a:solidFill>
                              <a:srgbClr val="0000FF"/>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b="1" i="0" cap="small" baseline="0" dirty="0" smtClean="0">
                              <a:solidFill>
                                <a:srgbClr val="0000FF"/>
                              </a:solidFill>
                              <a:latin typeface="Times New Roman" pitchFamily="18" charset="0"/>
                              <a:cs typeface="Times New Roman" pitchFamily="18" charset="0"/>
                            </a:rPr>
                            <a:t>only if the center of dilation is the origin</a:t>
                          </a:r>
                          <a:endParaRPr lang="en-US" sz="900" b="1" i="0" cap="small" baseline="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2800" i="1" dirty="0">
                            <a:latin typeface="Times New Roman" pitchFamily="18" charset="0"/>
                            <a:cs typeface="Times New Roman" pitchFamily="18" charset="0"/>
                          </a:endParaRPr>
                        </a:p>
                      </a:txBody>
                      <a:tcPr anchor="ctr"/>
                    </a:tc>
                  </a:tr>
                  <a:tr h="496711">
                    <a:tc>
                      <a:txBody>
                        <a:bodyPr/>
                        <a:lstStyle/>
                        <a:p>
                          <a:pPr algn="ctr"/>
                          <a:r>
                            <a:rPr lang="en-US" sz="1400" b="1" i="0" dirty="0" smtClean="0">
                              <a:solidFill>
                                <a:srgbClr val="0000FF"/>
                              </a:solidFill>
                              <a:latin typeface="Times New Roman" pitchFamily="18" charset="0"/>
                              <a:cs typeface="Times New Roman" pitchFamily="18" charset="0"/>
                            </a:rPr>
                            <a:t>Enlargement</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400" b="1" i="1" dirty="0" smtClean="0">
                                    <a:solidFill>
                                      <a:srgbClr val="0000FF"/>
                                    </a:solidFill>
                                    <a:latin typeface="Cambria Math"/>
                                    <a:ea typeface="Cambria Math"/>
                                  </a:rPr>
                                  <m:t>𝒌</m:t>
                                </m:r>
                                <m:r>
                                  <a:rPr lang="en-US" sz="1400" b="1" i="1" dirty="0" smtClean="0">
                                    <a:solidFill>
                                      <a:srgbClr val="0000FF"/>
                                    </a:solidFill>
                                    <a:latin typeface="Cambria Math"/>
                                    <a:ea typeface="Cambria Math"/>
                                  </a:rPr>
                                  <m:t>&gt;</m:t>
                                </m:r>
                                <m:r>
                                  <a:rPr lang="en-US" sz="1400" b="1" i="1" dirty="0" smtClean="0">
                                    <a:solidFill>
                                      <a:srgbClr val="0000FF"/>
                                    </a:solidFill>
                                    <a:latin typeface="Cambria Math"/>
                                    <a:ea typeface="Cambria Math"/>
                                  </a:rPr>
                                  <m:t>𝟏</m:t>
                                </m:r>
                              </m:oMath>
                            </m:oMathPara>
                          </a14:m>
                          <a:endParaRPr lang="en-US" sz="1400" b="1" i="0" dirty="0" smtClean="0">
                            <a:solidFill>
                              <a:srgbClr val="0000FF"/>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FF"/>
                              </a:solidFill>
                            </a:rPr>
                            <a:t>Scale Factor greater than 1</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6711">
                    <a:tc>
                      <a:txBody>
                        <a:bodyPr/>
                        <a:lstStyle/>
                        <a:p>
                          <a:pPr algn="ctr"/>
                          <a:r>
                            <a:rPr lang="en-US" sz="1400" b="1" i="0" dirty="0" smtClean="0">
                              <a:solidFill>
                                <a:srgbClr val="0000FF"/>
                              </a:solidFill>
                              <a:latin typeface="Times New Roman" pitchFamily="18" charset="0"/>
                              <a:cs typeface="Times New Roman" pitchFamily="18" charset="0"/>
                            </a:rPr>
                            <a:t>Reduction</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nor/>
                                  </m:rPr>
                                  <a:rPr lang="en-US" sz="1600" b="1" i="0" dirty="0" smtClean="0">
                                    <a:solidFill>
                                      <a:srgbClr val="0000FF"/>
                                    </a:solidFill>
                                    <a:latin typeface="Times New Roman" pitchFamily="18" charset="0"/>
                                    <a:ea typeface="Cambria Math"/>
                                    <a:cs typeface="Times New Roman" pitchFamily="18" charset="0"/>
                                  </a:rPr>
                                  <m:t>0</m:t>
                                </m:r>
                                <m:r>
                                  <m:rPr>
                                    <m:nor/>
                                  </m:rPr>
                                  <a:rPr lang="en-US" sz="1600" b="1" i="1" dirty="0" smtClean="0">
                                    <a:solidFill>
                                      <a:srgbClr val="0000FF"/>
                                    </a:solidFill>
                                    <a:latin typeface="Times New Roman" pitchFamily="18" charset="0"/>
                                    <a:ea typeface="Cambria Math"/>
                                    <a:cs typeface="Times New Roman" pitchFamily="18" charset="0"/>
                                  </a:rPr>
                                  <m:t> </m:t>
                                </m:r>
                                <m:r>
                                  <m:rPr>
                                    <m:nor/>
                                  </m:rPr>
                                  <a:rPr lang="en-US" sz="1600" b="1" i="1" dirty="0" smtClean="0">
                                    <a:solidFill>
                                      <a:srgbClr val="0000FF"/>
                                    </a:solidFill>
                                    <a:latin typeface="Cambria Math"/>
                                    <a:ea typeface="Cambria Math"/>
                                    <a:cs typeface="Times New Roman" pitchFamily="18" charset="0"/>
                                  </a:rPr>
                                  <m:t>&lt; </m:t>
                                </m:r>
                                <m:r>
                                  <m:rPr>
                                    <m:nor/>
                                  </m:rPr>
                                  <a:rPr lang="en-US" sz="1600" b="1" i="1" dirty="0" smtClean="0">
                                    <a:solidFill>
                                      <a:srgbClr val="0000FF"/>
                                    </a:solidFill>
                                    <a:latin typeface="Cambria Math"/>
                                    <a:ea typeface="Cambria Math"/>
                                    <a:cs typeface="Times New Roman" pitchFamily="18" charset="0"/>
                                  </a:rPr>
                                  <m:t>k</m:t>
                                </m:r>
                                <m:r>
                                  <a:rPr lang="en-US" sz="1600" b="1" i="1" dirty="0" smtClean="0">
                                    <a:solidFill>
                                      <a:srgbClr val="0000FF"/>
                                    </a:solidFill>
                                    <a:latin typeface="Cambria Math"/>
                                    <a:ea typeface="Cambria Math"/>
                                    <a:cs typeface="Times New Roman" pitchFamily="18" charset="0"/>
                                  </a:rPr>
                                  <m:t> </m:t>
                                </m:r>
                                <m:r>
                                  <a:rPr lang="en-US" sz="1600" b="1" i="1" dirty="0" smtClean="0">
                                    <a:solidFill>
                                      <a:srgbClr val="0000FF"/>
                                    </a:solidFill>
                                    <a:latin typeface="Cambria Math"/>
                                    <a:ea typeface="Cambria Math"/>
                                  </a:rPr>
                                  <m:t>&lt;</m:t>
                                </m:r>
                                <m:r>
                                  <a:rPr lang="en-US" sz="1600" b="1" i="1" dirty="0" smtClean="0">
                                    <a:solidFill>
                                      <a:srgbClr val="0000FF"/>
                                    </a:solidFill>
                                    <a:latin typeface="Cambria Math"/>
                                    <a:ea typeface="Cambria Math"/>
                                  </a:rPr>
                                  <m:t>𝟏</m:t>
                                </m:r>
                              </m:oMath>
                            </m:oMathPara>
                          </a14:m>
                          <a:endParaRPr lang="en-US" sz="1600" b="1" i="0" dirty="0" smtClean="0">
                            <a:solidFill>
                              <a:srgbClr val="0000FF"/>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00FF"/>
                              </a:solidFill>
                            </a:rPr>
                            <a:t>Scale Factor</a:t>
                          </a:r>
                          <a:br>
                            <a:rPr lang="en-US" sz="1400" b="1" dirty="0" smtClean="0">
                              <a:solidFill>
                                <a:srgbClr val="0000FF"/>
                              </a:solidFill>
                            </a:rPr>
                          </a:br>
                          <a:r>
                            <a:rPr lang="en-US" sz="1400" b="1" dirty="0" smtClean="0">
                              <a:solidFill>
                                <a:srgbClr val="0000FF"/>
                              </a:solidFill>
                            </a:rPr>
                            <a:t>between 0 &amp; 1</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4077753254"/>
                  </p:ext>
                </p:extLst>
              </p:nvPr>
            </p:nvGraphicFramePr>
            <p:xfrm>
              <a:off x="2514600" y="2133600"/>
              <a:ext cx="2562224" cy="2148840"/>
            </p:xfrm>
            <a:graphic>
              <a:graphicData uri="http://schemas.openxmlformats.org/drawingml/2006/table">
                <a:tbl>
                  <a:tblPr firstRow="1" bandRow="1">
                    <a:tableStyleId>{00A15C55-8517-42AA-B614-E9B94910E393}</a:tableStyleId>
                  </a:tblPr>
                  <a:tblGrid>
                    <a:gridCol w="1243432"/>
                    <a:gridCol w="1318792"/>
                  </a:tblGrid>
                  <a:tr h="655320">
                    <a:tc gridSpan="2">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38" t="-926" b="-235185"/>
                          </a:stretch>
                        </a:blipFill>
                      </a:tcPr>
                    </a:tc>
                    <a:tc hMerge="1">
                      <a:txBody>
                        <a:bodyPr/>
                        <a:lstStyle/>
                        <a:p>
                          <a:pPr algn="ctr"/>
                          <a:endParaRPr lang="en-US" sz="2800" i="1" dirty="0">
                            <a:latin typeface="Times New Roman" pitchFamily="18" charset="0"/>
                            <a:cs typeface="Times New Roman" pitchFamily="18" charset="0"/>
                          </a:endParaRPr>
                        </a:p>
                      </a:txBody>
                      <a:tcPr anchor="ctr"/>
                    </a:tc>
                  </a:tr>
                  <a:tr h="731520">
                    <a:tc>
                      <a:txBody>
                        <a:bodyPr/>
                        <a:lstStyle/>
                        <a:p>
                          <a:pPr algn="ctr"/>
                          <a:r>
                            <a:rPr lang="en-US" sz="1400" b="1" i="0" dirty="0" smtClean="0">
                              <a:solidFill>
                                <a:srgbClr val="0000FF"/>
                              </a:solidFill>
                              <a:latin typeface="Times New Roman" pitchFamily="18" charset="0"/>
                              <a:cs typeface="Times New Roman" pitchFamily="18" charset="0"/>
                            </a:rPr>
                            <a:t>Enlargement</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94907" t="-90833" b="-111667"/>
                          </a:stretch>
                        </a:blipFill>
                      </a:tcPr>
                    </a:tc>
                  </a:tr>
                  <a:tr h="762000">
                    <a:tc>
                      <a:txBody>
                        <a:bodyPr/>
                        <a:lstStyle/>
                        <a:p>
                          <a:pPr algn="ctr"/>
                          <a:r>
                            <a:rPr lang="en-US" sz="1400" b="1" i="0" dirty="0" smtClean="0">
                              <a:solidFill>
                                <a:srgbClr val="0000FF"/>
                              </a:solidFill>
                              <a:latin typeface="Times New Roman" pitchFamily="18" charset="0"/>
                              <a:cs typeface="Times New Roman" pitchFamily="18" charset="0"/>
                            </a:rPr>
                            <a:t>Reduction</a:t>
                          </a:r>
                          <a:endParaRPr lang="en-US" sz="1400" b="1" i="0" dirty="0">
                            <a:solidFill>
                              <a:srgbClr val="0000FF"/>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94907" t="-183200" b="-7200"/>
                          </a:stretch>
                        </a:blipFill>
                      </a:tcPr>
                    </a:tc>
                  </a:tr>
                </a:tbl>
              </a:graphicData>
            </a:graphic>
          </p:graphicFrame>
        </mc:Fallback>
      </mc:AlternateContent>
      <p:sp>
        <p:nvSpPr>
          <p:cNvPr id="9" name="Right Arrow 8"/>
          <p:cNvSpPr/>
          <p:nvPr/>
        </p:nvSpPr>
        <p:spPr>
          <a:xfrm>
            <a:off x="228600" y="3429000"/>
            <a:ext cx="904721"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1224643" y="3676402"/>
            <a:ext cx="498099" cy="209798"/>
          </a:xfrm>
          <a:prstGeom prst="straightConnector1">
            <a:avLst/>
          </a:prstGeom>
          <a:ln w="19050">
            <a:solidFill>
              <a:schemeClr val="tx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Right Arrow 10"/>
          <p:cNvSpPr/>
          <p:nvPr/>
        </p:nvSpPr>
        <p:spPr>
          <a:xfrm>
            <a:off x="1771650" y="3800475"/>
            <a:ext cx="533400" cy="3137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66674" y="4385846"/>
            <a:ext cx="5572126" cy="323165"/>
          </a:xfrm>
          <a:prstGeom prst="rect">
            <a:avLst/>
          </a:prstGeom>
        </p:spPr>
        <p:txBody>
          <a:bodyPr wrap="square">
            <a:spAutoFit/>
          </a:bodyPr>
          <a:lstStyle/>
          <a:p>
            <a:pPr lvl="0" algn="ctr">
              <a:spcAft>
                <a:spcPts val="400"/>
              </a:spcAft>
            </a:pPr>
            <a:r>
              <a:rPr lang="en-US" sz="1500" b="1" dirty="0">
                <a:solidFill>
                  <a:srgbClr val="0000FF"/>
                </a:solidFill>
              </a:rPr>
              <a:t>The image resulting from a DILATION </a:t>
            </a:r>
            <a:r>
              <a:rPr lang="en-US" sz="1500" b="1" dirty="0" smtClean="0">
                <a:solidFill>
                  <a:srgbClr val="0000FF"/>
                </a:solidFill>
              </a:rPr>
              <a:t>is SIMILAR </a:t>
            </a:r>
            <a:r>
              <a:rPr lang="en-US" sz="1500" b="1" dirty="0">
                <a:solidFill>
                  <a:srgbClr val="0000FF"/>
                </a:solidFill>
              </a:rPr>
              <a:t>to its </a:t>
            </a:r>
            <a:r>
              <a:rPr lang="en-US" sz="1500" b="1" dirty="0" err="1">
                <a:solidFill>
                  <a:srgbClr val="0000FF"/>
                </a:solidFill>
              </a:rPr>
              <a:t>preimage</a:t>
            </a:r>
            <a:r>
              <a:rPr lang="en-US" sz="1500" b="1" dirty="0">
                <a:solidFill>
                  <a:srgbClr val="0000FF"/>
                </a:solidFill>
              </a:rPr>
              <a:t>!</a:t>
            </a:r>
          </a:p>
        </p:txBody>
      </p:sp>
    </p:spTree>
    <p:extLst>
      <p:ext uri="{BB962C8B-B14F-4D97-AF65-F5344CB8AC3E}">
        <p14:creationId xmlns:p14="http://schemas.microsoft.com/office/powerpoint/2010/main" val="216076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wipe(left)">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wipe(left)">
                                      <p:cBhvr>
                                        <p:cTn id="17" dur="500"/>
                                        <p:tgtEl>
                                          <p:spTgt spid="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xEl>
                                              <p:pRg st="2" end="2"/>
                                            </p:txEl>
                                          </p:spTgt>
                                        </p:tgtEl>
                                        <p:attrNameLst>
                                          <p:attrName>style.visibility</p:attrName>
                                        </p:attrNameLst>
                                      </p:cBhvr>
                                      <p:to>
                                        <p:strVal val="visible"/>
                                      </p:to>
                                    </p:set>
                                    <p:animEffect transition="in" filter="wipe(left)">
                                      <p:cBhvr>
                                        <p:cTn id="22" dur="500"/>
                                        <p:tgtEl>
                                          <p:spTgt spid="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par>
                                <p:cTn id="28" presetID="22" presetClass="entr" presetSubtype="8"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ircle(out)">
                                      <p:cBhvr>
                                        <p:cTn id="38" dur="2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500"/>
                                        <p:tgtEl>
                                          <p:spTgt spid="16">
                                            <p:txEl>
                                              <p:pRg st="0" end="0"/>
                                            </p:txEl>
                                          </p:spTgt>
                                        </p:tgtEl>
                                        <p:attrNameLst>
                                          <p:attrName>ppt_y</p:attrName>
                                        </p:attrNameLst>
                                      </p:cBhvr>
                                      <p:tavLst>
                                        <p:tav tm="0">
                                          <p:val>
                                            <p:strVal val="#ppt_y+#ppt_h*1.125000"/>
                                          </p:val>
                                        </p:tav>
                                        <p:tav tm="100000">
                                          <p:val>
                                            <p:strVal val="#ppt_y"/>
                                          </p:val>
                                        </p:tav>
                                      </p:tavLst>
                                    </p:anim>
                                    <p:animEffect transition="in" filter="wipe(up)">
                                      <p:cBhvr>
                                        <p:cTn id="44" dur="500"/>
                                        <p:tgtEl>
                                          <p:spTgt spid="16">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16">
                                            <p:txEl>
                                              <p:pRg st="1" end="1"/>
                                            </p:txEl>
                                          </p:spTgt>
                                        </p:tgtEl>
                                        <p:attrNameLst>
                                          <p:attrName>style.visibility</p:attrName>
                                        </p:attrNameLst>
                                      </p:cBhvr>
                                      <p:to>
                                        <p:strVal val="visible"/>
                                      </p:to>
                                    </p:set>
                                    <p:anim calcmode="lin" valueType="num">
                                      <p:cBhvr additive="base">
                                        <p:cTn id="49" dur="500"/>
                                        <p:tgtEl>
                                          <p:spTgt spid="16">
                                            <p:txEl>
                                              <p:pRg st="1" end="1"/>
                                            </p:txEl>
                                          </p:spTgt>
                                        </p:tgtEl>
                                        <p:attrNameLst>
                                          <p:attrName>ppt_y</p:attrName>
                                        </p:attrNameLst>
                                      </p:cBhvr>
                                      <p:tavLst>
                                        <p:tav tm="0">
                                          <p:val>
                                            <p:strVal val="#ppt_y+#ppt_h*1.125000"/>
                                          </p:val>
                                        </p:tav>
                                        <p:tav tm="100000">
                                          <p:val>
                                            <p:strVal val="#ppt_y"/>
                                          </p:val>
                                        </p:tav>
                                      </p:tavLst>
                                    </p:anim>
                                    <p:animEffect transition="in" filter="wipe(up)">
                                      <p:cBhvr>
                                        <p:cTn id="50" dur="500"/>
                                        <p:tgtEl>
                                          <p:spTgt spid="16">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16">
                                            <p:txEl>
                                              <p:pRg st="2" end="2"/>
                                            </p:txEl>
                                          </p:spTgt>
                                        </p:tgtEl>
                                        <p:attrNameLst>
                                          <p:attrName>style.visibility</p:attrName>
                                        </p:attrNameLst>
                                      </p:cBhvr>
                                      <p:to>
                                        <p:strVal val="visible"/>
                                      </p:to>
                                    </p:set>
                                    <p:anim calcmode="lin" valueType="num">
                                      <p:cBhvr additive="base">
                                        <p:cTn id="55" dur="500"/>
                                        <p:tgtEl>
                                          <p:spTgt spid="16">
                                            <p:txEl>
                                              <p:pRg st="2" end="2"/>
                                            </p:txEl>
                                          </p:spTgt>
                                        </p:tgtEl>
                                        <p:attrNameLst>
                                          <p:attrName>ppt_y</p:attrName>
                                        </p:attrNameLst>
                                      </p:cBhvr>
                                      <p:tavLst>
                                        <p:tav tm="0">
                                          <p:val>
                                            <p:strVal val="#ppt_y+#ppt_h*1.125000"/>
                                          </p:val>
                                        </p:tav>
                                        <p:tav tm="100000">
                                          <p:val>
                                            <p:strVal val="#ppt_y"/>
                                          </p:val>
                                        </p:tav>
                                      </p:tavLst>
                                    </p:anim>
                                    <p:animEffect transition="in" filter="wipe(up)">
                                      <p:cBhvr>
                                        <p:cTn id="56" dur="500"/>
                                        <p:tgtEl>
                                          <p:spTgt spid="16">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16">
                                            <p:txEl>
                                              <p:pRg st="3" end="3"/>
                                            </p:txEl>
                                          </p:spTgt>
                                        </p:tgtEl>
                                        <p:attrNameLst>
                                          <p:attrName>style.visibility</p:attrName>
                                        </p:attrNameLst>
                                      </p:cBhvr>
                                      <p:to>
                                        <p:strVal val="visible"/>
                                      </p:to>
                                    </p:set>
                                    <p:anim calcmode="lin" valueType="num">
                                      <p:cBhvr additive="base">
                                        <p:cTn id="61" dur="500"/>
                                        <p:tgtEl>
                                          <p:spTgt spid="16">
                                            <p:txEl>
                                              <p:pRg st="3" end="3"/>
                                            </p:txEl>
                                          </p:spTgt>
                                        </p:tgtEl>
                                        <p:attrNameLst>
                                          <p:attrName>ppt_y</p:attrName>
                                        </p:attrNameLst>
                                      </p:cBhvr>
                                      <p:tavLst>
                                        <p:tav tm="0">
                                          <p:val>
                                            <p:strVal val="#ppt_y+#ppt_h*1.125000"/>
                                          </p:val>
                                        </p:tav>
                                        <p:tav tm="100000">
                                          <p:val>
                                            <p:strVal val="#ppt_y"/>
                                          </p:val>
                                        </p:tav>
                                      </p:tavLst>
                                    </p:anim>
                                    <p:animEffect transition="in" filter="wipe(up)">
                                      <p:cBhvr>
                                        <p:cTn id="62" dur="500"/>
                                        <p:tgtEl>
                                          <p:spTgt spid="16">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16">
                                            <p:txEl>
                                              <p:pRg st="4" end="4"/>
                                            </p:txEl>
                                          </p:spTgt>
                                        </p:tgtEl>
                                        <p:attrNameLst>
                                          <p:attrName>style.visibility</p:attrName>
                                        </p:attrNameLst>
                                      </p:cBhvr>
                                      <p:to>
                                        <p:strVal val="visible"/>
                                      </p:to>
                                    </p:set>
                                    <p:anim calcmode="lin" valueType="num">
                                      <p:cBhvr additive="base">
                                        <p:cTn id="67" dur="500"/>
                                        <p:tgtEl>
                                          <p:spTgt spid="16">
                                            <p:txEl>
                                              <p:pRg st="4" end="4"/>
                                            </p:txEl>
                                          </p:spTgt>
                                        </p:tgtEl>
                                        <p:attrNameLst>
                                          <p:attrName>ppt_y</p:attrName>
                                        </p:attrNameLst>
                                      </p:cBhvr>
                                      <p:tavLst>
                                        <p:tav tm="0">
                                          <p:val>
                                            <p:strVal val="#ppt_y+#ppt_h*1.125000"/>
                                          </p:val>
                                        </p:tav>
                                        <p:tav tm="100000">
                                          <p:val>
                                            <p:strVal val="#ppt_y"/>
                                          </p:val>
                                        </p:tav>
                                      </p:tavLst>
                                    </p:anim>
                                    <p:animEffect transition="in" filter="wipe(up)">
                                      <p:cBhvr>
                                        <p:cTn id="68" dur="500"/>
                                        <p:tgtEl>
                                          <p:spTgt spid="16">
                                            <p:txEl>
                                              <p:pRg st="4" end="4"/>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nodeType="clickEffect">
                                  <p:stCondLst>
                                    <p:cond delay="0"/>
                                  </p:stCondLst>
                                  <p:childTnLst>
                                    <p:set>
                                      <p:cBhvr>
                                        <p:cTn id="72" dur="1" fill="hold">
                                          <p:stCondLst>
                                            <p:cond delay="0"/>
                                          </p:stCondLst>
                                        </p:cTn>
                                        <p:tgtEl>
                                          <p:spTgt spid="16">
                                            <p:txEl>
                                              <p:pRg st="5" end="5"/>
                                            </p:txEl>
                                          </p:spTgt>
                                        </p:tgtEl>
                                        <p:attrNameLst>
                                          <p:attrName>style.visibility</p:attrName>
                                        </p:attrNameLst>
                                      </p:cBhvr>
                                      <p:to>
                                        <p:strVal val="visible"/>
                                      </p:to>
                                    </p:set>
                                    <p:anim calcmode="lin" valueType="num">
                                      <p:cBhvr additive="base">
                                        <p:cTn id="73" dur="500"/>
                                        <p:tgtEl>
                                          <p:spTgt spid="16">
                                            <p:txEl>
                                              <p:pRg st="5" end="5"/>
                                            </p:txEl>
                                          </p:spTgt>
                                        </p:tgtEl>
                                        <p:attrNameLst>
                                          <p:attrName>ppt_y</p:attrName>
                                        </p:attrNameLst>
                                      </p:cBhvr>
                                      <p:tavLst>
                                        <p:tav tm="0">
                                          <p:val>
                                            <p:strVal val="#ppt_y+#ppt_h*1.125000"/>
                                          </p:val>
                                        </p:tav>
                                        <p:tav tm="100000">
                                          <p:val>
                                            <p:strVal val="#ppt_y"/>
                                          </p:val>
                                        </p:tav>
                                      </p:tavLst>
                                    </p:anim>
                                    <p:animEffect transition="in" filter="wipe(up)">
                                      <p:cBhvr>
                                        <p:cTn id="74" dur="500"/>
                                        <p:tgtEl>
                                          <p:spTgt spid="16">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nodeType="clickEffect">
                                  <p:stCondLst>
                                    <p:cond delay="0"/>
                                  </p:stCondLst>
                                  <p:childTnLst>
                                    <p:set>
                                      <p:cBhvr>
                                        <p:cTn id="78" dur="1" fill="hold">
                                          <p:stCondLst>
                                            <p:cond delay="0"/>
                                          </p:stCondLst>
                                        </p:cTn>
                                        <p:tgtEl>
                                          <p:spTgt spid="16">
                                            <p:txEl>
                                              <p:pRg st="6" end="6"/>
                                            </p:txEl>
                                          </p:spTgt>
                                        </p:tgtEl>
                                        <p:attrNameLst>
                                          <p:attrName>style.visibility</p:attrName>
                                        </p:attrNameLst>
                                      </p:cBhvr>
                                      <p:to>
                                        <p:strVal val="visible"/>
                                      </p:to>
                                    </p:set>
                                    <p:anim calcmode="lin" valueType="num">
                                      <p:cBhvr additive="base">
                                        <p:cTn id="79" dur="500"/>
                                        <p:tgtEl>
                                          <p:spTgt spid="16">
                                            <p:txEl>
                                              <p:pRg st="6" end="6"/>
                                            </p:txEl>
                                          </p:spTgt>
                                        </p:tgtEl>
                                        <p:attrNameLst>
                                          <p:attrName>ppt_y</p:attrName>
                                        </p:attrNameLst>
                                      </p:cBhvr>
                                      <p:tavLst>
                                        <p:tav tm="0">
                                          <p:val>
                                            <p:strVal val="#ppt_y+#ppt_h*1.125000"/>
                                          </p:val>
                                        </p:tav>
                                        <p:tav tm="100000">
                                          <p:val>
                                            <p:strVal val="#ppt_y"/>
                                          </p:val>
                                        </p:tav>
                                      </p:tavLst>
                                    </p:anim>
                                    <p:animEffect transition="in" filter="wipe(up)">
                                      <p:cBhvr>
                                        <p:cTn id="80" dur="500"/>
                                        <p:tgtEl>
                                          <p:spTgt spid="16">
                                            <p:txEl>
                                              <p:pRg st="6" end="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3"/>
                                        </p:tgtEl>
                                        <p:attrNameLst>
                                          <p:attrName>style.visibility</p:attrName>
                                        </p:attrNameLst>
                                      </p:cBhvr>
                                      <p:to>
                                        <p:strVal val="visible"/>
                                      </p:to>
                                    </p:set>
                                    <p:animEffect transition="in" filter="wipe(left)">
                                      <p:cBhvr>
                                        <p:cTn id="8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5" grpId="0" build="p"/>
      <p:bldP spid="9" grpId="0" animBg="1"/>
      <p:bldP spid="11"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normAutofit/>
          </a:bodyPr>
          <a:lstStyle/>
          <a:p>
            <a:r>
              <a:rPr lang="en-US" dirty="0" smtClean="0"/>
              <a:t>Similar Figures</a:t>
            </a:r>
            <a:endParaRPr lang="en-US" dirty="0"/>
          </a:p>
        </p:txBody>
      </p:sp>
      <p:sp>
        <p:nvSpPr>
          <p:cNvPr id="3" name="Subtitle 2"/>
          <p:cNvSpPr>
            <a:spLocks noGrp="1"/>
          </p:cNvSpPr>
          <p:nvPr>
            <p:ph type="subTitle" idx="1"/>
          </p:nvPr>
        </p:nvSpPr>
        <p:spPr>
          <a:xfrm>
            <a:off x="1371600" y="5715000"/>
            <a:ext cx="6400800" cy="685800"/>
          </a:xfrm>
        </p:spPr>
        <p:txBody>
          <a:bodyPr/>
          <a:lstStyle/>
          <a:p>
            <a:r>
              <a:rPr lang="en-US" dirty="0" smtClean="0"/>
              <a:t>8.G.4</a:t>
            </a:r>
            <a:endParaRPr lang="en-US" dirty="0"/>
          </a:p>
        </p:txBody>
      </p:sp>
      <p:sp>
        <p:nvSpPr>
          <p:cNvPr id="4" name="TextBox 3"/>
          <p:cNvSpPr txBox="1"/>
          <p:nvPr/>
        </p:nvSpPr>
        <p:spPr>
          <a:xfrm>
            <a:off x="76200" y="2197656"/>
            <a:ext cx="8763000" cy="2831544"/>
          </a:xfrm>
          <a:prstGeom prst="rect">
            <a:avLst/>
          </a:prstGeom>
          <a:noFill/>
        </p:spPr>
        <p:txBody>
          <a:bodyPr wrap="square" rtlCol="0">
            <a:spAutoFit/>
          </a:bodyPr>
          <a:lstStyle/>
          <a:p>
            <a:r>
              <a:rPr lang="en-US" sz="4000" dirty="0">
                <a:solidFill>
                  <a:prstClr val="black"/>
                </a:solidFill>
              </a:rPr>
              <a:t>Essential Question</a:t>
            </a:r>
            <a:r>
              <a:rPr lang="en-US" sz="4000" dirty="0" smtClean="0">
                <a:solidFill>
                  <a:prstClr val="black"/>
                </a:solidFill>
              </a:rPr>
              <a:t>?</a:t>
            </a:r>
          </a:p>
          <a:p>
            <a:pPr marL="914400"/>
            <a:r>
              <a:rPr lang="en-US" sz="4000" dirty="0" smtClean="0">
                <a:solidFill>
                  <a:prstClr val="black"/>
                </a:solidFill>
              </a:rPr>
              <a:t>What is the connection between transformations and the orientations of similar figures?</a:t>
            </a:r>
            <a:r>
              <a:rPr lang="en-US" sz="4000" dirty="0">
                <a:solidFill>
                  <a:prstClr val="black"/>
                </a:solidFill>
              </a:rPr>
              <a:t/>
            </a:r>
            <a:br>
              <a:rPr lang="en-US" sz="4000"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71012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a:t>Common Core Standard</a:t>
            </a:r>
            <a:r>
              <a:rPr lang="en-US" b="1" dirty="0" smtClean="0"/>
              <a:t>:</a:t>
            </a:r>
            <a:endParaRPr lang="en-US" dirty="0"/>
          </a:p>
        </p:txBody>
      </p:sp>
      <p:sp>
        <p:nvSpPr>
          <p:cNvPr id="4" name="TextBox 3"/>
          <p:cNvSpPr txBox="1"/>
          <p:nvPr/>
        </p:nvSpPr>
        <p:spPr>
          <a:xfrm>
            <a:off x="152400" y="1219200"/>
            <a:ext cx="8839200" cy="2677656"/>
          </a:xfrm>
          <a:prstGeom prst="rect">
            <a:avLst/>
          </a:prstGeom>
          <a:noFill/>
        </p:spPr>
        <p:txBody>
          <a:bodyPr wrap="square" rtlCol="0">
            <a:spAutoFit/>
          </a:bodyPr>
          <a:lstStyle/>
          <a:p>
            <a:r>
              <a:rPr lang="en-US" sz="2400" b="1" dirty="0" smtClean="0"/>
              <a:t>8.G ─ Understand </a:t>
            </a:r>
            <a:r>
              <a:rPr lang="en-US" sz="2400" b="1" dirty="0"/>
              <a:t>congruence and similarity using physical models, transparencies, or geometry software.</a:t>
            </a:r>
          </a:p>
          <a:p>
            <a:pPr marL="457200" indent="-457200" algn="just"/>
            <a:r>
              <a:rPr lang="en-US" sz="2400" dirty="0"/>
              <a:t>4. Understand that a two-dimensional figure is similar to another if the second can be obtained from the first </a:t>
            </a:r>
            <a:r>
              <a:rPr lang="en-US" sz="2400" dirty="0" smtClean="0"/>
              <a:t>by a </a:t>
            </a:r>
            <a:r>
              <a:rPr lang="en-US" sz="2400" dirty="0"/>
              <a:t>sequence of rotations, reflections, translations, and dilations; given two similar two-dimensional figures</a:t>
            </a:r>
            <a:r>
              <a:rPr lang="en-US" sz="2400" dirty="0" smtClean="0"/>
              <a:t>, describe </a:t>
            </a:r>
            <a:r>
              <a:rPr lang="en-US" sz="2400" dirty="0"/>
              <a:t>a sequence that exhibits the similarity between them.</a:t>
            </a:r>
            <a:endParaRPr lang="en-US" sz="2400" b="1" dirty="0" smtClean="0"/>
          </a:p>
        </p:txBody>
      </p:sp>
    </p:spTree>
    <p:extLst>
      <p:ext uri="{BB962C8B-B14F-4D97-AF65-F5344CB8AC3E}">
        <p14:creationId xmlns:p14="http://schemas.microsoft.com/office/powerpoint/2010/main" val="147482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dirty="0" smtClean="0"/>
              <a:t>SCALE FACTOR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200" y="914400"/>
                <a:ext cx="8991600" cy="5791200"/>
              </a:xfrm>
            </p:spPr>
            <p:txBody>
              <a:bodyPr>
                <a:normAutofit/>
              </a:bodyPr>
              <a:lstStyle/>
              <a:p>
                <a:pPr marL="0" indent="0" algn="ctr">
                  <a:buNone/>
                </a:pPr>
                <a:r>
                  <a:rPr lang="en-US" dirty="0" smtClean="0"/>
                  <a:t>We already know how to find the scale factor.</a:t>
                </a:r>
              </a:p>
              <a:p>
                <a:pPr marL="0" indent="0" algn="ctr">
                  <a:spcBef>
                    <a:spcPts val="0"/>
                  </a:spcBef>
                  <a:spcAft>
                    <a:spcPts val="3000"/>
                  </a:spcAft>
                  <a:buNone/>
                </a:pPr>
                <a:r>
                  <a:rPr lang="en-US" sz="2800" dirty="0" smtClean="0"/>
                  <a:t>What did we use in both our enlargement to find the RATIO?</a:t>
                </a:r>
                <a:endParaRPr lang="en-US" sz="4800" b="0" i="0" dirty="0" smtClean="0">
                  <a:solidFill>
                    <a:srgbClr val="7030A0"/>
                  </a:solidFill>
                  <a:latin typeface="Cambria Math"/>
                </a:endParaRPr>
              </a:p>
              <a:p>
                <a:pPr marL="0" indent="0" algn="ctr">
                  <a:spcBef>
                    <a:spcPts val="0"/>
                  </a:spcBef>
                  <a:buNone/>
                </a:pPr>
                <a14:m>
                  <m:oMathPara xmlns:m="http://schemas.openxmlformats.org/officeDocument/2006/math">
                    <m:oMathParaPr>
                      <m:jc m:val="centerGroup"/>
                    </m:oMathParaPr>
                    <m:oMath xmlns:m="http://schemas.openxmlformats.org/officeDocument/2006/math">
                      <m:r>
                        <m:rPr>
                          <m:sty m:val="p"/>
                        </m:rPr>
                        <a:rPr lang="en-US" sz="4800" b="0" i="0" smtClean="0">
                          <a:solidFill>
                            <a:srgbClr val="7030A0"/>
                          </a:solidFill>
                          <a:latin typeface="Cambria Math"/>
                        </a:rPr>
                        <m:t>SCALE</m:t>
                      </m:r>
                      <m:r>
                        <a:rPr lang="en-US" sz="4800" b="0" i="0" smtClean="0">
                          <a:solidFill>
                            <a:srgbClr val="7030A0"/>
                          </a:solidFill>
                          <a:latin typeface="Cambria Math"/>
                        </a:rPr>
                        <m:t> </m:t>
                      </m:r>
                      <m:r>
                        <m:rPr>
                          <m:sty m:val="p"/>
                        </m:rPr>
                        <a:rPr lang="en-US" sz="4800" b="0" i="0" smtClean="0">
                          <a:solidFill>
                            <a:srgbClr val="7030A0"/>
                          </a:solidFill>
                          <a:latin typeface="Cambria Math"/>
                        </a:rPr>
                        <m:t>FACTOR</m:t>
                      </m:r>
                      <m:r>
                        <a:rPr lang="en-US" sz="4800" b="0" i="0" smtClean="0">
                          <a:solidFill>
                            <a:srgbClr val="7030A0"/>
                          </a:solidFill>
                          <a:latin typeface="Cambria Math"/>
                        </a:rPr>
                        <m:t>= </m:t>
                      </m:r>
                      <m:f>
                        <m:fPr>
                          <m:ctrlPr>
                            <a:rPr lang="en-US" sz="4800" i="1">
                              <a:solidFill>
                                <a:srgbClr val="7030A0"/>
                              </a:solidFill>
                              <a:latin typeface="Cambria Math"/>
                            </a:rPr>
                          </m:ctrlPr>
                        </m:fPr>
                        <m:num>
                          <m:r>
                            <a:rPr lang="en-US" sz="4800" i="1">
                              <a:solidFill>
                                <a:srgbClr val="7030A0"/>
                              </a:solidFill>
                              <a:latin typeface="Cambria Math"/>
                            </a:rPr>
                            <m:t>𝑖𝑚𝑎𝑔𝑒</m:t>
                          </m:r>
                        </m:num>
                        <m:den>
                          <m:r>
                            <a:rPr lang="en-US" sz="4800" i="1">
                              <a:solidFill>
                                <a:srgbClr val="7030A0"/>
                              </a:solidFill>
                              <a:latin typeface="Cambria Math"/>
                            </a:rPr>
                            <m:t>𝑝𝑟𝑒𝑖𝑚𝑎𝑔𝑒</m:t>
                          </m:r>
                        </m:den>
                      </m:f>
                    </m:oMath>
                  </m:oMathPara>
                </a14:m>
                <a:endParaRPr lang="en-US" sz="4800" dirty="0" smtClean="0">
                  <a:solidFill>
                    <a:srgbClr val="7030A0"/>
                  </a:solidFill>
                </a:endParaRPr>
              </a:p>
              <a:p>
                <a:pPr marL="0" indent="0" algn="ctr">
                  <a:spcBef>
                    <a:spcPts val="0"/>
                  </a:spcBef>
                  <a:buNone/>
                </a:pPr>
                <a:endParaRPr lang="en-US" sz="3600" dirty="0" smtClean="0">
                  <a:solidFill>
                    <a:srgbClr val="7030A0"/>
                  </a:solidFill>
                </a:endParaRPr>
              </a:p>
              <a:p>
                <a:pPr marL="0" indent="0">
                  <a:lnSpc>
                    <a:spcPct val="150000"/>
                  </a:lnSpc>
                  <a:spcBef>
                    <a:spcPts val="0"/>
                  </a:spcBef>
                  <a:buNone/>
                </a:pPr>
                <a:r>
                  <a:rPr lang="en-US" sz="3600" b="1" cap="small" dirty="0" smtClean="0">
                    <a:solidFill>
                      <a:srgbClr val="FF0066"/>
                    </a:solidFill>
                  </a:rPr>
                  <a:t>2 methods to determine scale factor:</a:t>
                </a:r>
              </a:p>
              <a:p>
                <a:pPr lvl="2">
                  <a:lnSpc>
                    <a:spcPct val="150000"/>
                  </a:lnSpc>
                  <a:spcBef>
                    <a:spcPts val="0"/>
                  </a:spcBef>
                </a:pPr>
                <a:r>
                  <a:rPr lang="en-US" sz="2800" dirty="0" smtClean="0">
                    <a:solidFill>
                      <a:srgbClr val="FF0066"/>
                    </a:solidFill>
                  </a:rPr>
                  <a:t>Compare the corresponding line segments (sides)</a:t>
                </a:r>
              </a:p>
              <a:p>
                <a:pPr lvl="2">
                  <a:lnSpc>
                    <a:spcPct val="150000"/>
                  </a:lnSpc>
                  <a:spcBef>
                    <a:spcPts val="0"/>
                  </a:spcBef>
                </a:pPr>
                <a:r>
                  <a:rPr lang="en-US" sz="2800" dirty="0" smtClean="0">
                    <a:solidFill>
                      <a:srgbClr val="FF0066"/>
                    </a:solidFill>
                  </a:rPr>
                  <a:t>Compare the coordinates of corresponding vertices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200" y="914400"/>
                <a:ext cx="8991600" cy="5791200"/>
              </a:xfrm>
              <a:blipFill rotWithShape="1">
                <a:blip r:embed="rId2"/>
                <a:stretch>
                  <a:fillRect l="-2102" t="-1368" r="-881"/>
                </a:stretch>
              </a:blipFill>
            </p:spPr>
            <p:txBody>
              <a:bodyPr/>
              <a:lstStyle/>
              <a:p>
                <a:r>
                  <a:rPr lang="en-US">
                    <a:noFill/>
                  </a:rPr>
                  <a:t> </a:t>
                </a:r>
              </a:p>
            </p:txBody>
          </p:sp>
        </mc:Fallback>
      </mc:AlternateContent>
    </p:spTree>
    <p:extLst>
      <p:ext uri="{BB962C8B-B14F-4D97-AF65-F5344CB8AC3E}">
        <p14:creationId xmlns:p14="http://schemas.microsoft.com/office/powerpoint/2010/main" val="3548511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a:t>
            </a:r>
            <a:endParaRPr lang="en-US" dirty="0"/>
          </a:p>
        </p:txBody>
      </p:sp>
      <p:sp>
        <p:nvSpPr>
          <p:cNvPr id="4" name="Rectangle 3"/>
          <p:cNvSpPr/>
          <p:nvPr/>
        </p:nvSpPr>
        <p:spPr>
          <a:xfrm>
            <a:off x="457200" y="1828800"/>
            <a:ext cx="8153400" cy="830997"/>
          </a:xfrm>
          <a:prstGeom prst="rect">
            <a:avLst/>
          </a:prstGeom>
        </p:spPr>
        <p:txBody>
          <a:bodyPr wrap="square">
            <a:spAutoFit/>
          </a:bodyPr>
          <a:lstStyle/>
          <a:p>
            <a:pPr marL="342900" lvl="0" indent="-342900">
              <a:spcAft>
                <a:spcPts val="600"/>
              </a:spcAft>
              <a:buFont typeface="Arial" pitchFamily="34" charset="0"/>
              <a:buChar char="•"/>
            </a:pPr>
            <a:r>
              <a:rPr lang="en-US" sz="2400" dirty="0" smtClean="0"/>
              <a:t>To describe </a:t>
            </a:r>
            <a:r>
              <a:rPr lang="en-US" sz="2400" dirty="0" smtClean="0">
                <a:solidFill>
                  <a:prstClr val="black"/>
                </a:solidFill>
              </a:rPr>
              <a:t>the </a:t>
            </a:r>
            <a:r>
              <a:rPr lang="en-US" sz="2400" dirty="0">
                <a:solidFill>
                  <a:prstClr val="black"/>
                </a:solidFill>
              </a:rPr>
              <a:t>connection between transformations and the orientations of similar figures</a:t>
            </a:r>
            <a:r>
              <a:rPr lang="en-US" sz="2400" dirty="0" smtClean="0"/>
              <a:t>.</a:t>
            </a:r>
            <a:endParaRPr lang="en-US" sz="2400" dirty="0"/>
          </a:p>
        </p:txBody>
      </p:sp>
    </p:spTree>
    <p:extLst>
      <p:ext uri="{BB962C8B-B14F-4D97-AF65-F5344CB8AC3E}">
        <p14:creationId xmlns:p14="http://schemas.microsoft.com/office/powerpoint/2010/main" val="3363988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dirty="0" smtClean="0"/>
              <a:t>Combining Transformations</a:t>
            </a:r>
            <a:endParaRPr lang="en-US" sz="3600" dirty="0"/>
          </a:p>
        </p:txBody>
      </p:sp>
      <p:sp>
        <p:nvSpPr>
          <p:cNvPr id="3" name="Content Placeholder 2"/>
          <p:cNvSpPr>
            <a:spLocks noGrp="1"/>
          </p:cNvSpPr>
          <p:nvPr>
            <p:ph idx="1"/>
          </p:nvPr>
        </p:nvSpPr>
        <p:spPr>
          <a:xfrm>
            <a:off x="76200" y="762000"/>
            <a:ext cx="8991600" cy="6019800"/>
          </a:xfrm>
        </p:spPr>
        <p:txBody>
          <a:bodyPr>
            <a:normAutofit/>
          </a:bodyPr>
          <a:lstStyle/>
          <a:p>
            <a:pPr>
              <a:buNone/>
            </a:pPr>
            <a:r>
              <a:rPr lang="en-US" sz="2400" dirty="0" smtClean="0"/>
              <a:t>Animators, such as those at Pixar, move a digital figure by creating a series of transformations:</a:t>
            </a:r>
          </a:p>
          <a:p>
            <a:pPr marL="2743200" indent="-182880"/>
            <a:r>
              <a:rPr lang="en-US" sz="2400" dirty="0" smtClean="0"/>
              <a:t>Translations (moving the figure around)</a:t>
            </a:r>
          </a:p>
          <a:p>
            <a:pPr marL="2743200" indent="-182880"/>
            <a:r>
              <a:rPr lang="en-US" sz="2400" dirty="0" smtClean="0"/>
              <a:t>Rotations (turning the figure around)</a:t>
            </a:r>
          </a:p>
          <a:p>
            <a:pPr marL="2743200" indent="-182880"/>
            <a:r>
              <a:rPr lang="en-US" sz="2400" dirty="0" smtClean="0"/>
              <a:t>Reflections (looking in a mirror)</a:t>
            </a:r>
          </a:p>
          <a:p>
            <a:pPr marL="2743200" indent="-182880"/>
            <a:r>
              <a:rPr lang="en-US" sz="2400" dirty="0" smtClean="0"/>
              <a:t>Dilations (“Honey, I Shrunk the Kids”)</a:t>
            </a:r>
          </a:p>
          <a:p>
            <a:pPr>
              <a:buNone/>
            </a:pPr>
            <a:endParaRPr lang="en-US" sz="2400" dirty="0" smtClean="0"/>
          </a:p>
          <a:p>
            <a:pPr>
              <a:buNone/>
            </a:pPr>
            <a:r>
              <a:rPr lang="en-US" sz="2400" dirty="0" smtClean="0"/>
              <a:t>We have already learned that some transformations preserve congruence:</a:t>
            </a:r>
          </a:p>
          <a:p>
            <a:pPr marL="3200400" indent="-228600"/>
            <a:r>
              <a:rPr lang="en-US" sz="2400" dirty="0" smtClean="0"/>
              <a:t>TRANSLATIONS</a:t>
            </a:r>
            <a:endParaRPr lang="en-US" sz="2400" dirty="0"/>
          </a:p>
          <a:p>
            <a:pPr marL="3200400" indent="-228600"/>
            <a:r>
              <a:rPr lang="en-US" sz="2400" dirty="0" smtClean="0"/>
              <a:t>REFLECTIONS</a:t>
            </a:r>
            <a:endParaRPr lang="en-US" sz="2400" dirty="0"/>
          </a:p>
          <a:p>
            <a:pPr marL="3200400" indent="-228600"/>
            <a:r>
              <a:rPr lang="en-US" sz="2400" dirty="0" smtClean="0"/>
              <a:t>ROTATIONS</a:t>
            </a:r>
          </a:p>
        </p:txBody>
      </p:sp>
    </p:spTree>
    <p:extLst>
      <p:ext uri="{BB962C8B-B14F-4D97-AF65-F5344CB8AC3E}">
        <p14:creationId xmlns:p14="http://schemas.microsoft.com/office/powerpoint/2010/main" val="56299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762000"/>
          </a:xfrm>
        </p:spPr>
        <p:txBody>
          <a:bodyPr>
            <a:normAutofit/>
          </a:bodyPr>
          <a:lstStyle/>
          <a:p>
            <a:r>
              <a:rPr lang="en-US" sz="3600" dirty="0" smtClean="0"/>
              <a:t>Combining Transformations</a:t>
            </a:r>
            <a:endParaRPr lang="en-US" sz="3600" dirty="0"/>
          </a:p>
        </p:txBody>
      </p:sp>
      <p:sp>
        <p:nvSpPr>
          <p:cNvPr id="3" name="Content Placeholder 2"/>
          <p:cNvSpPr>
            <a:spLocks noGrp="1"/>
          </p:cNvSpPr>
          <p:nvPr>
            <p:ph idx="1"/>
          </p:nvPr>
        </p:nvSpPr>
        <p:spPr>
          <a:xfrm>
            <a:off x="152400" y="762000"/>
            <a:ext cx="8839200" cy="5791200"/>
          </a:xfrm>
        </p:spPr>
        <p:txBody>
          <a:bodyPr>
            <a:normAutofit/>
          </a:bodyPr>
          <a:lstStyle/>
          <a:p>
            <a:pPr marL="0" lvl="7" indent="0" algn="ctr">
              <a:spcBef>
                <a:spcPts val="0"/>
              </a:spcBef>
              <a:spcAft>
                <a:spcPts val="1000"/>
              </a:spcAft>
              <a:buNone/>
            </a:pPr>
            <a:r>
              <a:rPr lang="en-US" sz="2800" b="1" dirty="0" smtClean="0">
                <a:solidFill>
                  <a:srgbClr val="FF0000"/>
                </a:solidFill>
              </a:rPr>
              <a:t>DILATIONS do NOT preserve congruence</a:t>
            </a:r>
            <a:r>
              <a:rPr lang="en-US" sz="2800" dirty="0" smtClean="0"/>
              <a:t>,</a:t>
            </a:r>
            <a:br>
              <a:rPr lang="en-US" sz="2800" dirty="0" smtClean="0"/>
            </a:br>
            <a:r>
              <a:rPr lang="en-US" sz="2800" dirty="0" smtClean="0"/>
              <a:t>since the measures of corresponding sides are not equal.</a:t>
            </a:r>
          </a:p>
          <a:p>
            <a:pPr marL="0" lvl="7" indent="0" algn="ctr">
              <a:spcAft>
                <a:spcPts val="1000"/>
              </a:spcAft>
              <a:buNone/>
            </a:pPr>
            <a:r>
              <a:rPr lang="en-US" sz="2800" dirty="0" smtClean="0"/>
              <a:t>With </a:t>
            </a:r>
            <a:r>
              <a:rPr lang="en-US" sz="2800" b="1" dirty="0" smtClean="0">
                <a:solidFill>
                  <a:srgbClr val="00B050"/>
                </a:solidFill>
              </a:rPr>
              <a:t>DILATIONS</a:t>
            </a:r>
            <a:r>
              <a:rPr lang="en-US" sz="2800" dirty="0" smtClean="0"/>
              <a:t>, the image and </a:t>
            </a:r>
            <a:r>
              <a:rPr lang="en-US" sz="2800" dirty="0" err="1" smtClean="0"/>
              <a:t>preimage</a:t>
            </a:r>
            <a:r>
              <a:rPr lang="en-US" sz="2800" dirty="0" smtClean="0"/>
              <a:t> are the</a:t>
            </a:r>
            <a:br>
              <a:rPr lang="en-US" sz="2800" dirty="0" smtClean="0"/>
            </a:br>
            <a:r>
              <a:rPr lang="en-US" sz="2800" b="1" dirty="0" smtClean="0">
                <a:solidFill>
                  <a:srgbClr val="00B050"/>
                </a:solidFill>
              </a:rPr>
              <a:t>SAME SHAPE but NOT THE SAME SIZE</a:t>
            </a:r>
          </a:p>
          <a:p>
            <a:pPr marL="0" lvl="7" indent="0" algn="ctr">
              <a:buNone/>
            </a:pPr>
            <a:r>
              <a:rPr lang="en-US" sz="2800" dirty="0" smtClean="0">
                <a:solidFill>
                  <a:prstClr val="black"/>
                </a:solidFill>
              </a:rPr>
              <a:t>When figures have the same shape but not necessarily the same size, the figures are called</a:t>
            </a:r>
          </a:p>
          <a:p>
            <a:pPr marL="0" lvl="7" indent="0" algn="ctr">
              <a:spcAft>
                <a:spcPts val="1000"/>
              </a:spcAft>
              <a:buNone/>
            </a:pPr>
            <a:r>
              <a:rPr lang="en-US" sz="2800" b="1" dirty="0" smtClean="0">
                <a:solidFill>
                  <a:srgbClr val="00B050"/>
                </a:solidFill>
              </a:rPr>
              <a:t>SIMILAR</a:t>
            </a:r>
          </a:p>
          <a:p>
            <a:pPr marL="0" lvl="7" indent="0" algn="ctr">
              <a:buNone/>
            </a:pPr>
            <a:r>
              <a:rPr lang="en-US" sz="2800" dirty="0" smtClean="0">
                <a:solidFill>
                  <a:prstClr val="black"/>
                </a:solidFill>
              </a:rPr>
              <a:t>The symbol for “is similar to” is</a:t>
            </a:r>
          </a:p>
          <a:p>
            <a:pPr marL="0" lvl="7" indent="0" algn="ctr">
              <a:lnSpc>
                <a:spcPts val="6000"/>
              </a:lnSpc>
              <a:spcBef>
                <a:spcPts val="0"/>
              </a:spcBef>
              <a:buNone/>
            </a:pPr>
            <a:r>
              <a:rPr lang="en-US" sz="7200" b="1" dirty="0" smtClean="0">
                <a:solidFill>
                  <a:srgbClr val="00B050"/>
                </a:solidFill>
                <a:latin typeface="Times New Roman"/>
                <a:cs typeface="Times New Roman"/>
              </a:rPr>
              <a:t>~</a:t>
            </a:r>
          </a:p>
          <a:p>
            <a:pPr marL="0" lvl="7" indent="0" algn="ctr">
              <a:lnSpc>
                <a:spcPts val="6000"/>
              </a:lnSpc>
              <a:spcBef>
                <a:spcPts val="0"/>
              </a:spcBef>
              <a:buNone/>
            </a:pPr>
            <a:r>
              <a:rPr lang="en-US" sz="2800" b="1" dirty="0" smtClean="0">
                <a:solidFill>
                  <a:schemeClr val="accent6">
                    <a:lumMod val="75000"/>
                  </a:schemeClr>
                </a:solidFill>
                <a:cs typeface="Times New Roman" pitchFamily="18" charset="0"/>
              </a:rPr>
              <a:t>ORIENTATION</a:t>
            </a:r>
            <a:r>
              <a:rPr lang="en-US" sz="2800" dirty="0" smtClean="0">
                <a:solidFill>
                  <a:schemeClr val="accent6">
                    <a:lumMod val="75000"/>
                  </a:schemeClr>
                </a:solidFill>
                <a:cs typeface="Times New Roman" pitchFamily="18" charset="0"/>
              </a:rPr>
              <a:t> </a:t>
            </a:r>
            <a:r>
              <a:rPr lang="en-US" sz="2800" dirty="0" smtClean="0">
                <a:cs typeface="Times New Roman" pitchFamily="18" charset="0"/>
              </a:rPr>
              <a:t>is preserved with a dilation.</a:t>
            </a:r>
          </a:p>
        </p:txBody>
      </p:sp>
    </p:spTree>
    <p:extLst>
      <p:ext uri="{BB962C8B-B14F-4D97-AF65-F5344CB8AC3E}">
        <p14:creationId xmlns:p14="http://schemas.microsoft.com/office/powerpoint/2010/main" val="163638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09600"/>
            <a:ext cx="3563937" cy="244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0"/>
            <a:ext cx="9144000" cy="838200"/>
          </a:xfrm>
        </p:spPr>
        <p:txBody>
          <a:bodyPr>
            <a:normAutofit/>
          </a:bodyPr>
          <a:lstStyle/>
          <a:p>
            <a:r>
              <a:rPr lang="en-US" sz="3600" dirty="0" smtClean="0"/>
              <a:t>Combining Transformations</a:t>
            </a:r>
            <a:endParaRPr lang="en-US" sz="3600" dirty="0"/>
          </a:p>
        </p:txBody>
      </p:sp>
      <p:sp>
        <p:nvSpPr>
          <p:cNvPr id="3" name="Content Placeholder 2"/>
          <p:cNvSpPr>
            <a:spLocks noGrp="1"/>
          </p:cNvSpPr>
          <p:nvPr>
            <p:ph idx="1"/>
          </p:nvPr>
        </p:nvSpPr>
        <p:spPr>
          <a:xfrm>
            <a:off x="4191000" y="914400"/>
            <a:ext cx="4876800" cy="5486400"/>
          </a:xfrm>
        </p:spPr>
        <p:txBody>
          <a:bodyPr>
            <a:normAutofit/>
          </a:bodyPr>
          <a:lstStyle/>
          <a:p>
            <a:pPr marL="457200" lvl="7" indent="-457200" algn="just">
              <a:spcBef>
                <a:spcPts val="0"/>
              </a:spcBef>
              <a:spcAft>
                <a:spcPts val="1200"/>
              </a:spcAft>
              <a:buNone/>
            </a:pPr>
            <a:r>
              <a:rPr lang="en-US" sz="2800" dirty="0" smtClean="0">
                <a:cs typeface="Times New Roman"/>
              </a:rPr>
              <a:t>In this diagram, the image was formed by a dilation of the </a:t>
            </a:r>
            <a:r>
              <a:rPr lang="en-US" sz="2800" dirty="0" err="1" smtClean="0">
                <a:cs typeface="Times New Roman"/>
              </a:rPr>
              <a:t>preimage</a:t>
            </a:r>
            <a:r>
              <a:rPr lang="en-US" sz="2800" dirty="0" smtClean="0">
                <a:cs typeface="Times New Roman"/>
              </a:rPr>
              <a:t>.</a:t>
            </a:r>
          </a:p>
          <a:p>
            <a:pPr marL="457200" lvl="7" indent="-457200" algn="just">
              <a:spcBef>
                <a:spcPts val="0"/>
              </a:spcBef>
              <a:spcAft>
                <a:spcPts val="1200"/>
              </a:spcAft>
              <a:buNone/>
            </a:pPr>
            <a:r>
              <a:rPr lang="en-US" sz="2800" dirty="0" smtClean="0">
                <a:cs typeface="Times New Roman"/>
              </a:rPr>
              <a:t>The two figures have the same shape and orientation, but not the same size.</a:t>
            </a:r>
          </a:p>
          <a:p>
            <a:pPr marL="457200" lvl="7" indent="-457200" algn="just">
              <a:spcBef>
                <a:spcPts val="0"/>
              </a:spcBef>
              <a:buNone/>
            </a:pPr>
            <a:r>
              <a:rPr lang="en-US" sz="2800" dirty="0" smtClean="0">
                <a:cs typeface="Times New Roman"/>
              </a:rPr>
              <a:t>We can say that the two figures are</a:t>
            </a:r>
          </a:p>
          <a:p>
            <a:pPr marL="457200" lvl="7" indent="-457200" algn="ctr">
              <a:spcBef>
                <a:spcPts val="0"/>
              </a:spcBef>
              <a:spcAft>
                <a:spcPts val="1200"/>
              </a:spcAft>
              <a:buNone/>
            </a:pPr>
            <a:r>
              <a:rPr lang="en-US" sz="3600" b="1" dirty="0" smtClean="0">
                <a:solidFill>
                  <a:srgbClr val="00B050"/>
                </a:solidFill>
                <a:cs typeface="Times New Roman"/>
              </a:rPr>
              <a:t>SIMILAR</a:t>
            </a:r>
          </a:p>
          <a:p>
            <a:pPr marL="457200" lvl="7" indent="-457200" algn="ctr">
              <a:spcBef>
                <a:spcPts val="0"/>
              </a:spcBef>
              <a:spcAft>
                <a:spcPts val="1200"/>
              </a:spcAft>
              <a:buNone/>
            </a:pPr>
            <a:r>
              <a:rPr lang="en-US" sz="3600" b="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RST  </a:t>
            </a:r>
            <a:r>
              <a:rPr lang="en-US" sz="3600" b="1" i="1" dirty="0" smtClean="0">
                <a:solidFill>
                  <a:srgbClr val="00B050"/>
                </a:solidFill>
                <a:latin typeface="Times New Roman"/>
                <a:ea typeface="Cambria Math"/>
                <a:cs typeface="Times New Roman"/>
              </a:rPr>
              <a:t>~ </a:t>
            </a:r>
            <a:r>
              <a:rPr lang="en-US" sz="3600" b="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R</a:t>
            </a:r>
            <a:r>
              <a:rPr lang="el-GR" sz="3600" b="1" i="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S</a:t>
            </a:r>
            <a:r>
              <a:rPr lang="el-GR" sz="3600" b="1" i="1" dirty="0" smtClean="0">
                <a:solidFill>
                  <a:srgbClr val="00B050"/>
                </a:solidFill>
                <a:latin typeface="Cambria Math"/>
                <a:ea typeface="Cambria Math"/>
                <a:cs typeface="Times New Roman"/>
              </a:rPr>
              <a:t>´</a:t>
            </a:r>
            <a:r>
              <a:rPr lang="en-US" sz="3600" b="1" i="1" dirty="0" smtClean="0">
                <a:solidFill>
                  <a:srgbClr val="00B050"/>
                </a:solidFill>
                <a:latin typeface="Cambria Math"/>
                <a:ea typeface="Cambria Math"/>
                <a:cs typeface="Times New Roman"/>
              </a:rPr>
              <a:t>T</a:t>
            </a:r>
            <a:r>
              <a:rPr lang="el-GR" sz="3600" b="1" i="1" dirty="0" smtClean="0">
                <a:solidFill>
                  <a:srgbClr val="00B050"/>
                </a:solidFill>
                <a:latin typeface="Cambria Math"/>
                <a:ea typeface="Cambria Math"/>
                <a:cs typeface="Times New Roman"/>
              </a:rPr>
              <a:t>´</a:t>
            </a:r>
            <a:endParaRPr lang="en-US" sz="3600" b="1" i="1" dirty="0" smtClean="0">
              <a:solidFill>
                <a:srgbClr val="00B050"/>
              </a:solidFill>
              <a:cs typeface="Times New Roman"/>
            </a:endParaRPr>
          </a:p>
        </p:txBody>
      </p:sp>
    </p:spTree>
    <p:extLst>
      <p:ext uri="{BB962C8B-B14F-4D97-AF65-F5344CB8AC3E}">
        <p14:creationId xmlns:p14="http://schemas.microsoft.com/office/powerpoint/2010/main" val="33022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dirty="0" smtClean="0"/>
              <a:t>SIMILAR FIGURES</a:t>
            </a:r>
            <a:endParaRPr lang="en-US" sz="3600" dirty="0"/>
          </a:p>
        </p:txBody>
      </p:sp>
      <p:sp>
        <p:nvSpPr>
          <p:cNvPr id="3" name="Content Placeholder 2"/>
          <p:cNvSpPr>
            <a:spLocks noGrp="1"/>
          </p:cNvSpPr>
          <p:nvPr>
            <p:ph idx="1"/>
          </p:nvPr>
        </p:nvSpPr>
        <p:spPr>
          <a:xfrm>
            <a:off x="76200" y="762000"/>
            <a:ext cx="8991600" cy="5791200"/>
          </a:xfrm>
        </p:spPr>
        <p:txBody>
          <a:bodyPr>
            <a:normAutofit/>
          </a:bodyPr>
          <a:lstStyle/>
          <a:p>
            <a:pPr marL="0" lvl="7" indent="0" algn="ctr">
              <a:spcBef>
                <a:spcPts val="0"/>
              </a:spcBef>
              <a:spcAft>
                <a:spcPts val="1000"/>
              </a:spcAft>
              <a:buNone/>
            </a:pPr>
            <a:r>
              <a:rPr lang="en-US" sz="3200" dirty="0" smtClean="0">
                <a:solidFill>
                  <a:prstClr val="black"/>
                </a:solidFill>
              </a:rPr>
              <a:t>Since </a:t>
            </a:r>
            <a:r>
              <a:rPr lang="en-US" sz="3200" b="1" dirty="0" smtClean="0">
                <a:solidFill>
                  <a:srgbClr val="00B050"/>
                </a:solidFill>
              </a:rPr>
              <a:t>SIMILAR FIGURES </a:t>
            </a:r>
            <a:r>
              <a:rPr lang="en-US" sz="3200" dirty="0" smtClean="0">
                <a:solidFill>
                  <a:prstClr val="black"/>
                </a:solidFill>
              </a:rPr>
              <a:t>undergo a dilation where a </a:t>
            </a:r>
            <a:r>
              <a:rPr lang="en-US" sz="3200" b="1" dirty="0" smtClean="0">
                <a:solidFill>
                  <a:srgbClr val="00B050"/>
                </a:solidFill>
              </a:rPr>
              <a:t>SCALE FACTOR </a:t>
            </a:r>
            <a:r>
              <a:rPr lang="en-US" sz="3200" dirty="0" smtClean="0">
                <a:solidFill>
                  <a:prstClr val="black"/>
                </a:solidFill>
              </a:rPr>
              <a:t>is involved</a:t>
            </a:r>
          </a:p>
          <a:p>
            <a:pPr marL="1371600" lvl="7" indent="-457200">
              <a:spcBef>
                <a:spcPts val="0"/>
              </a:spcBef>
            </a:pPr>
            <a:r>
              <a:rPr lang="en-US" sz="3200" dirty="0" smtClean="0">
                <a:solidFill>
                  <a:schemeClr val="accent6">
                    <a:lumMod val="75000"/>
                  </a:schemeClr>
                </a:solidFill>
              </a:rPr>
              <a:t>the lengths of corresponding sides are</a:t>
            </a:r>
          </a:p>
          <a:p>
            <a:pPr marL="3200400" lvl="5" indent="0">
              <a:spcBef>
                <a:spcPts val="0"/>
              </a:spcBef>
              <a:spcAft>
                <a:spcPts val="1000"/>
              </a:spcAft>
              <a:buNone/>
            </a:pPr>
            <a:r>
              <a:rPr lang="en-US" sz="3200" b="1" dirty="0" smtClean="0">
                <a:solidFill>
                  <a:schemeClr val="accent6">
                    <a:lumMod val="75000"/>
                  </a:schemeClr>
                </a:solidFill>
              </a:rPr>
              <a:t>IN PROPORTION</a:t>
            </a:r>
          </a:p>
          <a:p>
            <a:pPr marL="3200400" lvl="5" indent="0">
              <a:spcBef>
                <a:spcPts val="0"/>
              </a:spcBef>
              <a:spcAft>
                <a:spcPts val="1000"/>
              </a:spcAft>
              <a:buNone/>
            </a:pPr>
            <a:endParaRPr lang="en-US" sz="3200" b="1" dirty="0" smtClean="0">
              <a:solidFill>
                <a:schemeClr val="accent6">
                  <a:lumMod val="75000"/>
                </a:schemeClr>
              </a:solidFill>
            </a:endParaRPr>
          </a:p>
          <a:p>
            <a:pPr marL="0" indent="0" algn="ctr">
              <a:spcBef>
                <a:spcPts val="0"/>
              </a:spcBef>
              <a:spcAft>
                <a:spcPts val="1000"/>
              </a:spcAft>
              <a:buNone/>
            </a:pPr>
            <a:r>
              <a:rPr lang="en-US" dirty="0">
                <a:solidFill>
                  <a:prstClr val="black"/>
                </a:solidFill>
              </a:rPr>
              <a:t>Since </a:t>
            </a:r>
            <a:r>
              <a:rPr lang="en-US" b="1" dirty="0">
                <a:solidFill>
                  <a:srgbClr val="00B050"/>
                </a:solidFill>
              </a:rPr>
              <a:t>SCALE FACTOR </a:t>
            </a:r>
            <a:r>
              <a:rPr lang="en-US" dirty="0" smtClean="0">
                <a:solidFill>
                  <a:prstClr val="black"/>
                </a:solidFill>
              </a:rPr>
              <a:t>only affects the</a:t>
            </a:r>
            <a:br>
              <a:rPr lang="en-US" dirty="0" smtClean="0">
                <a:solidFill>
                  <a:prstClr val="black"/>
                </a:solidFill>
              </a:rPr>
            </a:br>
            <a:r>
              <a:rPr lang="en-US" dirty="0" smtClean="0">
                <a:solidFill>
                  <a:prstClr val="black"/>
                </a:solidFill>
              </a:rPr>
              <a:t>measures of line segments</a:t>
            </a:r>
          </a:p>
          <a:p>
            <a:pPr marL="1371600" lvl="7" indent="-457200">
              <a:spcBef>
                <a:spcPts val="0"/>
              </a:spcBef>
            </a:pPr>
            <a:r>
              <a:rPr lang="en-US" sz="3200" dirty="0" smtClean="0">
                <a:solidFill>
                  <a:srgbClr val="7030A0"/>
                </a:solidFill>
              </a:rPr>
              <a:t>the measures of </a:t>
            </a:r>
            <a:r>
              <a:rPr lang="en-US" sz="3200" dirty="0">
                <a:solidFill>
                  <a:srgbClr val="7030A0"/>
                </a:solidFill>
              </a:rPr>
              <a:t>corresponding </a:t>
            </a:r>
            <a:r>
              <a:rPr lang="en-US" sz="3200" dirty="0" smtClean="0">
                <a:solidFill>
                  <a:srgbClr val="7030A0"/>
                </a:solidFill>
              </a:rPr>
              <a:t>angles are</a:t>
            </a:r>
            <a:endParaRPr lang="en-US" sz="3200" dirty="0">
              <a:solidFill>
                <a:srgbClr val="7030A0"/>
              </a:solidFill>
            </a:endParaRPr>
          </a:p>
          <a:p>
            <a:pPr marL="3200400" lvl="7" indent="0">
              <a:spcBef>
                <a:spcPts val="0"/>
              </a:spcBef>
              <a:spcAft>
                <a:spcPts val="1000"/>
              </a:spcAft>
              <a:buNone/>
            </a:pPr>
            <a:r>
              <a:rPr lang="en-US" sz="3200" b="1" dirty="0" smtClean="0">
                <a:solidFill>
                  <a:srgbClr val="7030A0"/>
                </a:solidFill>
              </a:rPr>
              <a:t>EQUIVALENT</a:t>
            </a:r>
            <a:endParaRPr lang="en-US" sz="9600" b="1" dirty="0" smtClean="0">
              <a:solidFill>
                <a:srgbClr val="7030A0"/>
              </a:solidFill>
            </a:endParaRPr>
          </a:p>
        </p:txBody>
      </p:sp>
    </p:spTree>
    <p:extLst>
      <p:ext uri="{BB962C8B-B14F-4D97-AF65-F5344CB8AC3E}">
        <p14:creationId xmlns:p14="http://schemas.microsoft.com/office/powerpoint/2010/main" val="277037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6883</TotalTime>
  <Words>510</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2_Office Theme</vt:lpstr>
      <vt:lpstr>PowerPoint Presentation</vt:lpstr>
      <vt:lpstr>Similar Figures</vt:lpstr>
      <vt:lpstr>Common Core Standard:</vt:lpstr>
      <vt:lpstr>SCALE FACTOR</vt:lpstr>
      <vt:lpstr>Objectives:</vt:lpstr>
      <vt:lpstr>Combining Transformations</vt:lpstr>
      <vt:lpstr>Combining Transformations</vt:lpstr>
      <vt:lpstr>Combining Transformations</vt:lpstr>
      <vt:lpstr>SIMILAR FIGURES</vt:lpstr>
      <vt:lpstr>Combining Transformations</vt:lpstr>
      <vt:lpstr>PowerPoint Presentation</vt:lpstr>
      <vt:lpstr>PowerPoint Presentation</vt:lpstr>
      <vt:lpstr>PowerPoint Presentation</vt:lpstr>
      <vt:lpstr>PowerPoint Presentation</vt:lpstr>
      <vt:lpstr>PowerPoint Presentation</vt:lpstr>
      <vt:lpstr>PowerPoint Presentation</vt:lpstr>
      <vt:lpstr>Similar Figures</vt:lpstr>
      <vt:lpstr>FOLDABLE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Proportional Relationships</dc:title>
  <dc:creator>Amplo, William (wamplo@psusd.us)</dc:creator>
  <cp:lastModifiedBy>Amplo, William (wamplo@psusd.us)</cp:lastModifiedBy>
  <cp:revision>417</cp:revision>
  <dcterms:created xsi:type="dcterms:W3CDTF">2006-08-16T00:00:00Z</dcterms:created>
  <dcterms:modified xsi:type="dcterms:W3CDTF">2017-03-07T22:31:16Z</dcterms:modified>
</cp:coreProperties>
</file>