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7" r:id="rId4"/>
    <p:sldId id="277" r:id="rId5"/>
    <p:sldId id="278" r:id="rId6"/>
    <p:sldId id="279" r:id="rId7"/>
    <p:sldId id="280" r:id="rId8"/>
    <p:sldId id="281" r:id="rId9"/>
    <p:sldId id="282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B050"/>
    <a:srgbClr val="4F81BD"/>
    <a:srgbClr val="FF0066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5" Type="http://schemas.openxmlformats.org/officeDocument/2006/relationships/image" Target="../media/image6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17" Type="http://schemas.openxmlformats.org/officeDocument/2006/relationships/image" Target="../media/image80.wmf"/><Relationship Id="rId2" Type="http://schemas.openxmlformats.org/officeDocument/2006/relationships/image" Target="../media/image65.wmf"/><Relationship Id="rId16" Type="http://schemas.openxmlformats.org/officeDocument/2006/relationships/image" Target="../media/image79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5" Type="http://schemas.openxmlformats.org/officeDocument/2006/relationships/image" Target="../media/image7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7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image" Target="../media/image7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oleObject" Target="../embeddings/oleObject12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0.wmf"/><Relationship Id="rId10" Type="http://schemas.openxmlformats.org/officeDocument/2006/relationships/image" Target="../media/image4.wmf"/><Relationship Id="rId19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19.wmf"/><Relationship Id="rId26" Type="http://schemas.openxmlformats.org/officeDocument/2006/relationships/image" Target="../media/image23.wmf"/><Relationship Id="rId3" Type="http://schemas.openxmlformats.org/officeDocument/2006/relationships/oleObject" Target="../embeddings/oleObject13.bin"/><Relationship Id="rId21" Type="http://schemas.openxmlformats.org/officeDocument/2006/relationships/oleObject" Target="../embeddings/oleObject22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0.bin"/><Relationship Id="rId25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20" Type="http://schemas.openxmlformats.org/officeDocument/2006/relationships/image" Target="../media/image2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7.bin"/><Relationship Id="rId24" Type="http://schemas.openxmlformats.org/officeDocument/2006/relationships/image" Target="../media/image22.wmf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23" Type="http://schemas.openxmlformats.org/officeDocument/2006/relationships/oleObject" Target="../embeddings/oleObject23.bin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21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7.wmf"/><Relationship Id="rId22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3.bin"/><Relationship Id="rId26" Type="http://schemas.openxmlformats.org/officeDocument/2006/relationships/image" Target="../media/image34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5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0.wmf"/><Relationship Id="rId25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2.bin"/><Relationship Id="rId20" Type="http://schemas.openxmlformats.org/officeDocument/2006/relationships/image" Target="../media/image3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33.wmf"/><Relationship Id="rId5" Type="http://schemas.openxmlformats.org/officeDocument/2006/relationships/oleObject" Target="../embeddings/oleObject26.bin"/><Relationship Id="rId15" Type="http://schemas.openxmlformats.org/officeDocument/2006/relationships/image" Target="../media/image29.wmf"/><Relationship Id="rId23" Type="http://schemas.openxmlformats.org/officeDocument/2006/relationships/oleObject" Target="../embeddings/oleObject36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8.bin"/><Relationship Id="rId14" Type="http://schemas.openxmlformats.org/officeDocument/2006/relationships/oleObject" Target="../embeddings/oleObject31.bin"/><Relationship Id="rId22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2.wmf"/><Relationship Id="rId26" Type="http://schemas.openxmlformats.org/officeDocument/2006/relationships/image" Target="../media/image46.wmf"/><Relationship Id="rId3" Type="http://schemas.openxmlformats.org/officeDocument/2006/relationships/oleObject" Target="../embeddings/oleObject38.bin"/><Relationship Id="rId21" Type="http://schemas.openxmlformats.org/officeDocument/2006/relationships/oleObject" Target="../embeddings/oleObject47.bin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45.bin"/><Relationship Id="rId25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29" Type="http://schemas.openxmlformats.org/officeDocument/2006/relationships/oleObject" Target="../embeddings/oleObject51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2.bin"/><Relationship Id="rId24" Type="http://schemas.openxmlformats.org/officeDocument/2006/relationships/image" Target="../media/image45.wmf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oleObject" Target="../embeddings/oleObject48.bin"/><Relationship Id="rId28" Type="http://schemas.openxmlformats.org/officeDocument/2006/relationships/image" Target="../media/image47.wmf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40.wmf"/><Relationship Id="rId22" Type="http://schemas.openxmlformats.org/officeDocument/2006/relationships/image" Target="../media/image44.wmf"/><Relationship Id="rId27" Type="http://schemas.openxmlformats.org/officeDocument/2006/relationships/oleObject" Target="../embeddings/oleObject50.bin"/><Relationship Id="rId30" Type="http://schemas.openxmlformats.org/officeDocument/2006/relationships/image" Target="../media/image4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56.wmf"/><Relationship Id="rId26" Type="http://schemas.openxmlformats.org/officeDocument/2006/relationships/image" Target="../media/image60.wmf"/><Relationship Id="rId3" Type="http://schemas.openxmlformats.org/officeDocument/2006/relationships/oleObject" Target="../embeddings/oleObject52.bin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59.bin"/><Relationship Id="rId25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29" Type="http://schemas.openxmlformats.org/officeDocument/2006/relationships/oleObject" Target="../embeddings/oleObject65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6.bin"/><Relationship Id="rId24" Type="http://schemas.openxmlformats.org/officeDocument/2006/relationships/image" Target="../media/image59.wmf"/><Relationship Id="rId32" Type="http://schemas.openxmlformats.org/officeDocument/2006/relationships/image" Target="../media/image63.wmf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23" Type="http://schemas.openxmlformats.org/officeDocument/2006/relationships/oleObject" Target="../embeddings/oleObject62.bin"/><Relationship Id="rId28" Type="http://schemas.openxmlformats.org/officeDocument/2006/relationships/image" Target="../media/image61.wmf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60.bin"/><Relationship Id="rId31" Type="http://schemas.openxmlformats.org/officeDocument/2006/relationships/oleObject" Target="../embeddings/oleObject66.bin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4.wmf"/><Relationship Id="rId22" Type="http://schemas.openxmlformats.org/officeDocument/2006/relationships/image" Target="../media/image58.wmf"/><Relationship Id="rId27" Type="http://schemas.openxmlformats.org/officeDocument/2006/relationships/oleObject" Target="../embeddings/oleObject64.bin"/><Relationship Id="rId30" Type="http://schemas.openxmlformats.org/officeDocument/2006/relationships/image" Target="../media/image6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72.bin"/><Relationship Id="rId18" Type="http://schemas.openxmlformats.org/officeDocument/2006/relationships/image" Target="../media/image71.wmf"/><Relationship Id="rId26" Type="http://schemas.openxmlformats.org/officeDocument/2006/relationships/image" Target="../media/image75.wmf"/><Relationship Id="rId3" Type="http://schemas.openxmlformats.org/officeDocument/2006/relationships/oleObject" Target="../embeddings/oleObject67.bin"/><Relationship Id="rId21" Type="http://schemas.openxmlformats.org/officeDocument/2006/relationships/oleObject" Target="../embeddings/oleObject76.bin"/><Relationship Id="rId34" Type="http://schemas.openxmlformats.org/officeDocument/2006/relationships/image" Target="../media/image79.wmf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74.bin"/><Relationship Id="rId25" Type="http://schemas.openxmlformats.org/officeDocument/2006/relationships/oleObject" Target="../embeddings/oleObject78.bin"/><Relationship Id="rId33" Type="http://schemas.openxmlformats.org/officeDocument/2006/relationships/oleObject" Target="../embeddings/oleObject8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29" Type="http://schemas.openxmlformats.org/officeDocument/2006/relationships/oleObject" Target="../embeddings/oleObject80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71.bin"/><Relationship Id="rId24" Type="http://schemas.openxmlformats.org/officeDocument/2006/relationships/image" Target="../media/image74.wmf"/><Relationship Id="rId32" Type="http://schemas.openxmlformats.org/officeDocument/2006/relationships/image" Target="../media/image78.wmf"/><Relationship Id="rId5" Type="http://schemas.openxmlformats.org/officeDocument/2006/relationships/oleObject" Target="../embeddings/oleObject68.bin"/><Relationship Id="rId15" Type="http://schemas.openxmlformats.org/officeDocument/2006/relationships/oleObject" Target="../embeddings/oleObject73.bin"/><Relationship Id="rId23" Type="http://schemas.openxmlformats.org/officeDocument/2006/relationships/oleObject" Target="../embeddings/oleObject77.bin"/><Relationship Id="rId28" Type="http://schemas.openxmlformats.org/officeDocument/2006/relationships/image" Target="../media/image76.wmf"/><Relationship Id="rId36" Type="http://schemas.openxmlformats.org/officeDocument/2006/relationships/image" Target="../media/image80.wmf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75.bin"/><Relationship Id="rId31" Type="http://schemas.openxmlformats.org/officeDocument/2006/relationships/oleObject" Target="../embeddings/oleObject81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0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Relationship Id="rId27" Type="http://schemas.openxmlformats.org/officeDocument/2006/relationships/oleObject" Target="../embeddings/oleObject79.bin"/><Relationship Id="rId30" Type="http://schemas.openxmlformats.org/officeDocument/2006/relationships/image" Target="../media/image77.wmf"/><Relationship Id="rId35" Type="http://schemas.openxmlformats.org/officeDocument/2006/relationships/oleObject" Target="../embeddings/oleObject8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Solving Systems of Linear Equations by Elimination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8.EE.8b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solve a system of equations by </a:t>
            </a:r>
            <a:r>
              <a:rPr lang="en-US" sz="4000" dirty="0">
                <a:solidFill>
                  <a:prstClr val="black"/>
                </a:solidFill>
              </a:rPr>
              <a:t>e</a:t>
            </a:r>
            <a:r>
              <a:rPr lang="en-US" sz="4000" dirty="0" smtClean="0">
                <a:solidFill>
                  <a:prstClr val="black"/>
                </a:solidFill>
              </a:rPr>
              <a:t>limination?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2860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u="sng"/>
              <a:t>Graphic Method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4530725" y="1066800"/>
            <a:ext cx="3832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u="sng"/>
              <a:t>Algebraic Approaches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765300" y="19050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rot="-5400000">
            <a:off x="1828800" y="1892300"/>
            <a:ext cx="0" cy="213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flipV="1">
            <a:off x="774700" y="2209800"/>
            <a:ext cx="1981200" cy="1066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flipV="1">
            <a:off x="1460500" y="1981200"/>
            <a:ext cx="1066800" cy="19050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2222500" y="2409825"/>
            <a:ext cx="92075" cy="9207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820988" y="2327275"/>
            <a:ext cx="1217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400" b="1">
                <a:solidFill>
                  <a:schemeClr val="accent2"/>
                </a:solidFill>
              </a:rPr>
              <a:t>solution</a:t>
            </a:r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2335213" y="2497138"/>
            <a:ext cx="560387" cy="198437"/>
          </a:xfrm>
          <a:custGeom>
            <a:avLst/>
            <a:gdLst>
              <a:gd name="T0" fmla="*/ 353 w 353"/>
              <a:gd name="T1" fmla="*/ 107 h 125"/>
              <a:gd name="T2" fmla="*/ 241 w 353"/>
              <a:gd name="T3" fmla="*/ 125 h 125"/>
              <a:gd name="T4" fmla="*/ 125 w 353"/>
              <a:gd name="T5" fmla="*/ 100 h 125"/>
              <a:gd name="T6" fmla="*/ 0 w 353"/>
              <a:gd name="T7" fmla="*/ 0 h 125"/>
              <a:gd name="T8" fmla="*/ 0 60000 65536"/>
              <a:gd name="T9" fmla="*/ 0 60000 65536"/>
              <a:gd name="T10" fmla="*/ 0 60000 65536"/>
              <a:gd name="T11" fmla="*/ 0 60000 65536"/>
              <a:gd name="T12" fmla="*/ 0 w 353"/>
              <a:gd name="T13" fmla="*/ 0 h 125"/>
              <a:gd name="T14" fmla="*/ 353 w 353"/>
              <a:gd name="T15" fmla="*/ 125 h 1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3" h="125">
                <a:moveTo>
                  <a:pt x="353" y="107"/>
                </a:moveTo>
                <a:lnTo>
                  <a:pt x="241" y="125"/>
                </a:lnTo>
                <a:lnTo>
                  <a:pt x="125" y="100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81000" y="4316413"/>
            <a:ext cx="31638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- Time consuming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96875" y="4906963"/>
            <a:ext cx="37195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- Not always accurate</a:t>
            </a:r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4191000" y="1295400"/>
            <a:ext cx="0" cy="502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5029200" y="1724025"/>
            <a:ext cx="2046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u="sng"/>
              <a:t>Substitution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5029200" y="3671888"/>
            <a:ext cx="1982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u="sng" dirty="0">
                <a:solidFill>
                  <a:srgbClr val="FF0000"/>
                </a:solidFill>
              </a:rPr>
              <a:t>Elimination</a:t>
            </a:r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5689600" y="2286000"/>
            <a:ext cx="1287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If a = b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6772275" y="2274888"/>
            <a:ext cx="1762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, and b = c</a:t>
            </a:r>
          </a:p>
        </p:txBody>
      </p:sp>
      <p:sp>
        <p:nvSpPr>
          <p:cNvPr id="2067" name="Oval 19"/>
          <p:cNvSpPr>
            <a:spLocks noChangeArrowheads="1"/>
          </p:cNvSpPr>
          <p:nvPr/>
        </p:nvSpPr>
        <p:spPr bwMode="auto">
          <a:xfrm>
            <a:off x="6019800" y="2374900"/>
            <a:ext cx="381000" cy="381000"/>
          </a:xfrm>
          <a:prstGeom prst="ellips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6299200" y="2722563"/>
            <a:ext cx="1416050" cy="184150"/>
          </a:xfrm>
          <a:custGeom>
            <a:avLst/>
            <a:gdLst>
              <a:gd name="T0" fmla="*/ 0 w 892"/>
              <a:gd name="T1" fmla="*/ 13 h 116"/>
              <a:gd name="T2" fmla="*/ 184 w 892"/>
              <a:gd name="T3" fmla="*/ 91 h 116"/>
              <a:gd name="T4" fmla="*/ 425 w 892"/>
              <a:gd name="T5" fmla="*/ 116 h 116"/>
              <a:gd name="T6" fmla="*/ 667 w 892"/>
              <a:gd name="T7" fmla="*/ 91 h 116"/>
              <a:gd name="T8" fmla="*/ 892 w 892"/>
              <a:gd name="T9" fmla="*/ 0 h 1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92"/>
              <a:gd name="T16" fmla="*/ 0 h 116"/>
              <a:gd name="T17" fmla="*/ 892 w 892"/>
              <a:gd name="T18" fmla="*/ 116 h 1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92" h="116">
                <a:moveTo>
                  <a:pt x="0" y="13"/>
                </a:moveTo>
                <a:lnTo>
                  <a:pt x="184" y="91"/>
                </a:lnTo>
                <a:lnTo>
                  <a:pt x="425" y="116"/>
                </a:lnTo>
                <a:lnTo>
                  <a:pt x="667" y="91"/>
                </a:lnTo>
                <a:lnTo>
                  <a:pt x="892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6172200" y="2909888"/>
            <a:ext cx="17510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/>
              <a:t>then a = c.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689600" y="4281488"/>
            <a:ext cx="1909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</a:rPr>
              <a:t>If        a = b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486400" y="4686300"/>
            <a:ext cx="21177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</a:rPr>
              <a:t>and       c = d</a:t>
            </a: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5129213" y="5181600"/>
            <a:ext cx="3176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</a:rPr>
              <a:t>then    a + c = b </a:t>
            </a:r>
            <a:r>
              <a:rPr lang="en-US" sz="2800" b="1">
                <a:solidFill>
                  <a:srgbClr val="FF0000"/>
                </a:solidFill>
              </a:rPr>
              <a:t>+ </a:t>
            </a:r>
            <a:r>
              <a:rPr lang="en-US" sz="2800" b="1" smtClean="0">
                <a:solidFill>
                  <a:srgbClr val="FF0000"/>
                </a:solidFill>
              </a:rPr>
              <a:t>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>
            <a:off x="6248400" y="5181600"/>
            <a:ext cx="19050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2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 animBg="1"/>
      <p:bldP spid="2055" grpId="0" animBg="1"/>
      <p:bldP spid="2056" grpId="0" animBg="1"/>
      <p:bldP spid="2057" grpId="0" animBg="1"/>
      <p:bldP spid="2058" grpId="0" autoUpdateAnimBg="0"/>
      <p:bldP spid="2059" grpId="0" animBg="1"/>
      <p:bldP spid="2060" grpId="0" autoUpdateAnimBg="0"/>
      <p:bldP spid="2061" grpId="0" autoUpdateAnimBg="0"/>
      <p:bldP spid="2062" grpId="0" animBg="1"/>
      <p:bldP spid="2063" grpId="0" autoUpdateAnimBg="0"/>
      <p:bldP spid="2064" grpId="0" autoUpdateAnimBg="0"/>
      <p:bldP spid="2065" grpId="0" autoUpdateAnimBg="0"/>
      <p:bldP spid="2066" grpId="0" autoUpdateAnimBg="0"/>
      <p:bldP spid="2067" grpId="0" animBg="1"/>
      <p:bldP spid="2068" grpId="0" animBg="1"/>
      <p:bldP spid="2069" grpId="0" autoUpdateAnimBg="0"/>
      <p:bldP spid="2070" grpId="0" autoUpdateAnimBg="0"/>
      <p:bldP spid="2071" grpId="0" autoUpdateAnimBg="0"/>
      <p:bldP spid="2072" grpId="0" autoUpdateAnimBg="0"/>
      <p:bldP spid="20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ELIMINATION STEPS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Step 1:  Put the equations in STANDARD FORM.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Step 2:  Create one set of OPPOSITE COEFFICIENTS.</a:t>
            </a:r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Step 3: ADD the equations and solve.</a:t>
            </a:r>
          </a:p>
        </p:txBody>
      </p:sp>
    </p:spTree>
    <p:extLst>
      <p:ext uri="{BB962C8B-B14F-4D97-AF65-F5344CB8AC3E}">
        <p14:creationId xmlns:p14="http://schemas.microsoft.com/office/powerpoint/2010/main" val="105435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414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Solve using elimination.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/>
        </p:nvGraphicFramePr>
        <p:xfrm>
          <a:off x="884238" y="838200"/>
          <a:ext cx="2011362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6" name="Equation" r:id="rId3" imgW="711000" imgH="380880" progId="Equation.DSMT4">
                  <p:embed/>
                </p:oleObj>
              </mc:Choice>
              <mc:Fallback>
                <p:oleObj name="Equation" r:id="rId3" imgW="7110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838200"/>
                        <a:ext cx="2011362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350963" y="2068513"/>
          <a:ext cx="186848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963" y="2068513"/>
                        <a:ext cx="186848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1389063" y="2565400"/>
          <a:ext cx="183356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7" imgW="647640" imgH="203040" progId="Equation.DSMT4">
                  <p:embed/>
                </p:oleObj>
              </mc:Choice>
              <mc:Fallback>
                <p:oleObj name="Equation" r:id="rId7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2565400"/>
                        <a:ext cx="1833562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1279525" y="30353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014538" y="3136900"/>
          <a:ext cx="139858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9" imgW="495000" imgH="177480" progId="Equation.DSMT4">
                  <p:embed/>
                </p:oleObj>
              </mc:Choice>
              <mc:Fallback>
                <p:oleObj name="Equation" r:id="rId9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3136900"/>
                        <a:ext cx="139858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2308225" y="2057400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2041525" y="35941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905125" y="35941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2117725" y="3581400"/>
          <a:ext cx="12192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3581400"/>
                        <a:ext cx="121920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2206625" y="4119563"/>
          <a:ext cx="10033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Equation" r:id="rId13" imgW="355320" imgH="164880" progId="Equation.DSMT4">
                  <p:embed/>
                </p:oleObj>
              </mc:Choice>
              <mc:Fallback>
                <p:oleObj name="Equation" r:id="rId13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5" y="4119563"/>
                        <a:ext cx="10033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4973638" y="2071688"/>
          <a:ext cx="186848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15" imgW="660240" imgH="203040" progId="Equation.DSMT4">
                  <p:embed/>
                </p:oleObj>
              </mc:Choice>
              <mc:Fallback>
                <p:oleObj name="Equation" r:id="rId1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638" y="2071688"/>
                        <a:ext cx="186848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2143125" y="4089400"/>
            <a:ext cx="12192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 rot="-10485318">
            <a:off x="3328988" y="2425700"/>
            <a:ext cx="1841500" cy="1879600"/>
          </a:xfrm>
          <a:custGeom>
            <a:avLst/>
            <a:gdLst>
              <a:gd name="T0" fmla="*/ 0 w 1152"/>
              <a:gd name="T1" fmla="*/ 1104 h 1104"/>
              <a:gd name="T2" fmla="*/ 222 w 1152"/>
              <a:gd name="T3" fmla="*/ 981 h 1104"/>
              <a:gd name="T4" fmla="*/ 438 w 1152"/>
              <a:gd name="T5" fmla="*/ 839 h 1104"/>
              <a:gd name="T6" fmla="*/ 663 w 1152"/>
              <a:gd name="T7" fmla="*/ 681 h 1104"/>
              <a:gd name="T8" fmla="*/ 888 w 1152"/>
              <a:gd name="T9" fmla="*/ 439 h 1104"/>
              <a:gd name="T10" fmla="*/ 1013 w 1152"/>
              <a:gd name="T11" fmla="*/ 264 h 1104"/>
              <a:gd name="T12" fmla="*/ 1152 w 1152"/>
              <a:gd name="T13" fmla="*/ 0 h 110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152"/>
              <a:gd name="T22" fmla="*/ 0 h 1104"/>
              <a:gd name="T23" fmla="*/ 1152 w 1152"/>
              <a:gd name="T24" fmla="*/ 1104 h 110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152" h="1104">
                <a:moveTo>
                  <a:pt x="0" y="1104"/>
                </a:moveTo>
                <a:lnTo>
                  <a:pt x="222" y="981"/>
                </a:lnTo>
                <a:lnTo>
                  <a:pt x="438" y="839"/>
                </a:lnTo>
                <a:lnTo>
                  <a:pt x="663" y="681"/>
                </a:lnTo>
                <a:lnTo>
                  <a:pt x="888" y="439"/>
                </a:lnTo>
                <a:lnTo>
                  <a:pt x="1013" y="264"/>
                </a:lnTo>
                <a:lnTo>
                  <a:pt x="1152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4632325" y="2673350"/>
          <a:ext cx="2187575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16" imgW="774360" imgH="253800" progId="Equation.DSMT4">
                  <p:embed/>
                </p:oleObj>
              </mc:Choice>
              <mc:Fallback>
                <p:oleObj name="Equation" r:id="rId16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2673350"/>
                        <a:ext cx="2187575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5226050" y="3384550"/>
          <a:ext cx="16160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4" name="Equation" r:id="rId18" imgW="571320" imgH="203040" progId="Equation.DSMT4">
                  <p:embed/>
                </p:oleObj>
              </mc:Choice>
              <mc:Fallback>
                <p:oleObj name="Equation" r:id="rId18" imgW="571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3384550"/>
                        <a:ext cx="16160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5041900" y="3843338"/>
          <a:ext cx="18669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5" name="Equation" r:id="rId20" imgW="660240" imgH="164880" progId="Equation.DSMT4">
                  <p:embed/>
                </p:oleObj>
              </mc:Choice>
              <mc:Fallback>
                <p:oleObj name="Equation" r:id="rId20" imgW="660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1900" y="3843338"/>
                        <a:ext cx="18669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5840413" y="4446588"/>
          <a:ext cx="1001712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Equation" r:id="rId22" imgW="355320" imgH="203040" progId="Equation.DSMT4">
                  <p:embed/>
                </p:oleObj>
              </mc:Choice>
              <mc:Fallback>
                <p:oleObj name="Equation" r:id="rId22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0413" y="4446588"/>
                        <a:ext cx="1001712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5089525" y="43307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Oval 21"/>
          <p:cNvSpPr>
            <a:spLocks noChangeArrowheads="1"/>
          </p:cNvSpPr>
          <p:nvPr/>
        </p:nvSpPr>
        <p:spPr bwMode="auto">
          <a:xfrm>
            <a:off x="5724525" y="4445000"/>
            <a:ext cx="12192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2574925" y="5434013"/>
          <a:ext cx="298767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Equation" r:id="rId24" imgW="1054080" imgH="203040" progId="Equation.DSMT4">
                  <p:embed/>
                </p:oleObj>
              </mc:Choice>
              <mc:Fallback>
                <p:oleObj name="Equation" r:id="rId24" imgW="1054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4925" y="5434013"/>
                        <a:ext cx="2987675" cy="5730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6108700" y="5411788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395232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80" grpId="0" animBg="1"/>
      <p:bldP spid="3081" grpId="0" animBg="1"/>
      <p:bldP spid="3082" grpId="0" animBg="1"/>
      <p:bldP spid="3086" grpId="0" animBg="1"/>
      <p:bldP spid="3087" grpId="0" animBg="1"/>
      <p:bldP spid="3092" grpId="0" animBg="1"/>
      <p:bldP spid="3093" grpId="0" animBg="1"/>
      <p:bldP spid="309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414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Solve using elimination.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884238" y="838200"/>
          <a:ext cx="2011362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0" name="Equation" r:id="rId3" imgW="711000" imgH="380880" progId="Equation.DSMT4">
                  <p:embed/>
                </p:oleObj>
              </mc:Choice>
              <mc:Fallback>
                <p:oleObj name="Equation" r:id="rId3" imgW="7110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838200"/>
                        <a:ext cx="2011362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368425" y="1984375"/>
          <a:ext cx="18335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1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8425" y="1984375"/>
                        <a:ext cx="183356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320800" y="2481263"/>
          <a:ext cx="186848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Equation" r:id="rId7" imgW="660240" imgH="203040" progId="Equation.DSMT4">
                  <p:embed/>
                </p:oleObj>
              </mc:Choice>
              <mc:Fallback>
                <p:oleObj name="Equation" r:id="rId7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2481263"/>
                        <a:ext cx="1868488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1279525" y="2951163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965325" y="3017838"/>
          <a:ext cx="121920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Equation" r:id="rId9" imgW="431640" imgH="203040" progId="Equation.DSMT4">
                  <p:embed/>
                </p:oleObj>
              </mc:Choice>
              <mc:Fallback>
                <p:oleObj name="Equation" r:id="rId9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5325" y="3017838"/>
                        <a:ext cx="121920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1431925" y="2036763"/>
            <a:ext cx="38100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041525" y="350996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2790825" y="3509963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07" name="Object 11"/>
          <p:cNvGraphicFramePr>
            <a:graphicFrameLocks noChangeAspect="1"/>
          </p:cNvGraphicFramePr>
          <p:nvPr/>
        </p:nvGraphicFramePr>
        <p:xfrm>
          <a:off x="2066925" y="3514725"/>
          <a:ext cx="11477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11" imgW="406080" imgH="164880" progId="Equation.DSMT4">
                  <p:embed/>
                </p:oleObj>
              </mc:Choice>
              <mc:Fallback>
                <p:oleObj name="Equation" r:id="rId11" imgW="4060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6925" y="3514725"/>
                        <a:ext cx="1147763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/>
        </p:nvGraphicFramePr>
        <p:xfrm>
          <a:off x="2219325" y="4019550"/>
          <a:ext cx="1003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13" imgW="355320" imgH="203040" progId="Equation.DSMT4">
                  <p:embed/>
                </p:oleObj>
              </mc:Choice>
              <mc:Fallback>
                <p:oleObj name="Equation" r:id="rId13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4019550"/>
                        <a:ext cx="10033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/>
        </p:nvGraphicFramePr>
        <p:xfrm>
          <a:off x="4991100" y="1987550"/>
          <a:ext cx="183356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15" imgW="647640" imgH="203040" progId="Equation.DSMT4">
                  <p:embed/>
                </p:oleObj>
              </mc:Choice>
              <mc:Fallback>
                <p:oleObj name="Equation" r:id="rId1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1987550"/>
                        <a:ext cx="183356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Oval 14"/>
          <p:cNvSpPr>
            <a:spLocks noChangeArrowheads="1"/>
          </p:cNvSpPr>
          <p:nvPr/>
        </p:nvSpPr>
        <p:spPr bwMode="auto">
          <a:xfrm>
            <a:off x="2143125" y="4005263"/>
            <a:ext cx="12192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Freeform 15"/>
          <p:cNvSpPr>
            <a:spLocks/>
          </p:cNvSpPr>
          <p:nvPr/>
        </p:nvSpPr>
        <p:spPr bwMode="auto">
          <a:xfrm>
            <a:off x="3246438" y="1828800"/>
            <a:ext cx="2717800" cy="2303463"/>
          </a:xfrm>
          <a:custGeom>
            <a:avLst/>
            <a:gdLst>
              <a:gd name="T0" fmla="*/ 1712 w 1712"/>
              <a:gd name="T1" fmla="*/ 166 h 1451"/>
              <a:gd name="T2" fmla="*/ 1537 w 1712"/>
              <a:gd name="T3" fmla="*/ 66 h 1451"/>
              <a:gd name="T4" fmla="*/ 1345 w 1712"/>
              <a:gd name="T5" fmla="*/ 0 h 1451"/>
              <a:gd name="T6" fmla="*/ 1045 w 1712"/>
              <a:gd name="T7" fmla="*/ 16 h 1451"/>
              <a:gd name="T8" fmla="*/ 837 w 1712"/>
              <a:gd name="T9" fmla="*/ 116 h 1451"/>
              <a:gd name="T10" fmla="*/ 629 w 1712"/>
              <a:gd name="T11" fmla="*/ 291 h 1451"/>
              <a:gd name="T12" fmla="*/ 345 w 1712"/>
              <a:gd name="T13" fmla="*/ 733 h 1451"/>
              <a:gd name="T14" fmla="*/ 179 w 1712"/>
              <a:gd name="T15" fmla="*/ 1100 h 1451"/>
              <a:gd name="T16" fmla="*/ 0 w 1712"/>
              <a:gd name="T17" fmla="*/ 1451 h 145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12"/>
              <a:gd name="T28" fmla="*/ 0 h 1451"/>
              <a:gd name="T29" fmla="*/ 1712 w 1712"/>
              <a:gd name="T30" fmla="*/ 1451 h 145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12" h="1451">
                <a:moveTo>
                  <a:pt x="1712" y="166"/>
                </a:moveTo>
                <a:lnTo>
                  <a:pt x="1537" y="66"/>
                </a:lnTo>
                <a:lnTo>
                  <a:pt x="1345" y="0"/>
                </a:lnTo>
                <a:lnTo>
                  <a:pt x="1045" y="16"/>
                </a:lnTo>
                <a:lnTo>
                  <a:pt x="837" y="116"/>
                </a:lnTo>
                <a:lnTo>
                  <a:pt x="629" y="291"/>
                </a:lnTo>
                <a:lnTo>
                  <a:pt x="345" y="733"/>
                </a:lnTo>
                <a:lnTo>
                  <a:pt x="179" y="1100"/>
                </a:lnTo>
                <a:lnTo>
                  <a:pt x="0" y="1451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2" name="Object 16"/>
          <p:cNvGraphicFramePr>
            <a:graphicFrameLocks noChangeAspect="1"/>
          </p:cNvGraphicFramePr>
          <p:nvPr/>
        </p:nvGraphicFramePr>
        <p:xfrm>
          <a:off x="4632325" y="2589213"/>
          <a:ext cx="2187575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17" imgW="774360" imgH="253800" progId="Equation.DSMT4">
                  <p:embed/>
                </p:oleObj>
              </mc:Choice>
              <mc:Fallback>
                <p:oleObj name="Equation" r:id="rId17" imgW="7743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325" y="2589213"/>
                        <a:ext cx="2187575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/>
        </p:nvGraphicFramePr>
        <p:xfrm>
          <a:off x="5191125" y="3332163"/>
          <a:ext cx="157956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19" imgW="558720" imgH="177480" progId="Equation.DSMT4">
                  <p:embed/>
                </p:oleObj>
              </mc:Choice>
              <mc:Fallback>
                <p:oleObj name="Equation" r:id="rId19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25" y="3332163"/>
                        <a:ext cx="1579563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/>
        </p:nvGraphicFramePr>
        <p:xfrm>
          <a:off x="5513388" y="3741738"/>
          <a:ext cx="132873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21" imgW="469800" imgH="177480" progId="Equation.DSMT4">
                  <p:embed/>
                </p:oleObj>
              </mc:Choice>
              <mc:Fallback>
                <p:oleObj name="Equation" r:id="rId21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3741738"/>
                        <a:ext cx="132873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5656263" y="4416425"/>
          <a:ext cx="121761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23" imgW="431640" imgH="164880" progId="Equation.DSMT4">
                  <p:embed/>
                </p:oleObj>
              </mc:Choice>
              <mc:Fallback>
                <p:oleObj name="Equation" r:id="rId23" imgW="4316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6263" y="4416425"/>
                        <a:ext cx="1217612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5013325" y="4246563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Oval 21"/>
          <p:cNvSpPr>
            <a:spLocks noChangeArrowheads="1"/>
          </p:cNvSpPr>
          <p:nvPr/>
        </p:nvSpPr>
        <p:spPr bwMode="auto">
          <a:xfrm>
            <a:off x="5534025" y="4398963"/>
            <a:ext cx="14478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2466975" y="5349875"/>
          <a:ext cx="320357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Equation" r:id="rId25" imgW="1130040" imgH="203040" progId="Equation.DSMT4">
                  <p:embed/>
                </p:oleObj>
              </mc:Choice>
              <mc:Fallback>
                <p:oleObj name="Equation" r:id="rId25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6975" y="5349875"/>
                        <a:ext cx="3203575" cy="5730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6108700" y="5327650"/>
            <a:ext cx="1358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114138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/>
      <p:bldP spid="4104" grpId="0" animBg="1"/>
      <p:bldP spid="4105" grpId="0" animBg="1"/>
      <p:bldP spid="4106" grpId="0" animBg="1"/>
      <p:bldP spid="4110" grpId="0" animBg="1"/>
      <p:bldP spid="4111" grpId="0" animBg="1"/>
      <p:bldP spid="4116" grpId="0" animBg="1"/>
      <p:bldP spid="4117" grpId="0" animBg="1"/>
      <p:bldP spid="411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414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Solve using elimination.</a:t>
            </a:r>
          </a:p>
        </p:txBody>
      </p:sp>
      <p:graphicFrame>
        <p:nvGraphicFramePr>
          <p:cNvPr id="4098" name="Object 0"/>
          <p:cNvGraphicFramePr>
            <a:graphicFrameLocks noChangeAspect="1"/>
          </p:cNvGraphicFramePr>
          <p:nvPr/>
        </p:nvGraphicFramePr>
        <p:xfrm>
          <a:off x="901700" y="838200"/>
          <a:ext cx="19748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8" name="Equation" r:id="rId3" imgW="698400" imgH="380880" progId="Equation.DSMT4">
                  <p:embed/>
                </p:oleObj>
              </mc:Choice>
              <mc:Fallback>
                <p:oleObj name="Equation" r:id="rId3" imgW="6984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838200"/>
                        <a:ext cx="197485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1624013" y="1905000"/>
          <a:ext cx="18319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1905000"/>
                        <a:ext cx="18319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628775" y="2454275"/>
          <a:ext cx="18319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Equation" r:id="rId7" imgW="647640" imgH="203040" progId="Equation.DSMT4">
                  <p:embed/>
                </p:oleObj>
              </mc:Choice>
              <mc:Fallback>
                <p:oleObj name="Equation" r:id="rId7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775" y="2454275"/>
                        <a:ext cx="18319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3609975" y="2185988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4624388" y="1908175"/>
          <a:ext cx="208438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Equation" r:id="rId9" imgW="736560" imgH="203040" progId="Equation.DSMT4">
                  <p:embed/>
                </p:oleObj>
              </mc:Choice>
              <mc:Fallback>
                <p:oleObj name="Equation" r:id="rId9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1908175"/>
                        <a:ext cx="208438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864100" y="2454275"/>
          <a:ext cx="18319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Equation" r:id="rId11" imgW="647640" imgH="203040" progId="Equation.DSMT4">
                  <p:embed/>
                </p:oleObj>
              </mc:Choice>
              <mc:Fallback>
                <p:oleObj name="Equation" r:id="rId11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2454275"/>
                        <a:ext cx="18319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3609975" y="2719388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4829175" y="2947988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5794375" y="2020888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5481638" y="3024188"/>
          <a:ext cx="1252537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12" imgW="444240" imgH="177480" progId="Equation.DSMT4">
                  <p:embed/>
                </p:oleObj>
              </mc:Choice>
              <mc:Fallback>
                <p:oleObj name="Equation" r:id="rId12" imgW="444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1638" y="3024188"/>
                        <a:ext cx="1252537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738688" y="3570288"/>
          <a:ext cx="27289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Equation" r:id="rId14" imgW="965160" imgH="177480" progId="Equation.DSMT4">
                  <p:embed/>
                </p:oleObj>
              </mc:Choice>
              <mc:Fallback>
                <p:oleObj name="Equation" r:id="rId14" imgW="965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688" y="3570288"/>
                        <a:ext cx="272891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5608638" y="4202113"/>
          <a:ext cx="125095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Equation" r:id="rId16" imgW="444240" imgH="177480" progId="Equation.DSMT4">
                  <p:embed/>
                </p:oleObj>
              </mc:Choice>
              <mc:Fallback>
                <p:oleObj name="Equation" r:id="rId16" imgW="444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638" y="4202113"/>
                        <a:ext cx="1250950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5486400" y="4192588"/>
            <a:ext cx="1447800" cy="5334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8" name="Object 8"/>
          <p:cNvGraphicFramePr>
            <a:graphicFrameLocks noChangeAspect="1"/>
          </p:cNvGraphicFramePr>
          <p:nvPr/>
        </p:nvGraphicFramePr>
        <p:xfrm>
          <a:off x="1552575" y="3633788"/>
          <a:ext cx="18319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18" imgW="647640" imgH="203040" progId="Equation.DSMT4">
                  <p:embed/>
                </p:oleObj>
              </mc:Choice>
              <mc:Fallback>
                <p:oleObj name="Equation" r:id="rId18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3633788"/>
                        <a:ext cx="1831975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7" name="Freeform 17"/>
          <p:cNvSpPr>
            <a:spLocks/>
          </p:cNvSpPr>
          <p:nvPr/>
        </p:nvSpPr>
        <p:spPr bwMode="auto">
          <a:xfrm>
            <a:off x="2924175" y="4090988"/>
            <a:ext cx="2638425" cy="481012"/>
          </a:xfrm>
          <a:custGeom>
            <a:avLst/>
            <a:gdLst>
              <a:gd name="T0" fmla="*/ 1752 w 1752"/>
              <a:gd name="T1" fmla="*/ 300 h 308"/>
              <a:gd name="T2" fmla="*/ 1202 w 1752"/>
              <a:gd name="T3" fmla="*/ 308 h 308"/>
              <a:gd name="T4" fmla="*/ 810 w 1752"/>
              <a:gd name="T5" fmla="*/ 258 h 308"/>
              <a:gd name="T6" fmla="*/ 410 w 1752"/>
              <a:gd name="T7" fmla="*/ 175 h 308"/>
              <a:gd name="T8" fmla="*/ 0 w 1752"/>
              <a:gd name="T9" fmla="*/ 0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2"/>
              <a:gd name="T16" fmla="*/ 0 h 308"/>
              <a:gd name="T17" fmla="*/ 1752 w 1752"/>
              <a:gd name="T18" fmla="*/ 308 h 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2" h="308">
                <a:moveTo>
                  <a:pt x="1752" y="300"/>
                </a:moveTo>
                <a:lnTo>
                  <a:pt x="1202" y="308"/>
                </a:lnTo>
                <a:lnTo>
                  <a:pt x="810" y="258"/>
                </a:lnTo>
                <a:lnTo>
                  <a:pt x="410" y="175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1530350" y="4265613"/>
          <a:ext cx="240665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19" imgW="850680" imgH="253800" progId="Equation.DSMT4">
                  <p:embed/>
                </p:oleObj>
              </mc:Choice>
              <mc:Fallback>
                <p:oleObj name="Equation" r:id="rId19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4265613"/>
                        <a:ext cx="240665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0" name="Object 10"/>
          <p:cNvGraphicFramePr>
            <a:graphicFrameLocks noChangeAspect="1"/>
          </p:cNvGraphicFramePr>
          <p:nvPr/>
        </p:nvGraphicFramePr>
        <p:xfrm>
          <a:off x="1524000" y="4970463"/>
          <a:ext cx="20843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21" imgW="736560" imgH="203040" progId="Equation.DSMT4">
                  <p:embed/>
                </p:oleObj>
              </mc:Choice>
              <mc:Fallback>
                <p:oleObj name="Equation" r:id="rId21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970463"/>
                        <a:ext cx="208438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1"/>
          <p:cNvGraphicFramePr>
            <a:graphicFrameLocks noChangeAspect="1"/>
          </p:cNvGraphicFramePr>
          <p:nvPr/>
        </p:nvGraphicFramePr>
        <p:xfrm>
          <a:off x="1524000" y="5603875"/>
          <a:ext cx="14366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tion" r:id="rId23" imgW="507960" imgH="203040" progId="Equation.DSMT4">
                  <p:embed/>
                </p:oleObj>
              </mc:Choice>
              <mc:Fallback>
                <p:oleObj name="Equation" r:id="rId23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603875"/>
                        <a:ext cx="143668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1425575" y="5500688"/>
            <a:ext cx="1622425" cy="798512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5372" name="Object 12"/>
          <p:cNvGraphicFramePr>
            <a:graphicFrameLocks noChangeAspect="1"/>
          </p:cNvGraphicFramePr>
          <p:nvPr/>
        </p:nvGraphicFramePr>
        <p:xfrm>
          <a:off x="3681413" y="5599113"/>
          <a:ext cx="367188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0" name="Equation" r:id="rId25" imgW="1295280" imgH="203040" progId="Equation.DSMT4">
                  <p:embed/>
                </p:oleObj>
              </mc:Choice>
              <mc:Fallback>
                <p:oleObj name="Equation" r:id="rId25" imgW="1295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1413" y="5599113"/>
                        <a:ext cx="3671887" cy="5730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7556500" y="5576888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Check!</a:t>
            </a:r>
          </a:p>
        </p:txBody>
      </p:sp>
    </p:spTree>
    <p:extLst>
      <p:ext uri="{BB962C8B-B14F-4D97-AF65-F5344CB8AC3E}">
        <p14:creationId xmlns:p14="http://schemas.microsoft.com/office/powerpoint/2010/main" val="122072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9" grpId="0" animBg="1"/>
      <p:bldP spid="5130" grpId="0" animBg="1"/>
      <p:bldP spid="5131" grpId="0" animBg="1"/>
      <p:bldP spid="5135" grpId="0" animBg="1"/>
      <p:bldP spid="5137" grpId="0" animBg="1"/>
      <p:bldP spid="5141" grpId="0" animBg="1"/>
      <p:bldP spid="514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91" name="Object 23"/>
          <p:cNvGraphicFramePr>
            <a:graphicFrameLocks noChangeAspect="1"/>
          </p:cNvGraphicFramePr>
          <p:nvPr/>
        </p:nvGraphicFramePr>
        <p:xfrm>
          <a:off x="812800" y="2438400"/>
          <a:ext cx="26225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6" name="Equation" r:id="rId3" imgW="927000" imgH="203040" progId="Equation.DSMT4">
                  <p:embed/>
                </p:oleObj>
              </mc:Choice>
              <mc:Fallback>
                <p:oleObj name="Equation" r:id="rId3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2438400"/>
                        <a:ext cx="262255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4146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Solve using elimination.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71513" y="838200"/>
          <a:ext cx="2436812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7" name="Equation" r:id="rId5" imgW="863280" imgH="380880" progId="Equation.DSMT4">
                  <p:embed/>
                </p:oleObj>
              </mc:Choice>
              <mc:Fallback>
                <p:oleObj name="Equation" r:id="rId5" imgW="8632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838200"/>
                        <a:ext cx="2436812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219200" y="1905000"/>
          <a:ext cx="22955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Equation" r:id="rId7" imgW="812520" imgH="203040" progId="Equation.DSMT4">
                  <p:embed/>
                </p:oleObj>
              </mc:Choice>
              <mc:Fallback>
                <p:oleObj name="Equation" r:id="rId7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905000"/>
                        <a:ext cx="229552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409700" y="2454275"/>
          <a:ext cx="18319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9" imgW="647640" imgH="203040" progId="Equation.DSMT4">
                  <p:embed/>
                </p:oleObj>
              </mc:Choice>
              <mc:Fallback>
                <p:oleObj name="Equation" r:id="rId9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2454275"/>
                        <a:ext cx="18319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3609975" y="2185988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872038" y="1908175"/>
          <a:ext cx="22955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tion" r:id="rId11" imgW="812520" imgH="203040" progId="Equation.DSMT4">
                  <p:embed/>
                </p:oleObj>
              </mc:Choice>
              <mc:Fallback>
                <p:oleObj name="Equation" r:id="rId11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2038" y="1908175"/>
                        <a:ext cx="229552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4648200" y="2454275"/>
          <a:ext cx="27305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tion" r:id="rId13" imgW="965160" imgH="203040" progId="Equation.DSMT4">
                  <p:embed/>
                </p:oleObj>
              </mc:Choice>
              <mc:Fallback>
                <p:oleObj name="Equation" r:id="rId13" imgW="965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454275"/>
                        <a:ext cx="27305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609975" y="2719388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4876800" y="2971800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5105400" y="2020888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0" name="Object 12"/>
          <p:cNvGraphicFramePr>
            <a:graphicFrameLocks noChangeAspect="1"/>
          </p:cNvGraphicFramePr>
          <p:nvPr/>
        </p:nvGraphicFramePr>
        <p:xfrm>
          <a:off x="5561013" y="3048000"/>
          <a:ext cx="183038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tion" r:id="rId15" imgW="647640" imgH="203040" progId="Equation.DSMT4">
                  <p:embed/>
                </p:oleObj>
              </mc:Choice>
              <mc:Fallback>
                <p:oleObj name="Equation" r:id="rId1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1013" y="3048000"/>
                        <a:ext cx="183038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5926138" y="4167188"/>
          <a:ext cx="12509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3" name="Equation" r:id="rId17" imgW="444240" imgH="203040" progId="Equation.DSMT4">
                  <p:embed/>
                </p:oleObj>
              </mc:Choice>
              <mc:Fallback>
                <p:oleObj name="Equation" r:id="rId17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8" y="4167188"/>
                        <a:ext cx="12509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5803900" y="4178300"/>
            <a:ext cx="1511300" cy="611188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3" name="Object 15"/>
          <p:cNvGraphicFramePr>
            <a:graphicFrameLocks noChangeAspect="1"/>
          </p:cNvGraphicFramePr>
          <p:nvPr/>
        </p:nvGraphicFramePr>
        <p:xfrm>
          <a:off x="1552575" y="3633788"/>
          <a:ext cx="18319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4" name="Equation" r:id="rId19" imgW="647640" imgH="203040" progId="Equation.DSMT4">
                  <p:embed/>
                </p:oleObj>
              </mc:Choice>
              <mc:Fallback>
                <p:oleObj name="Equation" r:id="rId19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575" y="3633788"/>
                        <a:ext cx="1831975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Freeform 16"/>
          <p:cNvSpPr>
            <a:spLocks/>
          </p:cNvSpPr>
          <p:nvPr/>
        </p:nvSpPr>
        <p:spPr bwMode="auto">
          <a:xfrm>
            <a:off x="2667000" y="3962400"/>
            <a:ext cx="3162300" cy="609600"/>
          </a:xfrm>
          <a:custGeom>
            <a:avLst/>
            <a:gdLst>
              <a:gd name="T0" fmla="*/ 1752 w 1752"/>
              <a:gd name="T1" fmla="*/ 300 h 308"/>
              <a:gd name="T2" fmla="*/ 1202 w 1752"/>
              <a:gd name="T3" fmla="*/ 308 h 308"/>
              <a:gd name="T4" fmla="*/ 810 w 1752"/>
              <a:gd name="T5" fmla="*/ 258 h 308"/>
              <a:gd name="T6" fmla="*/ 410 w 1752"/>
              <a:gd name="T7" fmla="*/ 175 h 308"/>
              <a:gd name="T8" fmla="*/ 0 w 1752"/>
              <a:gd name="T9" fmla="*/ 0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2"/>
              <a:gd name="T16" fmla="*/ 0 h 308"/>
              <a:gd name="T17" fmla="*/ 1752 w 1752"/>
              <a:gd name="T18" fmla="*/ 308 h 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2" h="308">
                <a:moveTo>
                  <a:pt x="1752" y="300"/>
                </a:moveTo>
                <a:lnTo>
                  <a:pt x="1202" y="308"/>
                </a:lnTo>
                <a:lnTo>
                  <a:pt x="810" y="258"/>
                </a:lnTo>
                <a:lnTo>
                  <a:pt x="410" y="175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5" name="Object 17"/>
          <p:cNvGraphicFramePr>
            <a:graphicFrameLocks noChangeAspect="1"/>
          </p:cNvGraphicFramePr>
          <p:nvPr/>
        </p:nvGraphicFramePr>
        <p:xfrm>
          <a:off x="1058863" y="4337050"/>
          <a:ext cx="237013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5" name="Equation" r:id="rId21" imgW="838080" imgH="203040" progId="Equation.DSMT4">
                  <p:embed/>
                </p:oleObj>
              </mc:Choice>
              <mc:Fallback>
                <p:oleObj name="Equation" r:id="rId21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4337050"/>
                        <a:ext cx="237013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6" name="Object 18"/>
          <p:cNvGraphicFramePr>
            <a:graphicFrameLocks noChangeAspect="1"/>
          </p:cNvGraphicFramePr>
          <p:nvPr/>
        </p:nvGraphicFramePr>
        <p:xfrm>
          <a:off x="1847850" y="5006975"/>
          <a:ext cx="15811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6" name="Equation" r:id="rId23" imgW="558720" imgH="177480" progId="Equation.DSMT4">
                  <p:embed/>
                </p:oleObj>
              </mc:Choice>
              <mc:Fallback>
                <p:oleObj name="Equation" r:id="rId23" imgW="558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5006975"/>
                        <a:ext cx="15811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7" name="Object 19"/>
          <p:cNvGraphicFramePr>
            <a:graphicFrameLocks noChangeAspect="1"/>
          </p:cNvGraphicFramePr>
          <p:nvPr/>
        </p:nvGraphicFramePr>
        <p:xfrm>
          <a:off x="2409825" y="5657850"/>
          <a:ext cx="9239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7" name="Equation" r:id="rId25" imgW="330120" imgH="164880" progId="Equation.DSMT4">
                  <p:embed/>
                </p:oleObj>
              </mc:Choice>
              <mc:Fallback>
                <p:oleObj name="Equation" r:id="rId25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5657850"/>
                        <a:ext cx="9239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Oval 20"/>
          <p:cNvSpPr>
            <a:spLocks noChangeArrowheads="1"/>
          </p:cNvSpPr>
          <p:nvPr/>
        </p:nvSpPr>
        <p:spPr bwMode="auto">
          <a:xfrm>
            <a:off x="2235200" y="5600700"/>
            <a:ext cx="1295400" cy="6604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89" name="Object 21"/>
          <p:cNvGraphicFramePr>
            <a:graphicFrameLocks noChangeAspect="1"/>
          </p:cNvGraphicFramePr>
          <p:nvPr/>
        </p:nvGraphicFramePr>
        <p:xfrm>
          <a:off x="4148138" y="5599113"/>
          <a:ext cx="3167062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name="Equation" r:id="rId27" imgW="1117440" imgH="203040" progId="Equation.DSMT4">
                  <p:embed/>
                </p:oleObj>
              </mc:Choice>
              <mc:Fallback>
                <p:oleObj name="Equation" r:id="rId27" imgW="11174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8" y="5599113"/>
                        <a:ext cx="3167062" cy="573087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7556500" y="5576888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Check!</a:t>
            </a:r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5562600" y="3505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6756400" y="3505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94" name="Object 26"/>
          <p:cNvGraphicFramePr>
            <a:graphicFrameLocks noChangeAspect="1"/>
          </p:cNvGraphicFramePr>
          <p:nvPr/>
        </p:nvGraphicFramePr>
        <p:xfrm>
          <a:off x="5626100" y="3495675"/>
          <a:ext cx="17240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9" name="Equation" r:id="rId29" imgW="609480" imgH="164880" progId="Equation.DSMT4">
                  <p:embed/>
                </p:oleObj>
              </mc:Choice>
              <mc:Fallback>
                <p:oleObj name="Equation" r:id="rId29" imgW="609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6100" y="3495675"/>
                        <a:ext cx="1724025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302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7" grpId="0" animBg="1"/>
      <p:bldP spid="7178" grpId="0" animBg="1"/>
      <p:bldP spid="7179" grpId="0" animBg="1"/>
      <p:bldP spid="7182" grpId="0" animBg="1"/>
      <p:bldP spid="7184" grpId="0" animBg="1"/>
      <p:bldP spid="7188" grpId="0" animBg="1"/>
      <p:bldP spid="7190" grpId="0" autoUpdateAnimBg="0"/>
      <p:bldP spid="7192" grpId="0" animBg="1"/>
      <p:bldP spid="719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058863" y="2306638"/>
          <a:ext cx="237013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4" name="Equation" r:id="rId3" imgW="838080" imgH="203040" progId="Equation.DSMT4">
                  <p:embed/>
                </p:oleObj>
              </mc:Choice>
              <mc:Fallback>
                <p:oleObj name="Equation" r:id="rId3" imgW="838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2306638"/>
                        <a:ext cx="237013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1" name="Text Box 3"/>
          <p:cNvSpPr txBox="1">
            <a:spLocks noChangeArrowheads="1"/>
          </p:cNvSpPr>
          <p:nvPr/>
        </p:nvSpPr>
        <p:spPr bwMode="auto">
          <a:xfrm>
            <a:off x="533400" y="173038"/>
            <a:ext cx="4146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Solve using elimination.</a:t>
            </a: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704850" y="706438"/>
          <a:ext cx="23495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5" name="Equation" r:id="rId5" imgW="838080" imgH="380880" progId="Equation.DSMT4">
                  <p:embed/>
                </p:oleObj>
              </mc:Choice>
              <mc:Fallback>
                <p:oleObj name="Equation" r:id="rId5" imgW="8380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706438"/>
                        <a:ext cx="23495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1252538" y="1773238"/>
          <a:ext cx="22288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7" imgW="787320" imgH="203040" progId="Equation.DSMT4">
                  <p:embed/>
                </p:oleObj>
              </mc:Choice>
              <mc:Fallback>
                <p:oleObj name="Equation" r:id="rId7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538" y="1773238"/>
                        <a:ext cx="22288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392238" y="2322513"/>
          <a:ext cx="186848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tion" r:id="rId9" imgW="660240" imgH="203040" progId="Equation.DSMT4">
                  <p:embed/>
                </p:oleObj>
              </mc:Choice>
              <mc:Fallback>
                <p:oleObj name="Equation" r:id="rId9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2322513"/>
                        <a:ext cx="186848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3609975" y="2054225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4905375" y="1776413"/>
          <a:ext cx="2227263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8" name="Equation" r:id="rId11" imgW="787320" imgH="203040" progId="Equation.DSMT4">
                  <p:embed/>
                </p:oleObj>
              </mc:Choice>
              <mc:Fallback>
                <p:oleObj name="Equation" r:id="rId11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1776413"/>
                        <a:ext cx="2227263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/>
        </p:nvGraphicFramePr>
        <p:xfrm>
          <a:off x="4737100" y="2322513"/>
          <a:ext cx="24082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9" name="Equation" r:id="rId13" imgW="850680" imgH="203040" progId="Equation.DSMT4">
                  <p:embed/>
                </p:oleObj>
              </mc:Choice>
              <mc:Fallback>
                <p:oleObj name="Equation" r:id="rId13" imgW="850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2322513"/>
                        <a:ext cx="2408238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609975" y="2587625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4724400" y="2840038"/>
            <a:ext cx="2514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H="1">
            <a:off x="5943600" y="1812925"/>
            <a:ext cx="1524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5" name="Object 13"/>
          <p:cNvGraphicFramePr>
            <a:graphicFrameLocks noChangeAspect="1"/>
          </p:cNvGraphicFramePr>
          <p:nvPr/>
        </p:nvGraphicFramePr>
        <p:xfrm>
          <a:off x="5562600" y="2903538"/>
          <a:ext cx="161448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0" name="Equation" r:id="rId15" imgW="571320" imgH="177480" progId="Equation.DSMT4">
                  <p:embed/>
                </p:oleObj>
              </mc:Choice>
              <mc:Fallback>
                <p:oleObj name="Equation" r:id="rId15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903538"/>
                        <a:ext cx="1614488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5945188" y="3765550"/>
          <a:ext cx="1290637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1" name="Equation" r:id="rId17" imgW="457200" imgH="393480" progId="Equation.DSMT4">
                  <p:embed/>
                </p:oleObj>
              </mc:Choice>
              <mc:Fallback>
                <p:oleObj name="Equation" r:id="rId17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5188" y="3765550"/>
                        <a:ext cx="1290637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Oval 15"/>
          <p:cNvSpPr>
            <a:spLocks noChangeArrowheads="1"/>
          </p:cNvSpPr>
          <p:nvPr/>
        </p:nvSpPr>
        <p:spPr bwMode="auto">
          <a:xfrm>
            <a:off x="7505700" y="3792538"/>
            <a:ext cx="762000" cy="10668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1385888" y="3200400"/>
          <a:ext cx="186848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2" name="Equation" r:id="rId19" imgW="660240" imgH="203040" progId="Equation.DSMT4">
                  <p:embed/>
                </p:oleObj>
              </mc:Choice>
              <mc:Fallback>
                <p:oleObj name="Equation" r:id="rId19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3200400"/>
                        <a:ext cx="186848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9" name="Freeform 17"/>
          <p:cNvSpPr>
            <a:spLocks/>
          </p:cNvSpPr>
          <p:nvPr/>
        </p:nvSpPr>
        <p:spPr bwMode="auto">
          <a:xfrm>
            <a:off x="3276600" y="3581400"/>
            <a:ext cx="2590800" cy="858838"/>
          </a:xfrm>
          <a:custGeom>
            <a:avLst/>
            <a:gdLst>
              <a:gd name="T0" fmla="*/ 1752 w 1752"/>
              <a:gd name="T1" fmla="*/ 300 h 308"/>
              <a:gd name="T2" fmla="*/ 1202 w 1752"/>
              <a:gd name="T3" fmla="*/ 308 h 308"/>
              <a:gd name="T4" fmla="*/ 810 w 1752"/>
              <a:gd name="T5" fmla="*/ 258 h 308"/>
              <a:gd name="T6" fmla="*/ 410 w 1752"/>
              <a:gd name="T7" fmla="*/ 175 h 308"/>
              <a:gd name="T8" fmla="*/ 0 w 1752"/>
              <a:gd name="T9" fmla="*/ 0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2"/>
              <a:gd name="T16" fmla="*/ 0 h 308"/>
              <a:gd name="T17" fmla="*/ 1752 w 1752"/>
              <a:gd name="T18" fmla="*/ 308 h 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2" h="308">
                <a:moveTo>
                  <a:pt x="1752" y="300"/>
                </a:moveTo>
                <a:lnTo>
                  <a:pt x="1202" y="308"/>
                </a:lnTo>
                <a:lnTo>
                  <a:pt x="810" y="258"/>
                </a:lnTo>
                <a:lnTo>
                  <a:pt x="410" y="175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736600" y="3581400"/>
          <a:ext cx="25146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3" name="Equation" r:id="rId21" imgW="888840" imgH="431640" progId="Equation.DSMT4">
                  <p:embed/>
                </p:oleObj>
              </mc:Choice>
              <mc:Fallback>
                <p:oleObj name="Equation" r:id="rId21" imgW="888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581400"/>
                        <a:ext cx="2514600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1295400" y="4689475"/>
          <a:ext cx="1941513" cy="110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Equation" r:id="rId23" imgW="685800" imgH="393480" progId="Equation.DSMT4">
                  <p:embed/>
                </p:oleObj>
              </mc:Choice>
              <mc:Fallback>
                <p:oleObj name="Equation" r:id="rId23" imgW="685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689475"/>
                        <a:ext cx="1941513" cy="110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2160588" y="5475288"/>
          <a:ext cx="10668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name="Equation" r:id="rId25" imgW="380880" imgH="393480" progId="Equation.DSMT4">
                  <p:embed/>
                </p:oleObj>
              </mc:Choice>
              <mc:Fallback>
                <p:oleObj name="Equation" r:id="rId25" imgW="380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5475288"/>
                        <a:ext cx="10668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3" name="Oval 21"/>
          <p:cNvSpPr>
            <a:spLocks noChangeArrowheads="1"/>
          </p:cNvSpPr>
          <p:nvPr/>
        </p:nvSpPr>
        <p:spPr bwMode="auto">
          <a:xfrm>
            <a:off x="2133600" y="5486400"/>
            <a:ext cx="1295400" cy="11430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14" name="Object 22"/>
          <p:cNvGraphicFramePr>
            <a:graphicFrameLocks noChangeAspect="1"/>
          </p:cNvGraphicFramePr>
          <p:nvPr/>
        </p:nvGraphicFramePr>
        <p:xfrm>
          <a:off x="3932238" y="5275263"/>
          <a:ext cx="3600450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6" name="Equation" r:id="rId27" imgW="1269720" imgH="431640" progId="Equation.DSMT4">
                  <p:embed/>
                </p:oleObj>
              </mc:Choice>
              <mc:Fallback>
                <p:oleObj name="Equation" r:id="rId27" imgW="12697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5275263"/>
                        <a:ext cx="3600450" cy="12223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7556500" y="5576888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Check!</a:t>
            </a:r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5638800" y="337343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>
            <a:off x="6629400" y="337343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8218" name="Object 26"/>
          <p:cNvGraphicFramePr>
            <a:graphicFrameLocks noChangeAspect="1"/>
          </p:cNvGraphicFramePr>
          <p:nvPr/>
        </p:nvGraphicFramePr>
        <p:xfrm>
          <a:off x="5634038" y="3363913"/>
          <a:ext cx="15795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7" name="Equation" r:id="rId29" imgW="558720" imgH="164880" progId="Equation.DSMT4">
                  <p:embed/>
                </p:oleObj>
              </mc:Choice>
              <mc:Fallback>
                <p:oleObj name="Equation" r:id="rId29" imgW="558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4038" y="3363913"/>
                        <a:ext cx="157956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9" name="Object 27"/>
          <p:cNvGraphicFramePr>
            <a:graphicFrameLocks noChangeAspect="1"/>
          </p:cNvGraphicFramePr>
          <p:nvPr/>
        </p:nvGraphicFramePr>
        <p:xfrm>
          <a:off x="7261225" y="3767138"/>
          <a:ext cx="892175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8" name="Equation" r:id="rId31" imgW="317160" imgH="393480" progId="Equation.DSMT4">
                  <p:embed/>
                </p:oleObj>
              </mc:Choice>
              <mc:Fallback>
                <p:oleObj name="Equation" r:id="rId31" imgW="317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1225" y="3767138"/>
                        <a:ext cx="892175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6084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2" grpId="0" animBg="1"/>
      <p:bldP spid="8203" grpId="0" animBg="1"/>
      <p:bldP spid="8204" grpId="0" animBg="1"/>
      <p:bldP spid="8207" grpId="0" animBg="1"/>
      <p:bldP spid="8209" grpId="0" animBg="1"/>
      <p:bldP spid="8213" grpId="0" animBg="1"/>
      <p:bldP spid="8215" grpId="0" autoUpdateAnimBg="0"/>
      <p:bldP spid="8216" grpId="0" animBg="1"/>
      <p:bldP spid="82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936625" y="2325688"/>
          <a:ext cx="2586038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Equation" r:id="rId3" imgW="914400" imgH="203040" progId="Equation.DSMT4">
                  <p:embed/>
                </p:oleObj>
              </mc:Choice>
              <mc:Fallback>
                <p:oleObj name="Equation" r:id="rId3" imgW="914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2325688"/>
                        <a:ext cx="2586038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882650" y="1792288"/>
          <a:ext cx="28003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7" name="Equation" r:id="rId5" imgW="990360" imgH="203040" progId="Equation.DSMT4">
                  <p:embed/>
                </p:oleObj>
              </mc:Choice>
              <mc:Fallback>
                <p:oleObj name="Equation" r:id="rId5" imgW="99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1792288"/>
                        <a:ext cx="28003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7" name="Text Box 3"/>
          <p:cNvSpPr txBox="1">
            <a:spLocks noChangeArrowheads="1"/>
          </p:cNvSpPr>
          <p:nvPr/>
        </p:nvSpPr>
        <p:spPr bwMode="auto">
          <a:xfrm>
            <a:off x="533400" y="173038"/>
            <a:ext cx="41465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Solve using elimination.</a:t>
            </a:r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671513" y="706438"/>
          <a:ext cx="24161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8" name="Equation" r:id="rId7" imgW="863280" imgH="380880" progId="Equation.DSMT4">
                  <p:embed/>
                </p:oleObj>
              </mc:Choice>
              <mc:Fallback>
                <p:oleObj name="Equation" r:id="rId7" imgW="8632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706438"/>
                        <a:ext cx="24161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235075" y="1773238"/>
          <a:ext cx="22637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9" name="Equation" r:id="rId9" imgW="799920" imgH="203040" progId="Equation.DSMT4">
                  <p:embed/>
                </p:oleObj>
              </mc:Choice>
              <mc:Fallback>
                <p:oleObj name="Equation" r:id="rId9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1773238"/>
                        <a:ext cx="2263775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304925" y="2322513"/>
          <a:ext cx="204470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0" name="Equation" r:id="rId11" imgW="723600" imgH="203040" progId="Equation.DSMT4">
                  <p:embed/>
                </p:oleObj>
              </mc:Choice>
              <mc:Fallback>
                <p:oleObj name="Equation" r:id="rId11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2322513"/>
                        <a:ext cx="204470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3609975" y="2054225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4564063" y="1776413"/>
          <a:ext cx="290988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1" name="Equation" r:id="rId13" imgW="1028520" imgH="203040" progId="Equation.DSMT4">
                  <p:embed/>
                </p:oleObj>
              </mc:Choice>
              <mc:Fallback>
                <p:oleObj name="Equation" r:id="rId13" imgW="1028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063" y="1776413"/>
                        <a:ext cx="290988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5029200" y="2322513"/>
          <a:ext cx="2228850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2" name="Equation" r:id="rId15" imgW="787320" imgH="203040" progId="Equation.DSMT4">
                  <p:embed/>
                </p:oleObj>
              </mc:Choice>
              <mc:Fallback>
                <p:oleObj name="Equation" r:id="rId15" imgW="787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322513"/>
                        <a:ext cx="2228850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609975" y="2587625"/>
            <a:ext cx="9144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4724400" y="28575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4965700" y="1816100"/>
            <a:ext cx="60960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5929313" y="2868613"/>
          <a:ext cx="1538287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3" name="Equation" r:id="rId17" imgW="545760" imgH="203040" progId="Equation.DSMT4">
                  <p:embed/>
                </p:oleObj>
              </mc:Choice>
              <mc:Fallback>
                <p:oleObj name="Equation" r:id="rId17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2868613"/>
                        <a:ext cx="1538287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6091238" y="4035425"/>
          <a:ext cx="99853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4" name="Equation" r:id="rId19" imgW="355320" imgH="203040" progId="Equation.DSMT4">
                  <p:embed/>
                </p:oleObj>
              </mc:Choice>
              <mc:Fallback>
                <p:oleObj name="Equation" r:id="rId19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238" y="4035425"/>
                        <a:ext cx="99853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Oval 15"/>
          <p:cNvSpPr>
            <a:spLocks noChangeArrowheads="1"/>
          </p:cNvSpPr>
          <p:nvPr/>
        </p:nvSpPr>
        <p:spPr bwMode="auto">
          <a:xfrm>
            <a:off x="6019800" y="3987800"/>
            <a:ext cx="1143000" cy="6858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1298575" y="3200400"/>
          <a:ext cx="2043113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5" name="Equation" r:id="rId21" imgW="723600" imgH="203040" progId="Equation.DSMT4">
                  <p:embed/>
                </p:oleObj>
              </mc:Choice>
              <mc:Fallback>
                <p:oleObj name="Equation" r:id="rId21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3200400"/>
                        <a:ext cx="2043113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Freeform 17"/>
          <p:cNvSpPr>
            <a:spLocks/>
          </p:cNvSpPr>
          <p:nvPr/>
        </p:nvSpPr>
        <p:spPr bwMode="auto">
          <a:xfrm>
            <a:off x="3276600" y="3581400"/>
            <a:ext cx="2743200" cy="762000"/>
          </a:xfrm>
          <a:custGeom>
            <a:avLst/>
            <a:gdLst>
              <a:gd name="T0" fmla="*/ 1752 w 1752"/>
              <a:gd name="T1" fmla="*/ 300 h 308"/>
              <a:gd name="T2" fmla="*/ 1202 w 1752"/>
              <a:gd name="T3" fmla="*/ 308 h 308"/>
              <a:gd name="T4" fmla="*/ 810 w 1752"/>
              <a:gd name="T5" fmla="*/ 258 h 308"/>
              <a:gd name="T6" fmla="*/ 410 w 1752"/>
              <a:gd name="T7" fmla="*/ 175 h 308"/>
              <a:gd name="T8" fmla="*/ 0 w 1752"/>
              <a:gd name="T9" fmla="*/ 0 h 30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752"/>
              <a:gd name="T16" fmla="*/ 0 h 308"/>
              <a:gd name="T17" fmla="*/ 1752 w 1752"/>
              <a:gd name="T18" fmla="*/ 308 h 30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752" h="308">
                <a:moveTo>
                  <a:pt x="1752" y="300"/>
                </a:moveTo>
                <a:lnTo>
                  <a:pt x="1202" y="308"/>
                </a:lnTo>
                <a:lnTo>
                  <a:pt x="810" y="258"/>
                </a:lnTo>
                <a:lnTo>
                  <a:pt x="410" y="175"/>
                </a:lnTo>
                <a:lnTo>
                  <a:pt x="0" y="0"/>
                </a:lnTo>
              </a:path>
            </a:pathLst>
          </a:custGeom>
          <a:noFill/>
          <a:ln w="38100" cmpd="sng">
            <a:solidFill>
              <a:srgbClr val="CC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965200" y="3695700"/>
          <a:ext cx="2406650" cy="71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6" name="Equation" r:id="rId23" imgW="850680" imgH="253800" progId="Equation.DSMT4">
                  <p:embed/>
                </p:oleObj>
              </mc:Choice>
              <mc:Fallback>
                <p:oleObj name="Equation" r:id="rId23" imgW="850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3695700"/>
                        <a:ext cx="2406650" cy="712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1562100" y="4318000"/>
          <a:ext cx="1792288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name="Equation" r:id="rId25" imgW="634680" imgH="177480" progId="Equation.DSMT4">
                  <p:embed/>
                </p:oleObj>
              </mc:Choice>
              <mc:Fallback>
                <p:oleObj name="Equation" r:id="rId25" imgW="6346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4318000"/>
                        <a:ext cx="1792288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" name="Object 20"/>
          <p:cNvGraphicFramePr>
            <a:graphicFrameLocks noChangeAspect="1"/>
          </p:cNvGraphicFramePr>
          <p:nvPr/>
        </p:nvGraphicFramePr>
        <p:xfrm>
          <a:off x="2159000" y="5292725"/>
          <a:ext cx="1381125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name="Equation" r:id="rId27" imgW="495000" imgH="177480" progId="Equation.DSMT4">
                  <p:embed/>
                </p:oleObj>
              </mc:Choice>
              <mc:Fallback>
                <p:oleObj name="Equation" r:id="rId27" imgW="4950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5292725"/>
                        <a:ext cx="1381125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2286000" y="5867400"/>
            <a:ext cx="1143000" cy="609600"/>
          </a:xfrm>
          <a:prstGeom prst="ellipse">
            <a:avLst/>
          </a:prstGeom>
          <a:noFill/>
          <a:ln w="28575">
            <a:solidFill>
              <a:srgbClr val="CC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38" name="Object 22"/>
          <p:cNvGraphicFramePr>
            <a:graphicFrameLocks noChangeAspect="1"/>
          </p:cNvGraphicFramePr>
          <p:nvPr/>
        </p:nvGraphicFramePr>
        <p:xfrm>
          <a:off x="4202113" y="5527675"/>
          <a:ext cx="30607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Equation" r:id="rId29" imgW="1079280" imgH="253800" progId="Equation.DSMT4">
                  <p:embed/>
                </p:oleObj>
              </mc:Choice>
              <mc:Fallback>
                <p:oleObj name="Equation" r:id="rId29" imgW="1079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113" y="5527675"/>
                        <a:ext cx="3060700" cy="7159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CC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7556500" y="5576888"/>
            <a:ext cx="13589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CC0000"/>
                </a:solidFill>
              </a:rPr>
              <a:t>Check!</a:t>
            </a: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5943600" y="337343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6934200" y="3373438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5951538" y="3363913"/>
          <a:ext cx="150336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Equation" r:id="rId31" imgW="533160" imgH="164880" progId="Equation.DSMT4">
                  <p:embed/>
                </p:oleObj>
              </mc:Choice>
              <mc:Fallback>
                <p:oleObj name="Equation" r:id="rId31" imgW="5331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1538" y="3363913"/>
                        <a:ext cx="150336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2003425" y="4764088"/>
          <a:ext cx="1438275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Equation" r:id="rId33" imgW="507960" imgH="177480" progId="Equation.DSMT4">
                  <p:embed/>
                </p:oleObj>
              </mc:Choice>
              <mc:Fallback>
                <p:oleObj name="Equation" r:id="rId33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25" y="4764088"/>
                        <a:ext cx="1438275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6" name="Line 30"/>
          <p:cNvSpPr>
            <a:spLocks noChangeShapeType="1"/>
          </p:cNvSpPr>
          <p:nvPr/>
        </p:nvSpPr>
        <p:spPr bwMode="auto">
          <a:xfrm>
            <a:off x="1524000" y="5257800"/>
            <a:ext cx="198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47" name="Object 31"/>
          <p:cNvGraphicFramePr>
            <a:graphicFrameLocks noChangeAspect="1"/>
          </p:cNvGraphicFramePr>
          <p:nvPr/>
        </p:nvGraphicFramePr>
        <p:xfrm>
          <a:off x="2354263" y="5884863"/>
          <a:ext cx="9906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2" name="Equation" r:id="rId35" imgW="355320" imgH="164880" progId="Equation.DSMT4">
                  <p:embed/>
                </p:oleObj>
              </mc:Choice>
              <mc:Fallback>
                <p:oleObj name="Equation" r:id="rId35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263" y="5884863"/>
                        <a:ext cx="99060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217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6" grpId="0" animBg="1"/>
      <p:bldP spid="9227" grpId="0" animBg="1"/>
      <p:bldP spid="9228" grpId="0" animBg="1"/>
      <p:bldP spid="9231" grpId="0" animBg="1"/>
      <p:bldP spid="9233" grpId="0" animBg="1"/>
      <p:bldP spid="9237" grpId="0" animBg="1"/>
      <p:bldP spid="9239" grpId="0" autoUpdateAnimBg="0"/>
      <p:bldP spid="9240" grpId="0" animBg="1"/>
      <p:bldP spid="9241" grpId="0" animBg="1"/>
      <p:bldP spid="92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8.EE.8 ─ </a:t>
            </a:r>
            <a:r>
              <a:rPr lang="en-US" sz="2400" b="1" dirty="0"/>
              <a:t>Analyze and solve linear equations and pairs of simultaneous linear equations</a:t>
            </a:r>
            <a:r>
              <a:rPr lang="en-US" sz="2400" b="1" dirty="0" smtClean="0"/>
              <a:t>.</a:t>
            </a:r>
          </a:p>
          <a:p>
            <a:pPr algn="just"/>
            <a:endParaRPr lang="en-US" sz="2400" smtClean="0"/>
          </a:p>
          <a:p>
            <a:pPr algn="just"/>
            <a:r>
              <a:rPr lang="en-US" sz="2400" smtClean="0"/>
              <a:t>b</a:t>
            </a:r>
            <a:r>
              <a:rPr lang="en-US" sz="2400" dirty="0"/>
              <a:t>. Solve systems of two linear equations in two variables algebraically, and estimate </a:t>
            </a:r>
            <a:r>
              <a:rPr lang="en-US" sz="2400" dirty="0" smtClean="0"/>
              <a:t>solutions by </a:t>
            </a:r>
            <a:r>
              <a:rPr lang="en-US" sz="2400" dirty="0"/>
              <a:t>graphing the equations. Solve simple cases by inspection. </a:t>
            </a:r>
            <a:r>
              <a:rPr lang="en-US" sz="2400" i="1" dirty="0"/>
              <a:t>For example, 3x + 2y = 5 </a:t>
            </a:r>
            <a:r>
              <a:rPr lang="en-US" sz="2400" i="1" dirty="0" smtClean="0"/>
              <a:t>and 3x </a:t>
            </a:r>
            <a:r>
              <a:rPr lang="en-US" sz="2400" i="1" dirty="0"/>
              <a:t>+ 2y = 6 have no solution because 3x + 2y cannot simultaneously be 5 and 6.</a:t>
            </a:r>
            <a:r>
              <a:rPr lang="en-US" sz="2400" dirty="0" smtClean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/>
              <a:t>To solve a system of linear equations using elimination (linear </a:t>
            </a:r>
            <a:r>
              <a:rPr lang="en-US" sz="2400" dirty="0" smtClean="0"/>
              <a:t>combinations).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STANDARD FORM of a</a:t>
            </a:r>
            <a:br>
              <a:rPr lang="en-US" dirty="0" smtClean="0"/>
            </a:br>
            <a:r>
              <a:rPr lang="en-US" dirty="0" smtClean="0"/>
              <a:t>LINEAR EQUATION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/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In order to use elimination, we must first be able to write an equation in STANDARD FORM with integer coefficients.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dirty="0" smtClean="0"/>
                  <a:t>	Remember INTEGER means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NO FRACTIONS or DECIMALS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Standard form of a Linear Equation looks like: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b="0" dirty="0" smtClean="0"/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or</a:t>
                </a:r>
              </a:p>
              <a:p>
                <a:pPr marL="0" indent="0" algn="ctr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𝐴𝑥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𝐵𝑦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1">
                <a:blip r:embed="rId2"/>
                <a:stretch>
                  <a:fillRect l="-1852" t="-1553" r="-2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559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/>
              <a:t>Step 1: Eliminate fractions if necessary by multiplying the </a:t>
            </a:r>
            <a:r>
              <a:rPr lang="en-US" dirty="0"/>
              <a:t>entire equation by the </a:t>
            </a:r>
            <a:r>
              <a:rPr lang="en-US" dirty="0" smtClean="0"/>
              <a:t>LCD.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/>
              <a:t>Step 2: </a:t>
            </a:r>
            <a:r>
              <a:rPr lang="en-US" dirty="0"/>
              <a:t>Move all variable terms to the left and all constant terms to the right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 smtClean="0"/>
              <a:t>Step 3:  Negate all terms (change all signs) if needed to start with a positive leading coefficient.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2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  <a:blipFill rotWithShape="1">
                <a:blip r:embed="rId2"/>
                <a:stretch>
                  <a:fillRect l="-1852" t="-5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669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  <a:blipFill rotWithShape="1">
                <a:blip r:embed="rId2"/>
                <a:stretch>
                  <a:fillRect l="-1852" t="-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806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5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−11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447800"/>
              </a:xfrm>
              <a:blipFill rotWithShape="1">
                <a:blip r:embed="rId2"/>
                <a:stretch>
                  <a:fillRect l="-1852" t="-5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1079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Rewriting in STANDARD FORM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</p:spPr>
            <p:txBody>
              <a:bodyPr>
                <a:normAutofit/>
              </a:bodyPr>
              <a:lstStyle/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:r>
                  <a:rPr lang="en-US" dirty="0" smtClean="0"/>
                  <a:t>Rewrite in STANDARD FORM:</a:t>
                </a:r>
              </a:p>
              <a:p>
                <a:pPr marL="0" indent="0">
                  <a:spcBef>
                    <a:spcPts val="0"/>
                  </a:spcBef>
                  <a:spcAft>
                    <a:spcPts val="8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+6=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229600" cy="1752600"/>
              </a:xfrm>
              <a:blipFill rotWithShape="1">
                <a:blip r:embed="rId2"/>
                <a:stretch>
                  <a:fillRect l="-1852" t="-45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543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2776</TotalTime>
  <Words>380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Solving Systems of Linear Equations by Elimination</vt:lpstr>
      <vt:lpstr>Common Core Standard:</vt:lpstr>
      <vt:lpstr>Objectives:</vt:lpstr>
      <vt:lpstr>STANDARD FORM of a LINEAR EQUATION</vt:lpstr>
      <vt:lpstr>Rewriting in STANDARD FORM</vt:lpstr>
      <vt:lpstr>Rewriting in STANDARD FORM</vt:lpstr>
      <vt:lpstr>Rewriting in STANDARD FORM</vt:lpstr>
      <vt:lpstr>Rewriting in STANDARD FORM</vt:lpstr>
      <vt:lpstr>Rewriting in STANDARD FORM</vt:lpstr>
      <vt:lpstr>PowerPoint Presentation</vt:lpstr>
      <vt:lpstr>ELIMINATION STEPS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157</cp:revision>
  <dcterms:created xsi:type="dcterms:W3CDTF">2006-08-16T00:00:00Z</dcterms:created>
  <dcterms:modified xsi:type="dcterms:W3CDTF">2015-11-19T20:02:35Z</dcterms:modified>
</cp:coreProperties>
</file>