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0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24" r:id="rId12"/>
    <p:sldId id="325" r:id="rId13"/>
    <p:sldId id="326" r:id="rId14"/>
    <p:sldId id="311" r:id="rId15"/>
    <p:sldId id="257" r:id="rId16"/>
    <p:sldId id="312" r:id="rId17"/>
    <p:sldId id="313" r:id="rId18"/>
    <p:sldId id="314" r:id="rId19"/>
    <p:sldId id="298" r:id="rId20"/>
    <p:sldId id="316" r:id="rId21"/>
    <p:sldId id="315" r:id="rId22"/>
    <p:sldId id="317" r:id="rId23"/>
    <p:sldId id="318" r:id="rId24"/>
    <p:sldId id="319" r:id="rId25"/>
    <p:sldId id="320" r:id="rId26"/>
    <p:sldId id="321" r:id="rId27"/>
    <p:sldId id="322" r:id="rId28"/>
    <p:sldId id="32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26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e.ca.gov/be/st/ss/documents/ccssmathstandardaug2013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838199"/>
          </a:xfrm>
        </p:spPr>
        <p:txBody>
          <a:bodyPr/>
          <a:lstStyle/>
          <a:p>
            <a:r>
              <a:rPr lang="en-US" dirty="0" smtClean="0"/>
              <a:t>Exponential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" y="914400"/>
            <a:ext cx="8763000" cy="5867400"/>
          </a:xfrm>
        </p:spPr>
        <p:txBody>
          <a:bodyPr>
            <a:noAutofit/>
          </a:bodyPr>
          <a:lstStyle/>
          <a:p>
            <a:r>
              <a:rPr lang="en-US" dirty="0" smtClean="0"/>
              <a:t>A.SSE.1.a,b</a:t>
            </a:r>
          </a:p>
          <a:p>
            <a:r>
              <a:rPr lang="en-US" dirty="0" smtClean="0"/>
              <a:t>A.CED.1, 2</a:t>
            </a:r>
          </a:p>
          <a:p>
            <a:r>
              <a:rPr lang="en-US" dirty="0" smtClean="0"/>
              <a:t>A.REI.3, 10, 11</a:t>
            </a:r>
            <a:endParaRPr lang="en-US" dirty="0"/>
          </a:p>
          <a:p>
            <a:r>
              <a:rPr lang="en-US" dirty="0" smtClean="0"/>
              <a:t>F.LE.1, 2, 3, 5</a:t>
            </a:r>
          </a:p>
          <a:p>
            <a:r>
              <a:rPr lang="en-US" dirty="0" smtClean="0"/>
              <a:t>F.BF.1, 2, 3</a:t>
            </a:r>
          </a:p>
          <a:p>
            <a:r>
              <a:rPr lang="en-US" dirty="0" smtClean="0"/>
              <a:t>F.IF.3, 4, 6, 7</a:t>
            </a:r>
          </a:p>
          <a:p>
            <a:r>
              <a:rPr lang="en-US" dirty="0" smtClean="0"/>
              <a:t>N.RN.1, 2</a:t>
            </a:r>
          </a:p>
          <a:p>
            <a:r>
              <a:rPr lang="en-US" dirty="0" smtClean="0"/>
              <a:t>N.Q.2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www.cde.ca.gov/be/st/ss/documents/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ccssmathstandardaug2013.pdf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95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"/>
            <a:ext cx="85344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Now complete question 10 on Page 330: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7" y="840743"/>
            <a:ext cx="9033426" cy="601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7" y="785718"/>
            <a:ext cx="9068846" cy="607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93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28600"/>
                <a:ext cx="8763000" cy="5897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Basic function: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)=2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−3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What is:</a:t>
                </a:r>
              </a:p>
              <a:p>
                <a:pPr lvl="5">
                  <a:buFont typeface="Wingdings" pitchFamily="2" charset="2"/>
                  <a:buChar char="§"/>
                </a:pPr>
                <a:r>
                  <a:rPr lang="en-US" sz="3200" dirty="0" smtClean="0"/>
                  <a:t>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𝑓</m:t>
                    </m:r>
                    <m:r>
                      <a:rPr lang="en-US" sz="3200" i="1" dirty="0" smtClean="0">
                        <a:latin typeface="Cambria Math"/>
                      </a:rPr>
                      <m:t>(3)</m:t>
                    </m:r>
                  </m:oMath>
                </a14:m>
                <a:endParaRPr lang="en-US" sz="3200" dirty="0" smtClean="0"/>
              </a:p>
              <a:p>
                <a:pPr lvl="5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  </m:t>
                    </m:r>
                    <m:r>
                      <a:rPr lang="en-US" sz="3200" i="1" dirty="0" smtClean="0">
                        <a:latin typeface="Cambria Math"/>
                      </a:rPr>
                      <m:t>𝑓</m:t>
                    </m:r>
                    <m:r>
                      <a:rPr lang="en-US" sz="3200" i="1" dirty="0" smtClean="0">
                        <a:latin typeface="Cambria Math"/>
                      </a:rPr>
                      <m:t>(−5)</m:t>
                    </m:r>
                  </m:oMath>
                </a14:m>
                <a:endParaRPr lang="en-US" sz="3200" dirty="0" smtClean="0"/>
              </a:p>
              <a:p>
                <a:pPr lvl="5">
                  <a:buFont typeface="Wingdings" pitchFamily="2" charset="2"/>
                  <a:buChar char="§"/>
                </a:pPr>
                <a:r>
                  <a:rPr lang="en-US" sz="3200" dirty="0" smtClean="0"/>
                  <a:t>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𝑓</m:t>
                    </m:r>
                    <m:r>
                      <a:rPr lang="en-US" sz="3200" i="1" dirty="0" smtClean="0">
                        <a:latin typeface="Cambria Math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latin typeface="Cambria Math"/>
                      </a:rPr>
                      <m:t>+1)</m:t>
                    </m:r>
                  </m:oMath>
                </a14:m>
                <a:endParaRPr lang="en-US" sz="3200" dirty="0" smtClean="0"/>
              </a:p>
              <a:p>
                <a:pPr lvl="5">
                  <a:buFont typeface="Wingdings" pitchFamily="2" charset="2"/>
                  <a:buChar char="§"/>
                </a:pPr>
                <a:r>
                  <a:rPr lang="en-US" sz="3200" dirty="0" smtClean="0"/>
                  <a:t>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𝑓</m:t>
                    </m:r>
                    <m:r>
                      <a:rPr lang="en-US" sz="3200" i="1" dirty="0" smtClean="0">
                        <a:latin typeface="Cambria Math"/>
                      </a:rPr>
                      <m:t>(−</m:t>
                    </m:r>
                    <m:r>
                      <a:rPr lang="en-US" sz="3200" i="1" dirty="0" smtClean="0"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3200" dirty="0" smtClean="0"/>
              </a:p>
              <a:p>
                <a:pPr lvl="5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  2</m:t>
                    </m:r>
                    <m:r>
                      <a:rPr lang="en-US" sz="3200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3200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3200" b="0" dirty="0" smtClean="0">
                  <a:ea typeface="Cambria Math"/>
                </a:endParaRPr>
              </a:p>
              <a:p>
                <a:pPr lvl="5">
                  <a:buFont typeface="Wingdings" pitchFamily="2" charset="2"/>
                  <a:buChar char="§"/>
                </a:pPr>
                <a:r>
                  <a:rPr lang="en-US" sz="3200" dirty="0" smtClean="0"/>
                  <a:t>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−</m:t>
                    </m:r>
                    <m:r>
                      <a:rPr lang="en-US" sz="3200" i="1" dirty="0" smtClean="0">
                        <a:latin typeface="Cambria Math"/>
                      </a:rPr>
                      <m:t>𝑓</m:t>
                    </m:r>
                    <m:r>
                      <a:rPr lang="en-US" sz="3200" i="1" dirty="0" smtClean="0">
                        <a:latin typeface="Cambria Math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28600"/>
                <a:ext cx="8763000" cy="5897563"/>
              </a:xfrm>
              <a:blipFill rotWithShape="1">
                <a:blip r:embed="rId2"/>
                <a:stretch>
                  <a:fillRect l="-1809" t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091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28601"/>
                <a:ext cx="87630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Basic function: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−2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What is:</a:t>
                </a:r>
              </a:p>
              <a:p>
                <a:pPr lvl="5">
                  <a:buFont typeface="Wingdings" pitchFamily="2" charset="2"/>
                  <a:buChar char="§"/>
                </a:pPr>
                <a:r>
                  <a:rPr lang="en-US" sz="3200" dirty="0" smtClean="0"/>
                  <a:t>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𝑓</m:t>
                    </m:r>
                    <m:r>
                      <a:rPr lang="en-US" sz="3200" i="1" dirty="0" smtClean="0">
                        <a:latin typeface="Cambria Math"/>
                      </a:rPr>
                      <m:t>(3)</m:t>
                    </m:r>
                  </m:oMath>
                </a14:m>
                <a:endParaRPr lang="en-US" sz="3200" dirty="0" smtClean="0"/>
              </a:p>
              <a:p>
                <a:pPr lvl="5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  </m:t>
                    </m:r>
                    <m:r>
                      <a:rPr lang="en-US" sz="3200" i="1" dirty="0" smtClean="0">
                        <a:latin typeface="Cambria Math"/>
                      </a:rPr>
                      <m:t>𝑓</m:t>
                    </m:r>
                    <m:r>
                      <a:rPr lang="en-US" sz="3200" i="1" dirty="0" smtClean="0">
                        <a:latin typeface="Cambria Math"/>
                      </a:rPr>
                      <m:t>(−5)</m:t>
                    </m:r>
                  </m:oMath>
                </a14:m>
                <a:endParaRPr lang="en-US" sz="3200" dirty="0" smtClean="0"/>
              </a:p>
              <a:p>
                <a:pPr lvl="5">
                  <a:buFont typeface="Wingdings" pitchFamily="2" charset="2"/>
                  <a:buChar char="§"/>
                </a:pPr>
                <a:r>
                  <a:rPr lang="en-US" sz="3200" dirty="0" smtClean="0"/>
                  <a:t>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𝑓</m:t>
                    </m:r>
                    <m:r>
                      <a:rPr lang="en-US" sz="3200" i="1" dirty="0" smtClean="0">
                        <a:latin typeface="Cambria Math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latin typeface="Cambria Math"/>
                      </a:rPr>
                      <m:t>+1)</m:t>
                    </m:r>
                  </m:oMath>
                </a14:m>
                <a:endParaRPr lang="en-US" sz="3200" dirty="0" smtClean="0"/>
              </a:p>
              <a:p>
                <a:pPr lvl="5">
                  <a:buFont typeface="Wingdings" pitchFamily="2" charset="2"/>
                  <a:buChar char="§"/>
                </a:pPr>
                <a:r>
                  <a:rPr lang="en-US" sz="3200" dirty="0" smtClean="0"/>
                  <a:t>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𝑓</m:t>
                    </m:r>
                    <m:r>
                      <a:rPr lang="en-US" sz="3200" i="1" dirty="0" smtClean="0">
                        <a:latin typeface="Cambria Math"/>
                      </a:rPr>
                      <m:t>(−</m:t>
                    </m:r>
                    <m:r>
                      <a:rPr lang="en-US" sz="3200" i="1" dirty="0" smtClean="0"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3200" dirty="0" smtClean="0"/>
              </a:p>
              <a:p>
                <a:pPr lvl="5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  2</m:t>
                    </m:r>
                    <m:r>
                      <a:rPr lang="en-US" sz="3200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3200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3200" b="0" dirty="0" smtClean="0">
                  <a:ea typeface="Cambria Math"/>
                </a:endParaRPr>
              </a:p>
              <a:p>
                <a:pPr lvl="5">
                  <a:buFont typeface="Wingdings" pitchFamily="2" charset="2"/>
                  <a:buChar char="§"/>
                </a:pPr>
                <a:r>
                  <a:rPr lang="en-US" sz="3200" dirty="0" smtClean="0"/>
                  <a:t>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−</m:t>
                    </m:r>
                    <m:r>
                      <a:rPr lang="en-US" sz="3200" i="1" dirty="0" smtClean="0">
                        <a:latin typeface="Cambria Math"/>
                      </a:rPr>
                      <m:t>𝑓</m:t>
                    </m:r>
                    <m:r>
                      <a:rPr lang="en-US" sz="3200" i="1" dirty="0" smtClean="0">
                        <a:latin typeface="Cambria Math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28601"/>
                <a:ext cx="8763000" cy="5105400"/>
              </a:xfrm>
              <a:blipFill rotWithShape="1">
                <a:blip r:embed="rId2"/>
                <a:stretch>
                  <a:fillRect l="-1809" t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433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28601"/>
                <a:ext cx="87630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Basic function: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What is:</a:t>
                </a:r>
              </a:p>
              <a:p>
                <a:pPr lvl="5">
                  <a:buFont typeface="Wingdings" pitchFamily="2" charset="2"/>
                  <a:buChar char="§"/>
                </a:pPr>
                <a:r>
                  <a:rPr lang="en-US" sz="3200" dirty="0" smtClean="0"/>
                  <a:t>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𝑓</m:t>
                    </m:r>
                    <m:r>
                      <a:rPr lang="en-US" sz="3200" i="1" dirty="0" smtClean="0">
                        <a:latin typeface="Cambria Math"/>
                      </a:rPr>
                      <m:t>(3)</m:t>
                    </m:r>
                  </m:oMath>
                </a14:m>
                <a:endParaRPr lang="en-US" sz="3200" dirty="0" smtClean="0"/>
              </a:p>
              <a:p>
                <a:pPr lvl="5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  </m:t>
                    </m:r>
                    <m:r>
                      <a:rPr lang="en-US" sz="3200" i="1" dirty="0" smtClean="0">
                        <a:latin typeface="Cambria Math"/>
                      </a:rPr>
                      <m:t>𝑓</m:t>
                    </m:r>
                    <m:r>
                      <a:rPr lang="en-US" sz="3200" i="1" dirty="0" smtClean="0">
                        <a:latin typeface="Cambria Math"/>
                      </a:rPr>
                      <m:t>(−5)</m:t>
                    </m:r>
                  </m:oMath>
                </a14:m>
                <a:endParaRPr lang="en-US" sz="3200" dirty="0" smtClean="0"/>
              </a:p>
              <a:p>
                <a:pPr lvl="5">
                  <a:buFont typeface="Wingdings" pitchFamily="2" charset="2"/>
                  <a:buChar char="§"/>
                </a:pPr>
                <a:r>
                  <a:rPr lang="en-US" sz="3200" dirty="0" smtClean="0"/>
                  <a:t>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𝑓</m:t>
                    </m:r>
                    <m:r>
                      <a:rPr lang="en-US" sz="3200" i="1" dirty="0" smtClean="0">
                        <a:latin typeface="Cambria Math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latin typeface="Cambria Math"/>
                      </a:rPr>
                      <m:t>+1)</m:t>
                    </m:r>
                  </m:oMath>
                </a14:m>
                <a:endParaRPr lang="en-US" sz="3200" dirty="0" smtClean="0"/>
              </a:p>
              <a:p>
                <a:pPr lvl="5">
                  <a:buFont typeface="Wingdings" pitchFamily="2" charset="2"/>
                  <a:buChar char="§"/>
                </a:pPr>
                <a:r>
                  <a:rPr lang="en-US" sz="3200" dirty="0" smtClean="0"/>
                  <a:t>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𝑓</m:t>
                    </m:r>
                    <m:r>
                      <a:rPr lang="en-US" sz="3200" i="1" dirty="0" smtClean="0">
                        <a:latin typeface="Cambria Math"/>
                      </a:rPr>
                      <m:t>(−</m:t>
                    </m:r>
                    <m:r>
                      <a:rPr lang="en-US" sz="3200" i="1" dirty="0" smtClean="0"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3200" dirty="0" smtClean="0"/>
              </a:p>
              <a:p>
                <a:pPr lvl="5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  2</m:t>
                    </m:r>
                    <m:r>
                      <a:rPr lang="en-US" sz="3200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3200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3200" b="0" dirty="0" smtClean="0">
                  <a:ea typeface="Cambria Math"/>
                </a:endParaRPr>
              </a:p>
              <a:p>
                <a:pPr lvl="5">
                  <a:buFont typeface="Wingdings" pitchFamily="2" charset="2"/>
                  <a:buChar char="§"/>
                </a:pPr>
                <a:r>
                  <a:rPr lang="en-US" sz="3200" dirty="0" smtClean="0"/>
                  <a:t>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−</m:t>
                    </m:r>
                    <m:r>
                      <a:rPr lang="en-US" sz="3200" i="1" dirty="0" smtClean="0">
                        <a:latin typeface="Cambria Math"/>
                      </a:rPr>
                      <m:t>𝑓</m:t>
                    </m:r>
                    <m:r>
                      <a:rPr lang="en-US" sz="3200" i="1" dirty="0" smtClean="0">
                        <a:latin typeface="Cambria Math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28601"/>
                <a:ext cx="8763000" cy="5105400"/>
              </a:xfrm>
              <a:blipFill rotWithShape="1">
                <a:blip r:embed="rId2"/>
                <a:stretch>
                  <a:fillRect l="-1809" t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"/>
            <a:ext cx="85344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Now complete question 11 on Pages 330 – 331: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8" y="609600"/>
            <a:ext cx="903348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2" y="2667000"/>
            <a:ext cx="578731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9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Reflections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" y="990600"/>
                <a:ext cx="8763000" cy="5562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600" dirty="0" smtClean="0">
                    <a:solidFill>
                      <a:prstClr val="black"/>
                    </a:solidFill>
                  </a:rPr>
                  <a:t>Now consider the following linear functions:</a:t>
                </a:r>
              </a:p>
              <a:p>
                <a:pPr lvl="5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sz="3600" b="0" dirty="0" smtClean="0">
                  <a:solidFill>
                    <a:prstClr val="black"/>
                  </a:solidFill>
                </a:endParaRPr>
              </a:p>
              <a:p>
                <a:pPr lvl="5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3600" dirty="0" smtClean="0">
                  <a:solidFill>
                    <a:prstClr val="black"/>
                  </a:solidFill>
                </a:endParaRPr>
              </a:p>
              <a:p>
                <a:pPr lvl="5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3600" dirty="0">
                  <a:solidFill>
                    <a:prstClr val="black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sz="3600" dirty="0">
                    <a:solidFill>
                      <a:prstClr val="black"/>
                    </a:solidFill>
                  </a:rPr>
                  <a:t>Write the functions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𝑟</m:t>
                    </m:r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𝑠</m:t>
                    </m:r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in terms of the basic function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.</a:t>
                </a:r>
              </a:p>
              <a:p>
                <a:pPr algn="just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𝑟</m:t>
                    </m:r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/>
                      </a:rPr>
                      <m:t>)=</m:t>
                    </m:r>
                  </m:oMath>
                </a14:m>
                <a:endParaRPr lang="en-US" sz="3600" dirty="0">
                  <a:solidFill>
                    <a:prstClr val="black"/>
                  </a:solidFill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𝑠</m:t>
                    </m:r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/>
                      </a:rPr>
                      <m:t>)=</m:t>
                    </m:r>
                  </m:oMath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" y="990600"/>
                <a:ext cx="8763000" cy="5562600"/>
              </a:xfrm>
              <a:blipFill rotWithShape="1">
                <a:blip r:embed="rId2"/>
                <a:stretch>
                  <a:fillRect l="-2086" t="-1645" r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5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76200"/>
            <a:ext cx="87630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Use DESMOS to complete question 2 on Page 331: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7" r="7977" b="7937"/>
          <a:stretch/>
        </p:blipFill>
        <p:spPr bwMode="auto">
          <a:xfrm>
            <a:off x="35355" y="838200"/>
            <a:ext cx="9073291" cy="521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03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067800" cy="53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Complete question 3 on Page 331, then complete the table for question 4 on Page 332: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73914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2"/>
          <a:stretch/>
        </p:blipFill>
        <p:spPr bwMode="auto">
          <a:xfrm>
            <a:off x="476563" y="2036594"/>
            <a:ext cx="7772400" cy="482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5"/>
          <a:stretch/>
        </p:blipFill>
        <p:spPr bwMode="auto">
          <a:xfrm>
            <a:off x="783646" y="2342923"/>
            <a:ext cx="7576709" cy="451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6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0678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Now complete questions 5 – 6 on Page 332: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" y="762000"/>
            <a:ext cx="9032149" cy="43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77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Reflections of Functions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6"/>
          <a:stretch/>
        </p:blipFill>
        <p:spPr bwMode="auto">
          <a:xfrm>
            <a:off x="0" y="685800"/>
            <a:ext cx="907767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1148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DESMOS to graph the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96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Reflections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838200"/>
                <a:ext cx="8991600" cy="5867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prstClr val="black"/>
                    </a:solidFill>
                  </a:rPr>
                  <a:t>L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et’s consider the following three exponential functions:</a:t>
                </a:r>
              </a:p>
              <a:p>
                <a:pPr lvl="5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3200" b="0" dirty="0" smtClean="0">
                  <a:solidFill>
                    <a:prstClr val="black"/>
                  </a:solidFill>
                </a:endParaRPr>
              </a:p>
              <a:p>
                <a:pPr lvl="5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 smtClean="0">
                  <a:solidFill>
                    <a:prstClr val="black"/>
                  </a:solidFill>
                </a:endParaRPr>
              </a:p>
              <a:p>
                <a:pPr lvl="5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(−</m:t>
                        </m:r>
                        <m:r>
                          <a:rPr lang="en-US" sz="32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2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sz="3200" dirty="0">
                  <a:solidFill>
                    <a:prstClr val="black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dirty="0" smtClean="0">
                    <a:solidFill>
                      <a:prstClr val="black"/>
                    </a:solidFill>
                  </a:rPr>
                  <a:t>Let’s work together to complete Pages 328-329:</a:t>
                </a:r>
              </a:p>
              <a:p>
                <a:pPr marL="0" indent="0" algn="r">
                  <a:buNone/>
                </a:pPr>
                <a:r>
                  <a:rPr lang="en-US" sz="1800" b="1" cap="small" dirty="0" smtClean="0">
                    <a:solidFill>
                      <a:prstClr val="black"/>
                    </a:solidFill>
                  </a:rPr>
                  <a:t>(use DESMOS to complete #4)</a:t>
                </a:r>
              </a:p>
              <a:p>
                <a:pPr marL="0" indent="0" algn="just">
                  <a:buNone/>
                </a:pPr>
                <a:r>
                  <a:rPr lang="en-US" dirty="0" smtClean="0">
                    <a:solidFill>
                      <a:prstClr val="black"/>
                    </a:solidFill>
                  </a:rPr>
                  <a:t>Write the functions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in terms of the basic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h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 algn="just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)=</m:t>
                    </m:r>
                  </m:oMath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)=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838200"/>
                <a:ext cx="8991600" cy="5867400"/>
              </a:xfrm>
              <a:blipFill rotWithShape="1">
                <a:blip r:embed="rId2"/>
                <a:stretch>
                  <a:fillRect l="-1763" t="-936" r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38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8" r="15357" b="8730"/>
          <a:stretch/>
        </p:blipFill>
        <p:spPr bwMode="auto">
          <a:xfrm>
            <a:off x="3637" y="601884"/>
            <a:ext cx="9136726" cy="565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8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Reflections of Functions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791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DESMOS to graph the function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7" y="1143000"/>
            <a:ext cx="89025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59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0" r="7262" b="9206"/>
          <a:stretch/>
        </p:blipFill>
        <p:spPr bwMode="auto">
          <a:xfrm>
            <a:off x="38100" y="879773"/>
            <a:ext cx="9067800" cy="509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10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Reflections of Functions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791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DESMOS to graph the function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" y="1219200"/>
            <a:ext cx="909109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5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3" r="4524" b="12222"/>
          <a:stretch/>
        </p:blipFill>
        <p:spPr bwMode="auto">
          <a:xfrm>
            <a:off x="10294" y="1028700"/>
            <a:ext cx="91234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20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 question 2 on Page 334: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5" y="369332"/>
            <a:ext cx="7859210" cy="648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01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complete pages 335 – 336 for homework.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44" y="375494"/>
            <a:ext cx="6462712" cy="648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3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81" y="38100"/>
            <a:ext cx="8561838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9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8" y="73921"/>
            <a:ext cx="8030845" cy="671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23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/>
              <a:t>Reflections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991600" cy="199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6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32" y="76200"/>
            <a:ext cx="8604468" cy="609600"/>
          </a:xfrm>
        </p:spPr>
        <p:txBody>
          <a:bodyPr>
            <a:normAutofit/>
          </a:bodyPr>
          <a:lstStyle/>
          <a:p>
            <a:pPr lvl="0" algn="l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ea typeface="+mn-ea"/>
                <a:cs typeface="+mn-cs"/>
              </a:rPr>
              <a:t>Use DESMOS to complete question </a:t>
            </a:r>
            <a:r>
              <a:rPr lang="en-US" sz="2800" dirty="0" smtClean="0">
                <a:solidFill>
                  <a:prstClr val="black"/>
                </a:solidFill>
                <a:ea typeface="+mn-ea"/>
                <a:cs typeface="+mn-cs"/>
              </a:rPr>
              <a:t>4 on </a:t>
            </a:r>
            <a:r>
              <a:rPr lang="en-US" sz="2800" dirty="0">
                <a:solidFill>
                  <a:prstClr val="black"/>
                </a:solidFill>
                <a:ea typeface="+mn-ea"/>
                <a:cs typeface="+mn-cs"/>
              </a:rPr>
              <a:t>Page </a:t>
            </a:r>
            <a:r>
              <a:rPr lang="en-US" sz="2800" dirty="0" smtClean="0">
                <a:solidFill>
                  <a:prstClr val="black"/>
                </a:solidFill>
                <a:ea typeface="+mn-ea"/>
                <a:cs typeface="+mn-cs"/>
              </a:rPr>
              <a:t>328:</a:t>
            </a:r>
            <a:endParaRPr lang="en-US" sz="28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1" r="7631" b="4603"/>
          <a:stretch/>
        </p:blipFill>
        <p:spPr bwMode="auto">
          <a:xfrm>
            <a:off x="82332" y="838200"/>
            <a:ext cx="897933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14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4"/>
          <a:stretch/>
        </p:blipFill>
        <p:spPr bwMode="auto">
          <a:xfrm>
            <a:off x="618363" y="30666"/>
            <a:ext cx="7907274" cy="679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1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/>
              <a:t>Reflections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1" y="965885"/>
            <a:ext cx="9060339" cy="78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9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96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Reflections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5867400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000"/>
              </a:spcAft>
              <a:buNone/>
            </a:pPr>
            <a:r>
              <a:rPr lang="en-US" sz="4000" dirty="0" smtClean="0">
                <a:solidFill>
                  <a:prstClr val="black"/>
                </a:solidFill>
              </a:rPr>
              <a:t>A </a:t>
            </a:r>
            <a:r>
              <a:rPr lang="en-US" sz="4000" b="1" dirty="0" smtClean="0">
                <a:solidFill>
                  <a:srgbClr val="FF0000"/>
                </a:solidFill>
              </a:rPr>
              <a:t>REFLECTION</a:t>
            </a:r>
            <a:r>
              <a:rPr lang="en-US" sz="4000" dirty="0" smtClean="0">
                <a:solidFill>
                  <a:prstClr val="black"/>
                </a:solidFill>
              </a:rPr>
              <a:t> of a graph is a mirror image of the graph about a </a:t>
            </a:r>
            <a:r>
              <a:rPr lang="en-US" sz="4000" b="1" dirty="0" smtClean="0">
                <a:solidFill>
                  <a:srgbClr val="7030A0"/>
                </a:solidFill>
              </a:rPr>
              <a:t>LINE OF REFLECTION</a:t>
            </a:r>
            <a:r>
              <a:rPr lang="en-US" sz="4000" dirty="0" smtClean="0">
                <a:solidFill>
                  <a:prstClr val="black"/>
                </a:solidFill>
              </a:rPr>
              <a:t>.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en-US" sz="4000" dirty="0" smtClean="0">
                <a:solidFill>
                  <a:prstClr val="black"/>
                </a:solidFill>
              </a:rPr>
              <a:t>A </a:t>
            </a:r>
            <a:r>
              <a:rPr lang="en-US" sz="4000" b="1" dirty="0" smtClean="0">
                <a:solidFill>
                  <a:srgbClr val="7030A0"/>
                </a:solidFill>
              </a:rPr>
              <a:t>LINE OF REFLECTION </a:t>
            </a:r>
            <a:r>
              <a:rPr lang="en-US" sz="4000" dirty="0" smtClean="0">
                <a:solidFill>
                  <a:prstClr val="black"/>
                </a:solidFill>
              </a:rPr>
              <a:t>is the line that the graph is reflected about.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en-US" sz="4000" dirty="0" smtClean="0">
                <a:solidFill>
                  <a:prstClr val="black"/>
                </a:solidFill>
              </a:rPr>
              <a:t>As you may remember from Course 3, a horizontal line of reflection affects the</a:t>
            </a:r>
            <a:br>
              <a:rPr lang="en-US" sz="4000" dirty="0" smtClean="0">
                <a:solidFill>
                  <a:prstClr val="black"/>
                </a:solidFill>
              </a:rPr>
            </a:br>
            <a:r>
              <a:rPr lang="en-US" sz="4000" dirty="0" smtClean="0">
                <a:solidFill>
                  <a:prstClr val="black"/>
                </a:solidFill>
              </a:rPr>
              <a:t>y-coordinates, and a vertical line of reflection affects the x-coordinates.</a:t>
            </a:r>
          </a:p>
        </p:txBody>
      </p:sp>
    </p:spTree>
    <p:extLst>
      <p:ext uri="{BB962C8B-B14F-4D97-AF65-F5344CB8AC3E}">
        <p14:creationId xmlns:p14="http://schemas.microsoft.com/office/powerpoint/2010/main" val="208276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96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Reflections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838200"/>
                <a:ext cx="8991600" cy="586740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4000" dirty="0" smtClean="0">
                    <a:solidFill>
                      <a:prstClr val="black"/>
                    </a:solidFill>
                  </a:rPr>
                  <a:t>You can use coordinate notation to indicate a reflection about a horizontal line of reflection: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groupChr>
                        <m:groupChrPr>
                          <m:chr m:val="→"/>
                          <m:vertJc m:val="bot"/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groupChrPr>
                        <m:e/>
                      </m:groupChr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,−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4000" dirty="0" smtClean="0">
                  <a:solidFill>
                    <a:prstClr val="black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sz="4000" dirty="0" smtClean="0">
                    <a:solidFill>
                      <a:prstClr val="black"/>
                    </a:solidFill>
                  </a:rPr>
                  <a:t>You </a:t>
                </a:r>
                <a:r>
                  <a:rPr lang="en-US" sz="4000" dirty="0">
                    <a:solidFill>
                      <a:prstClr val="black"/>
                    </a:solidFill>
                  </a:rPr>
                  <a:t>can 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also use </a:t>
                </a:r>
                <a:r>
                  <a:rPr lang="en-US" sz="4000" dirty="0">
                    <a:solidFill>
                      <a:prstClr val="black"/>
                    </a:solidFill>
                  </a:rPr>
                  <a:t>coordinate notation to indicate a reflection about a 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vertical line </a:t>
                </a:r>
                <a:r>
                  <a:rPr lang="en-US" sz="4000" dirty="0">
                    <a:solidFill>
                      <a:prstClr val="black"/>
                    </a:solidFill>
                  </a:rPr>
                  <a:t>of reflection: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groupChr>
                        <m:groupChrPr>
                          <m:chr m:val="→"/>
                          <m:vertJc m:val="bot"/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groupChrPr>
                        <m:e/>
                      </m:groupChr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838200"/>
                <a:ext cx="8991600" cy="5867400"/>
              </a:xfrm>
              <a:blipFill rotWithShape="1">
                <a:blip r:embed="rId2"/>
                <a:stretch>
                  <a:fillRect l="-2441" t="-1871" r="-2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92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Reflections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Now complete questions 8 and 9 on Page 330: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4"/>
          <a:stretch/>
        </p:blipFill>
        <p:spPr bwMode="auto">
          <a:xfrm>
            <a:off x="1024153" y="1219201"/>
            <a:ext cx="709569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7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5409</TotalTime>
  <Words>561</Words>
  <Application>Microsoft Office PowerPoint</Application>
  <PresentationFormat>On-screen Show (4:3)</PresentationFormat>
  <Paragraphs>79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Exponential Functions</vt:lpstr>
      <vt:lpstr>Reflections</vt:lpstr>
      <vt:lpstr>Reflections</vt:lpstr>
      <vt:lpstr>Use DESMOS to complete question 4 on Page 328:</vt:lpstr>
      <vt:lpstr>PowerPoint Presentation</vt:lpstr>
      <vt:lpstr>Reflections</vt:lpstr>
      <vt:lpstr>Reflections</vt:lpstr>
      <vt:lpstr>Reflections</vt:lpstr>
      <vt:lpstr>Reflections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Reflections</vt:lpstr>
      <vt:lpstr>PowerPoint Presentation</vt:lpstr>
      <vt:lpstr>PowerPoint Presentation</vt:lpstr>
      <vt:lpstr>PowerPoint Presentation</vt:lpstr>
      <vt:lpstr>Reflections of Functions</vt:lpstr>
      <vt:lpstr>PowerPoint Presentation</vt:lpstr>
      <vt:lpstr>Reflections of Functions</vt:lpstr>
      <vt:lpstr>PowerPoint Presentation</vt:lpstr>
      <vt:lpstr>Reflections of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Representing Functions</dc:title>
  <dc:creator>Amplo, William (wamplo@psusd.us)</dc:creator>
  <cp:lastModifiedBy>Amplo, William (wamplo@psusd.us)</cp:lastModifiedBy>
  <cp:revision>187</cp:revision>
  <dcterms:created xsi:type="dcterms:W3CDTF">2006-08-16T00:00:00Z</dcterms:created>
  <dcterms:modified xsi:type="dcterms:W3CDTF">2016-02-22T20:26:57Z</dcterms:modified>
</cp:coreProperties>
</file>