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4v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5" d="100"/>
          <a:sy n="95" d="100"/>
        </p:scale>
        <p:origin x="-4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4v"/><Relationship Id="rId1" Type="http://schemas.microsoft.com/office/2007/relationships/media" Target="../media/media1.m4v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Using the Slope Formula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65379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ope Formula.m4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85800" y="381000"/>
            <a:ext cx="7747000" cy="581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6830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756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13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76200" y="76200"/>
            <a:ext cx="89916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latin typeface="Calibri" pitchFamily="34" charset="0"/>
                <a:cs typeface="Arial" pitchFamily="34" charset="0"/>
              </a:rPr>
              <a:t>USING THE SLOPE FORMULA</a:t>
            </a:r>
            <a:endParaRPr lang="en-US" dirty="0">
              <a:latin typeface="Calibri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4724400" y="749853"/>
                <a:ext cx="4343400" cy="57695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200" dirty="0" smtClean="0"/>
                  <a:t>Step 1:</a:t>
                </a:r>
              </a:p>
              <a:p>
                <a:pPr lvl="1" algn="just"/>
                <a:r>
                  <a:rPr lang="en-US" sz="2200" dirty="0" smtClean="0"/>
                  <a:t>Identify two points on the line.</a:t>
                </a:r>
              </a:p>
              <a:p>
                <a:pPr algn="ctr"/>
                <a:r>
                  <a:rPr lang="en-US" sz="2200" dirty="0" smtClean="0"/>
                  <a:t>(2,6) and (3,9)</a:t>
                </a:r>
              </a:p>
              <a:p>
                <a:r>
                  <a:rPr lang="en-US" sz="2200" dirty="0" smtClean="0"/>
                  <a:t>Step 2:</a:t>
                </a:r>
              </a:p>
              <a:p>
                <a:pPr lvl="1"/>
                <a:r>
                  <a:rPr lang="en-US" sz="2200" dirty="0" smtClean="0"/>
                  <a:t>LABEL each point</a:t>
                </a:r>
              </a:p>
              <a:p>
                <a:pPr algn="ctr"/>
                <a:r>
                  <a:rPr lang="en-US" sz="2200" dirty="0"/>
                  <a:t>Point 1: (2,6</a:t>
                </a:r>
                <a:r>
                  <a:rPr lang="en-US" sz="2200" dirty="0" smtClean="0"/>
                  <a:t>)</a:t>
                </a:r>
              </a:p>
              <a:p>
                <a:pPr algn="ctr"/>
                <a:r>
                  <a:rPr lang="en-US" sz="2200" dirty="0" smtClean="0"/>
                  <a:t>               (</a:t>
                </a:r>
                <a:r>
                  <a:rPr lang="en-US" sz="2200" b="1" i="1" dirty="0" smtClean="0">
                    <a:latin typeface="Times New Roman" pitchFamily="18" charset="0"/>
                    <a:cs typeface="Times New Roman" pitchFamily="18" charset="0"/>
                  </a:rPr>
                  <a:t>x</a:t>
                </a:r>
                <a:r>
                  <a:rPr lang="en-US" sz="2200" b="1" baseline="-25000" dirty="0" smtClean="0">
                    <a:latin typeface="Times New Roman" pitchFamily="18" charset="0"/>
                    <a:cs typeface="Times New Roman" pitchFamily="18" charset="0"/>
                  </a:rPr>
                  <a:t>1</a:t>
                </a:r>
                <a:r>
                  <a:rPr lang="en-US" sz="2200" b="1" dirty="0" smtClean="0">
                    <a:latin typeface="Times New Roman" pitchFamily="18" charset="0"/>
                    <a:cs typeface="Times New Roman" pitchFamily="18" charset="0"/>
                  </a:rPr>
                  <a:t>, </a:t>
                </a:r>
                <a:r>
                  <a:rPr lang="en-US" sz="2200" b="1" i="1" dirty="0" smtClean="0">
                    <a:latin typeface="Times New Roman" pitchFamily="18" charset="0"/>
                    <a:cs typeface="Times New Roman" pitchFamily="18" charset="0"/>
                  </a:rPr>
                  <a:t>y</a:t>
                </a:r>
                <a:r>
                  <a:rPr lang="en-US" sz="2200" b="1" baseline="-25000" dirty="0" smtClean="0">
                    <a:latin typeface="Times New Roman" pitchFamily="18" charset="0"/>
                    <a:cs typeface="Times New Roman" pitchFamily="18" charset="0"/>
                  </a:rPr>
                  <a:t>1</a:t>
                </a:r>
                <a:r>
                  <a:rPr lang="en-US" sz="2200" dirty="0" smtClean="0"/>
                  <a:t>)</a:t>
                </a:r>
              </a:p>
              <a:p>
                <a:pPr algn="ctr"/>
                <a:r>
                  <a:rPr lang="en-US" sz="2200" dirty="0"/>
                  <a:t>Point </a:t>
                </a:r>
                <a:r>
                  <a:rPr lang="en-US" sz="2200" dirty="0" smtClean="0"/>
                  <a:t>2: (3,9)</a:t>
                </a:r>
                <a:endParaRPr lang="en-US" sz="2200" dirty="0"/>
              </a:p>
              <a:p>
                <a:pPr algn="ctr"/>
                <a:r>
                  <a:rPr lang="en-US" sz="2200" dirty="0"/>
                  <a:t>               (</a:t>
                </a:r>
                <a:r>
                  <a:rPr lang="en-US" sz="2200" b="1" i="1" dirty="0" smtClean="0">
                    <a:latin typeface="Times New Roman" pitchFamily="18" charset="0"/>
                    <a:cs typeface="Times New Roman" pitchFamily="18" charset="0"/>
                  </a:rPr>
                  <a:t>x</a:t>
                </a:r>
                <a:r>
                  <a:rPr lang="en-US" sz="2200" b="1" baseline="-25000" dirty="0" smtClean="0"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en-US" sz="2200" b="1" dirty="0" smtClean="0">
                    <a:latin typeface="Times New Roman" pitchFamily="18" charset="0"/>
                    <a:cs typeface="Times New Roman" pitchFamily="18" charset="0"/>
                  </a:rPr>
                  <a:t>, </a:t>
                </a:r>
                <a:r>
                  <a:rPr lang="en-US" sz="2200" b="1" i="1" dirty="0" smtClean="0">
                    <a:latin typeface="Times New Roman" pitchFamily="18" charset="0"/>
                    <a:cs typeface="Times New Roman" pitchFamily="18" charset="0"/>
                  </a:rPr>
                  <a:t>y</a:t>
                </a:r>
                <a:r>
                  <a:rPr lang="en-US" sz="2200" b="1" baseline="-25000" dirty="0" smtClean="0"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en-US" sz="2200" dirty="0" smtClean="0"/>
                  <a:t>)</a:t>
                </a:r>
                <a:endParaRPr lang="en-US" sz="2200" dirty="0"/>
              </a:p>
              <a:p>
                <a:r>
                  <a:rPr lang="en-US" sz="2200" dirty="0" smtClean="0"/>
                  <a:t>Step 3:</a:t>
                </a:r>
                <a:endParaRPr lang="en-US" sz="2200" dirty="0"/>
              </a:p>
              <a:p>
                <a:pPr lvl="1"/>
                <a:r>
                  <a:rPr lang="en-US" sz="2200" dirty="0"/>
                  <a:t>Write the slope formula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1" i="1">
                          <a:solidFill>
                            <a:srgbClr val="0070C0"/>
                          </a:solidFill>
                          <a:latin typeface="Cambria Math"/>
                        </a:rPr>
                        <m:t>𝒎</m:t>
                      </m:r>
                      <m:r>
                        <a:rPr lang="en-US" sz="2200" b="1" i="1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2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200" b="1" i="1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200" b="1" i="1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𝒚</m:t>
                              </m:r>
                            </m:e>
                            <m:sub>
                              <m:r>
                                <a:rPr lang="en-US" sz="2200" b="1" i="1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𝟐</m:t>
                              </m:r>
                            </m:sub>
                          </m:sSub>
                          <m:r>
                            <a:rPr lang="en-US" sz="2200" b="1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200" b="1" i="1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200" b="1" i="1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𝒚</m:t>
                              </m:r>
                            </m:e>
                            <m:sub>
                              <m:r>
                                <a:rPr lang="en-US" sz="2200" b="1" i="1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𝟏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200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200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2200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𝟐</m:t>
                              </m:r>
                            </m:sub>
                          </m:sSub>
                          <m:r>
                            <a:rPr lang="en-US" sz="22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200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200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2200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𝟏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200" b="1" i="1" dirty="0">
                  <a:solidFill>
                    <a:prstClr val="black"/>
                  </a:solidFill>
                </a:endParaRPr>
              </a:p>
              <a:p>
                <a:r>
                  <a:rPr lang="en-US" sz="2200" dirty="0"/>
                  <a:t>Step </a:t>
                </a:r>
                <a:r>
                  <a:rPr lang="en-US" sz="2200" dirty="0" smtClean="0"/>
                  <a:t>4:</a:t>
                </a:r>
              </a:p>
              <a:p>
                <a:pPr lvl="1"/>
                <a:r>
                  <a:rPr lang="en-US" sz="2200" dirty="0" smtClean="0"/>
                  <a:t>Substitute and solve (SIMPLIFY!)</a:t>
                </a:r>
              </a:p>
              <a:p>
                <a:pPr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1" i="1">
                          <a:solidFill>
                            <a:srgbClr val="0070C0"/>
                          </a:solidFill>
                          <a:latin typeface="Cambria Math"/>
                        </a:rPr>
                        <m:t>𝒎</m:t>
                      </m:r>
                      <m:r>
                        <a:rPr lang="en-US" sz="2200" b="1" i="1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2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200" b="1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𝟗</m:t>
                          </m:r>
                          <m:r>
                            <a:rPr lang="en-US" sz="2200" b="1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sz="2200" b="1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𝟔</m:t>
                          </m:r>
                        </m:num>
                        <m:den>
                          <m:r>
                            <a:rPr lang="en-US" sz="22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𝟑</m:t>
                          </m:r>
                          <m:r>
                            <a:rPr lang="en-US" sz="22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sz="22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𝟐</m:t>
                          </m:r>
                        </m:den>
                      </m:f>
                      <m:r>
                        <a:rPr lang="en-US" sz="22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2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2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𝟑</m:t>
                          </m:r>
                        </m:num>
                        <m:den>
                          <m:r>
                            <a:rPr lang="en-US" sz="22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𝟏</m:t>
                          </m:r>
                        </m:den>
                      </m:f>
                      <m:r>
                        <a:rPr lang="en-US" sz="22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200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𝟑</m:t>
                      </m:r>
                    </m:oMath>
                  </m:oMathPara>
                </a14:m>
                <a:endParaRPr lang="en-US" sz="2200" b="1" i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4400" y="749853"/>
                <a:ext cx="4343400" cy="5769593"/>
              </a:xfrm>
              <a:prstGeom prst="rect">
                <a:avLst/>
              </a:prstGeom>
              <a:blipFill rotWithShape="1">
                <a:blip r:embed="rId2"/>
                <a:stretch>
                  <a:fillRect l="-1683" t="-634" r="-5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8"/>
          <a:stretch/>
        </p:blipFill>
        <p:spPr bwMode="auto">
          <a:xfrm>
            <a:off x="152400" y="990600"/>
            <a:ext cx="4419600" cy="43850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0" name="Straight Arrow Connector 9"/>
          <p:cNvCxnSpPr/>
          <p:nvPr/>
        </p:nvCxnSpPr>
        <p:spPr>
          <a:xfrm flipH="1">
            <a:off x="1554144" y="1143000"/>
            <a:ext cx="1361552" cy="4129298"/>
          </a:xfrm>
          <a:prstGeom prst="straightConnector1">
            <a:avLst/>
          </a:prstGeom>
          <a:ln w="28575">
            <a:solidFill>
              <a:srgbClr val="7030A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/>
          <p:cNvSpPr/>
          <p:nvPr/>
        </p:nvSpPr>
        <p:spPr>
          <a:xfrm>
            <a:off x="2362200" y="2536110"/>
            <a:ext cx="152400" cy="1524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2548096" y="1986798"/>
            <a:ext cx="152400" cy="1524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2723104" y="1423254"/>
            <a:ext cx="152400" cy="1524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855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76200" y="76200"/>
            <a:ext cx="89916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latin typeface="Calibri" pitchFamily="34" charset="0"/>
                <a:cs typeface="Arial" pitchFamily="34" charset="0"/>
              </a:rPr>
              <a:t>Using Graphs</a:t>
            </a:r>
            <a:endParaRPr lang="en-US" dirty="0">
              <a:latin typeface="Calibri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8"/>
          <a:stretch/>
        </p:blipFill>
        <p:spPr bwMode="auto">
          <a:xfrm>
            <a:off x="152400" y="2168194"/>
            <a:ext cx="4419600" cy="43850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0" name="Straight Arrow Connector 9"/>
          <p:cNvCxnSpPr/>
          <p:nvPr/>
        </p:nvCxnSpPr>
        <p:spPr>
          <a:xfrm>
            <a:off x="901700" y="2286000"/>
            <a:ext cx="3124200" cy="4267200"/>
          </a:xfrm>
          <a:prstGeom prst="straightConnector1">
            <a:avLst/>
          </a:prstGeom>
          <a:ln w="28575">
            <a:solidFill>
              <a:srgbClr val="7030A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8"/>
          <a:stretch/>
        </p:blipFill>
        <p:spPr bwMode="auto">
          <a:xfrm>
            <a:off x="4561114" y="2157309"/>
            <a:ext cx="4419600" cy="43850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2" name="Straight Arrow Connector 11"/>
          <p:cNvCxnSpPr/>
          <p:nvPr/>
        </p:nvCxnSpPr>
        <p:spPr>
          <a:xfrm flipH="1">
            <a:off x="7366000" y="2286000"/>
            <a:ext cx="444500" cy="4149394"/>
          </a:xfrm>
          <a:prstGeom prst="straightConnector1">
            <a:avLst/>
          </a:prstGeom>
          <a:ln w="28575">
            <a:solidFill>
              <a:srgbClr val="7030A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1244600" y="2777794"/>
            <a:ext cx="152400" cy="1524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3282950" y="5578144"/>
            <a:ext cx="152400" cy="1524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7334250" y="5952794"/>
            <a:ext cx="152400" cy="1524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7696200" y="2606344"/>
            <a:ext cx="152400" cy="1524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76200" y="990600"/>
            <a:ext cx="8077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Find the slope of the line between the two points:</a:t>
            </a:r>
          </a:p>
        </p:txBody>
      </p:sp>
    </p:spTree>
    <p:extLst>
      <p:ext uri="{BB962C8B-B14F-4D97-AF65-F5344CB8AC3E}">
        <p14:creationId xmlns:p14="http://schemas.microsoft.com/office/powerpoint/2010/main" val="3099027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68362"/>
          </a:xfrm>
        </p:spPr>
        <p:txBody>
          <a:bodyPr/>
          <a:lstStyle/>
          <a:p>
            <a:r>
              <a:rPr lang="en-US" dirty="0" smtClean="0"/>
              <a:t>USING TABLES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8267271"/>
              </p:ext>
            </p:extLst>
          </p:nvPr>
        </p:nvGraphicFramePr>
        <p:xfrm>
          <a:off x="1219200" y="2171700"/>
          <a:ext cx="1828800" cy="1587352"/>
        </p:xfrm>
        <a:graphic>
          <a:graphicData uri="http://schemas.openxmlformats.org/drawingml/2006/table">
            <a:tbl>
              <a:tblPr firstRow="1">
                <a:tableStyleId>{17292A2E-F333-43FB-9621-5CBBE7FDCDCB}</a:tableStyleId>
              </a:tblPr>
              <a:tblGrid>
                <a:gridCol w="914400"/>
                <a:gridCol w="914400"/>
              </a:tblGrid>
              <a:tr h="49007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dirty="0" smtClean="0"/>
                        <a:t>Input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dirty="0" smtClean="0"/>
                        <a:t>Output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588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b="0" dirty="0" smtClean="0"/>
                        <a:t>1</a:t>
                      </a:r>
                      <a:endParaRPr lang="en-US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b="0" dirty="0" smtClean="0"/>
                        <a:t>3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5886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5886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15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4299766"/>
              </p:ext>
            </p:extLst>
          </p:nvPr>
        </p:nvGraphicFramePr>
        <p:xfrm>
          <a:off x="5791200" y="2171700"/>
          <a:ext cx="1828800" cy="1221592"/>
        </p:xfrm>
        <a:graphic>
          <a:graphicData uri="http://schemas.openxmlformats.org/drawingml/2006/table">
            <a:tbl>
              <a:tblPr firstRow="1">
                <a:tableStyleId>{17292A2E-F333-43FB-9621-5CBBE7FDCDCB}</a:tableStyleId>
              </a:tblPr>
              <a:tblGrid>
                <a:gridCol w="914400"/>
                <a:gridCol w="914400"/>
              </a:tblGrid>
              <a:tr h="49007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dirty="0" smtClean="0"/>
                        <a:t>Input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dirty="0" smtClean="0"/>
                        <a:t>Output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588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b="0" dirty="0" smtClean="0"/>
                        <a:t>7</a:t>
                      </a:r>
                      <a:endParaRPr lang="en-US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b="0" dirty="0" smtClean="0"/>
                        <a:t>─ 2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5886"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15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─ 8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76200" y="990600"/>
            <a:ext cx="8077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Find the slope of the </a:t>
            </a:r>
            <a:r>
              <a:rPr lang="en-US" sz="2800" dirty="0" smtClean="0"/>
              <a:t>line: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700660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76200" y="76200"/>
            <a:ext cx="89916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latin typeface="Calibri" pitchFamily="34" charset="0"/>
                <a:cs typeface="Arial" pitchFamily="34" charset="0"/>
              </a:rPr>
              <a:t>JUST TWO POINTS</a:t>
            </a:r>
            <a:endParaRPr lang="en-US" dirty="0">
              <a:latin typeface="Calibri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52400" y="749853"/>
            <a:ext cx="89154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/>
              <a:t>Find the slope of the line between the two points:</a:t>
            </a:r>
          </a:p>
          <a:p>
            <a:pPr algn="just"/>
            <a:endParaRPr lang="en-US" sz="2800" dirty="0"/>
          </a:p>
          <a:p>
            <a:pPr algn="ctr"/>
            <a:r>
              <a:rPr lang="en-US" sz="2800" dirty="0" smtClean="0"/>
              <a:t>(6,5) and (3,2)</a:t>
            </a:r>
          </a:p>
          <a:p>
            <a:pPr algn="ctr"/>
            <a:endParaRPr lang="en-US" sz="2800" dirty="0"/>
          </a:p>
          <a:p>
            <a:pPr algn="ctr"/>
            <a:r>
              <a:rPr lang="en-US" sz="2800" dirty="0" smtClean="0"/>
              <a:t>(-7,5</a:t>
            </a:r>
            <a:r>
              <a:rPr lang="en-US" sz="2800" dirty="0"/>
              <a:t>) and </a:t>
            </a:r>
            <a:r>
              <a:rPr lang="en-US" sz="2800" dirty="0" smtClean="0"/>
              <a:t>(2,-4)</a:t>
            </a:r>
          </a:p>
          <a:p>
            <a:pPr algn="ctr"/>
            <a:endParaRPr lang="en-US" sz="2800" dirty="0"/>
          </a:p>
          <a:p>
            <a:pPr algn="ctr"/>
            <a:r>
              <a:rPr lang="en-US" sz="2800" dirty="0" smtClean="0"/>
              <a:t>(9,-7) </a:t>
            </a:r>
            <a:r>
              <a:rPr lang="en-US" sz="2800" dirty="0"/>
              <a:t>and </a:t>
            </a:r>
            <a:r>
              <a:rPr lang="en-US" sz="2800" dirty="0" smtClean="0"/>
              <a:t>(-3,-7)</a:t>
            </a:r>
            <a:endParaRPr lang="en-US" sz="2800" dirty="0"/>
          </a:p>
          <a:p>
            <a:pPr algn="ctr"/>
            <a:endParaRPr lang="en-US" sz="2800" dirty="0" smtClean="0"/>
          </a:p>
          <a:p>
            <a:pPr algn="ctr"/>
            <a:r>
              <a:rPr lang="en-US" sz="2800" dirty="0" smtClean="0"/>
              <a:t>(4.3,8.5) </a:t>
            </a:r>
            <a:r>
              <a:rPr lang="en-US" sz="2800" dirty="0"/>
              <a:t>and (</a:t>
            </a:r>
            <a:r>
              <a:rPr lang="en-US" sz="2800" dirty="0" smtClean="0"/>
              <a:t>3.1,-2.7)</a:t>
            </a:r>
            <a:endParaRPr lang="en-US" sz="2800" dirty="0"/>
          </a:p>
          <a:p>
            <a:pPr algn="ctr"/>
            <a:endParaRPr lang="en-US" sz="2800" dirty="0" smtClean="0"/>
          </a:p>
          <a:p>
            <a:pPr algn="ctr"/>
            <a:r>
              <a:rPr lang="en-US" sz="2800" dirty="0" smtClean="0"/>
              <a:t>(11,15) </a:t>
            </a:r>
            <a:r>
              <a:rPr lang="en-US" sz="2800" dirty="0"/>
              <a:t>and </a:t>
            </a:r>
            <a:r>
              <a:rPr lang="en-US" sz="2800" dirty="0" smtClean="0"/>
              <a:t>(11,-2)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789926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205</Words>
  <Application>Microsoft Office PowerPoint</Application>
  <PresentationFormat>On-screen Show (4:3)</PresentationFormat>
  <Paragraphs>47</Paragraphs>
  <Slides>6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Using the Slope Formula</vt:lpstr>
      <vt:lpstr>PowerPoint Presentation</vt:lpstr>
      <vt:lpstr>PowerPoint Presentation</vt:lpstr>
      <vt:lpstr>PowerPoint Presentation</vt:lpstr>
      <vt:lpstr>USING TABLES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Using the Slope Formula</dc:title>
  <dc:creator>Amplo, William (wamplo@psusd.us)</dc:creator>
  <cp:lastModifiedBy>Amplo, William (wamplo@psusd.us)</cp:lastModifiedBy>
  <cp:revision>3</cp:revision>
  <dcterms:created xsi:type="dcterms:W3CDTF">2006-08-16T00:00:00Z</dcterms:created>
  <dcterms:modified xsi:type="dcterms:W3CDTF">2015-10-22T14:09:12Z</dcterms:modified>
</cp:coreProperties>
</file>