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5" r:id="rId2"/>
    <p:sldId id="266" r:id="rId3"/>
    <p:sldId id="262" r:id="rId4"/>
    <p:sldId id="314" r:id="rId5"/>
    <p:sldId id="315" r:id="rId6"/>
    <p:sldId id="316" r:id="rId7"/>
    <p:sldId id="317" r:id="rId8"/>
    <p:sldId id="318" r:id="rId9"/>
    <p:sldId id="31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3F6EA-CC86-4586-8172-EEF1FA69E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73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ECBD8-5DBD-487F-990C-DED782073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6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658A0-3A8F-4FBA-8BBC-39824D837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B6A5A-296E-4413-803F-5DCB25349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5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5D2A5-FC3C-4E8D-A032-4F1D7EE5E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4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D46C3-618A-4058-B47D-1A07E87FE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6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63413-0DB8-4BB4-9E4C-60CE63526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4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8C06C-0A34-4ABB-9471-0969D6690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3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C946F-5DED-4A61-A84C-A3CD7CF39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33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8C431-C797-45A3-9A41-D0759F423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2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F1C52-DEEB-48EF-AB1D-8E53196B3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7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EE1E8C6-156B-48E5-8307-E0D668FFE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athas.com/stattools/boxplot.html" TargetMode="External"/><Relationship Id="rId2" Type="http://schemas.openxmlformats.org/officeDocument/2006/relationships/hyperlink" Target="http://www.shodor.org/interactivate/activities/BoxPlot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Calculating IQR and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Identifying Outliers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413064"/>
            <a:ext cx="7467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dirty="0" smtClean="0">
                <a:latin typeface="+mn-lt"/>
              </a:rPr>
              <a:t>Objectives: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0000"/>
                </a:solidFill>
                <a:latin typeface="Calibri"/>
                <a:ea typeface="+mj-ea"/>
                <a:cs typeface="+mj-cs"/>
              </a:rPr>
              <a:t>To calculate and interpret the interquartile range (IQR) of a data set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0000"/>
                </a:solidFill>
                <a:latin typeface="Calibri"/>
              </a:rPr>
              <a:t>To determine if a data set contains outliers</a:t>
            </a:r>
            <a:endParaRPr lang="en-US" sz="2800" kern="0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38100" y="40373"/>
            <a:ext cx="9067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2400" dirty="0" smtClean="0">
                <a:latin typeface="Calibri" pitchFamily="34" charset="0"/>
              </a:rPr>
              <a:t>Warm-up:</a:t>
            </a:r>
          </a:p>
          <a:p>
            <a:pPr algn="just"/>
            <a:r>
              <a:rPr lang="en-US" sz="2400" dirty="0" smtClean="0">
                <a:latin typeface="Calibri" pitchFamily="34" charset="0"/>
              </a:rPr>
              <a:t>Use</a:t>
            </a:r>
          </a:p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Calibri"/>
                <a:hlinkClick r:id="rId2"/>
              </a:rPr>
              <a:t>http</a:t>
            </a:r>
            <a:r>
              <a:rPr lang="en-US" sz="2400" b="1" dirty="0">
                <a:solidFill>
                  <a:prstClr val="black"/>
                </a:solidFill>
                <a:latin typeface="Calibri"/>
                <a:hlinkClick r:id="rId2"/>
              </a:rPr>
              <a:t>://www.shodor.org/interactivate/activities/BoxPlot/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followed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by</a:t>
            </a:r>
          </a:p>
          <a:p>
            <a:pPr lvl="0" algn="ctr"/>
            <a:r>
              <a:rPr lang="en-US" sz="2400" b="1" dirty="0">
                <a:solidFill>
                  <a:prstClr val="black"/>
                </a:solidFill>
                <a:latin typeface="Calibri"/>
                <a:hlinkClick r:id="rId3"/>
              </a:rPr>
              <a:t>http://www.imathas.com/stattools/boxplot.html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Calibri"/>
              </a:rPr>
              <a:t>to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complete PROBLEM 1, Question 1 (parts a – e) on pages 480 – 481.</a:t>
            </a:r>
            <a:endParaRPr lang="en-US" sz="24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82" r="20000" b="23022"/>
          <a:stretch/>
        </p:blipFill>
        <p:spPr bwMode="auto">
          <a:xfrm>
            <a:off x="861395" y="2348697"/>
            <a:ext cx="7421211" cy="4403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38100" y="784687"/>
            <a:ext cx="9067800" cy="528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en-US" sz="2800" dirty="0">
                <a:latin typeface="Calibri" pitchFamily="34" charset="0"/>
              </a:rPr>
              <a:t>Another measure of data distribution </a:t>
            </a:r>
            <a:r>
              <a:rPr lang="en-US" sz="2800" dirty="0" smtClean="0">
                <a:latin typeface="Calibri" pitchFamily="34" charset="0"/>
              </a:rPr>
              <a:t>that can be used to </a:t>
            </a:r>
            <a:r>
              <a:rPr lang="en-US" sz="2800" dirty="0">
                <a:latin typeface="Calibri" pitchFamily="34" charset="0"/>
              </a:rPr>
              <a:t>compare </a:t>
            </a:r>
            <a:r>
              <a:rPr lang="en-US" sz="2800" dirty="0" smtClean="0">
                <a:latin typeface="Calibri" pitchFamily="34" charset="0"/>
              </a:rPr>
              <a:t>data is the interquartile </a:t>
            </a:r>
            <a:r>
              <a:rPr lang="en-US" sz="2800" dirty="0">
                <a:latin typeface="Calibri" pitchFamily="34" charset="0"/>
              </a:rPr>
              <a:t>range or </a:t>
            </a:r>
            <a:r>
              <a:rPr lang="en-US" sz="2800" dirty="0" smtClean="0">
                <a:latin typeface="Calibri" pitchFamily="34" charset="0"/>
              </a:rPr>
              <a:t>IQR.</a:t>
            </a:r>
          </a:p>
          <a:p>
            <a:pPr algn="ctr">
              <a:spcAft>
                <a:spcPts val="1000"/>
              </a:spcAft>
            </a:pPr>
            <a:r>
              <a:rPr lang="en-US" sz="2800" dirty="0" smtClean="0">
                <a:latin typeface="Calibri" pitchFamily="34" charset="0"/>
              </a:rPr>
              <a:t>The </a:t>
            </a:r>
            <a:r>
              <a:rPr lang="en-US" sz="3200" b="1" dirty="0" smtClean="0">
                <a:solidFill>
                  <a:schemeClr val="accent5"/>
                </a:solidFill>
                <a:latin typeface="Calibri" pitchFamily="34" charset="0"/>
              </a:rPr>
              <a:t>INTERQUARTILE RANGE, IQR</a:t>
            </a:r>
            <a:r>
              <a:rPr lang="en-US" sz="2800" dirty="0" smtClean="0">
                <a:latin typeface="Calibri" pitchFamily="34" charset="0"/>
              </a:rPr>
              <a:t>,</a:t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dirty="0" smtClean="0">
                <a:latin typeface="Calibri" pitchFamily="34" charset="0"/>
              </a:rPr>
              <a:t>measures </a:t>
            </a:r>
            <a:r>
              <a:rPr lang="en-US" sz="2800" dirty="0">
                <a:latin typeface="Calibri" pitchFamily="34" charset="0"/>
              </a:rPr>
              <a:t>how far the data </a:t>
            </a:r>
            <a:r>
              <a:rPr lang="en-US" sz="2800" dirty="0" smtClean="0">
                <a:latin typeface="Calibri" pitchFamily="34" charset="0"/>
              </a:rPr>
              <a:t>is spread </a:t>
            </a:r>
            <a:r>
              <a:rPr lang="en-US" sz="2800" dirty="0">
                <a:latin typeface="Calibri" pitchFamily="34" charset="0"/>
              </a:rPr>
              <a:t>out from the </a:t>
            </a:r>
            <a:r>
              <a:rPr lang="en-US" sz="2800" dirty="0" smtClean="0">
                <a:latin typeface="Calibri" pitchFamily="34" charset="0"/>
              </a:rPr>
              <a:t>median.</a:t>
            </a:r>
          </a:p>
          <a:p>
            <a:pPr algn="just">
              <a:spcAft>
                <a:spcPts val="1000"/>
              </a:spcAft>
            </a:pPr>
            <a:r>
              <a:rPr lang="en-US" sz="2800" dirty="0" smtClean="0">
                <a:latin typeface="Calibri" pitchFamily="34" charset="0"/>
              </a:rPr>
              <a:t>The </a:t>
            </a:r>
            <a:r>
              <a:rPr lang="en-US" sz="2800" dirty="0">
                <a:latin typeface="Calibri" pitchFamily="34" charset="0"/>
              </a:rPr>
              <a:t>IQR gives a realistic representation of the data </a:t>
            </a:r>
            <a:r>
              <a:rPr lang="en-US" sz="2800" dirty="0" smtClean="0">
                <a:latin typeface="Calibri" pitchFamily="34" charset="0"/>
              </a:rPr>
              <a:t>without being </a:t>
            </a:r>
            <a:r>
              <a:rPr lang="en-US" sz="2800" dirty="0">
                <a:latin typeface="Calibri" pitchFamily="34" charset="0"/>
              </a:rPr>
              <a:t>affected by very high or very low data values</a:t>
            </a:r>
            <a:r>
              <a:rPr lang="en-US" sz="2800" dirty="0" smtClean="0">
                <a:latin typeface="Calibri" pitchFamily="34" charset="0"/>
              </a:rPr>
              <a:t>.  </a:t>
            </a:r>
            <a:r>
              <a:rPr lang="en-US" sz="2800" dirty="0">
                <a:latin typeface="Calibri" pitchFamily="34" charset="0"/>
              </a:rPr>
              <a:t>The IQR often helps show </a:t>
            </a:r>
            <a:r>
              <a:rPr lang="en-US" sz="2800" dirty="0" smtClean="0">
                <a:latin typeface="Calibri" pitchFamily="34" charset="0"/>
              </a:rPr>
              <a:t>consistency within </a:t>
            </a:r>
            <a:r>
              <a:rPr lang="en-US" sz="2800" dirty="0">
                <a:latin typeface="Calibri" pitchFamily="34" charset="0"/>
              </a:rPr>
              <a:t>a data </a:t>
            </a:r>
            <a:r>
              <a:rPr lang="en-US" sz="2800" dirty="0" smtClean="0">
                <a:latin typeface="Calibri" pitchFamily="34" charset="0"/>
              </a:rPr>
              <a:t>set.</a:t>
            </a:r>
          </a:p>
          <a:p>
            <a:pPr algn="ctr">
              <a:spcAft>
                <a:spcPts val="1000"/>
              </a:spcAft>
            </a:pPr>
            <a:r>
              <a:rPr lang="en-US" sz="2800" dirty="0" smtClean="0">
                <a:latin typeface="Calibri" pitchFamily="34" charset="0"/>
              </a:rPr>
              <a:t>The </a:t>
            </a:r>
            <a:r>
              <a:rPr lang="en-US" sz="2800" dirty="0">
                <a:latin typeface="Calibri" pitchFamily="34" charset="0"/>
              </a:rPr>
              <a:t>IQR is the range of the middle 50 percent of the </a:t>
            </a:r>
            <a:r>
              <a:rPr lang="en-US" sz="2800" dirty="0" smtClean="0">
                <a:latin typeface="Calibri" pitchFamily="34" charset="0"/>
              </a:rPr>
              <a:t>data.</a:t>
            </a:r>
          </a:p>
          <a:p>
            <a:pPr algn="ctr">
              <a:spcAft>
                <a:spcPts val="1000"/>
              </a:spcAft>
            </a:pPr>
            <a:r>
              <a:rPr lang="en-US" sz="2800" dirty="0" smtClean="0">
                <a:latin typeface="Calibri" pitchFamily="34" charset="0"/>
              </a:rPr>
              <a:t>It </a:t>
            </a:r>
            <a:r>
              <a:rPr lang="en-US" sz="2800" dirty="0">
                <a:latin typeface="Calibri" pitchFamily="34" charset="0"/>
              </a:rPr>
              <a:t>is </a:t>
            </a:r>
            <a:r>
              <a:rPr lang="en-US" sz="2800" dirty="0" smtClean="0">
                <a:latin typeface="Calibri" pitchFamily="34" charset="0"/>
              </a:rPr>
              <a:t>calculated by </a:t>
            </a:r>
            <a:r>
              <a:rPr lang="en-US" sz="2800" dirty="0">
                <a:latin typeface="Calibri" pitchFamily="34" charset="0"/>
              </a:rPr>
              <a:t>subtracting </a:t>
            </a:r>
            <a:r>
              <a:rPr lang="en-US" sz="2800" dirty="0" smtClean="0">
                <a:latin typeface="Calibri" pitchFamily="34" charset="0"/>
              </a:rPr>
              <a:t>Q3 – Q1.</a:t>
            </a:r>
          </a:p>
          <a:p>
            <a:pPr algn="ctr">
              <a:spcAft>
                <a:spcPts val="1000"/>
              </a:spcAft>
            </a:pPr>
            <a:r>
              <a:rPr lang="en-US" b="1" dirty="0" smtClean="0">
                <a:solidFill>
                  <a:schemeClr val="accent5"/>
                </a:solidFill>
                <a:latin typeface="Calibri" pitchFamily="34" charset="0"/>
              </a:rPr>
              <a:t>IQR = </a:t>
            </a:r>
            <a:r>
              <a:rPr lang="en-US" b="1" dirty="0">
                <a:solidFill>
                  <a:schemeClr val="accent5"/>
                </a:solidFill>
                <a:latin typeface="Calibri" pitchFamily="34" charset="0"/>
              </a:rPr>
              <a:t>Q3 – Q1</a:t>
            </a:r>
            <a:endParaRPr lang="en-US" b="1" dirty="0" smtClean="0">
              <a:solidFill>
                <a:schemeClr val="accent5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91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38100" y="40373"/>
            <a:ext cx="9067800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en-US" sz="2800" dirty="0" smtClean="0">
                <a:latin typeface="Calibri"/>
              </a:rPr>
              <a:t>Complete Question 2 on Page 481:</a:t>
            </a:r>
          </a:p>
          <a:p>
            <a:pPr algn="just">
              <a:spcAft>
                <a:spcPts val="1000"/>
              </a:spcAft>
            </a:pPr>
            <a:r>
              <a:rPr lang="en-US" sz="2800" dirty="0">
                <a:latin typeface="Calibri" pitchFamily="34" charset="0"/>
              </a:rPr>
              <a:t>Calculate the IQR for the points scored each year</a:t>
            </a:r>
            <a:r>
              <a:rPr lang="en-US" sz="2800" dirty="0" smtClean="0">
                <a:latin typeface="Calibri" pitchFamily="34" charset="0"/>
              </a:rPr>
              <a:t>.</a:t>
            </a:r>
          </a:p>
          <a:p>
            <a:pPr algn="just">
              <a:spcAft>
                <a:spcPts val="1000"/>
              </a:spcAft>
            </a:pPr>
            <a:r>
              <a:rPr lang="en-US" sz="2800" dirty="0" smtClean="0">
                <a:latin typeface="Calibri" pitchFamily="34" charset="0"/>
              </a:rPr>
              <a:t>Then </a:t>
            </a:r>
            <a:r>
              <a:rPr lang="en-US" sz="2800" dirty="0">
                <a:latin typeface="Calibri" pitchFamily="34" charset="0"/>
              </a:rPr>
              <a:t>interpret the IQR for each </a:t>
            </a:r>
            <a:r>
              <a:rPr lang="en-US" sz="2800" dirty="0" smtClean="0">
                <a:latin typeface="Calibri" pitchFamily="34" charset="0"/>
              </a:rPr>
              <a:t>year.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82" r="50846" b="61090"/>
          <a:stretch/>
        </p:blipFill>
        <p:spPr bwMode="auto">
          <a:xfrm>
            <a:off x="38100" y="1736903"/>
            <a:ext cx="6771140" cy="260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971800" y="4876800"/>
                <a:ext cx="2667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Calibri" pitchFamily="34" charset="0"/>
                  </a:rPr>
                  <a:t>2011: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i="0" dirty="0" smtClean="0">
                        <a:latin typeface="Cambria Math"/>
                      </a:rPr>
                      <m:t>IQR</m:t>
                    </m:r>
                    <m:r>
                      <a:rPr lang="en-US" sz="1800" i="1" dirty="0" smtClean="0">
                        <a:latin typeface="Cambria Math"/>
                      </a:rPr>
                      <m:t>=11</m:t>
                    </m:r>
                  </m:oMath>
                </a14:m>
                <a:endParaRPr lang="en-US" sz="1800" dirty="0" smtClean="0">
                  <a:latin typeface="Calibri" pitchFamily="34" charset="0"/>
                </a:endParaRPr>
              </a:p>
              <a:p>
                <a:endParaRPr lang="en-US" sz="1800" dirty="0" smtClean="0">
                  <a:latin typeface="Calibri" pitchFamily="34" charset="0"/>
                </a:endParaRPr>
              </a:p>
              <a:p>
                <a:r>
                  <a:rPr lang="en-US" sz="1800" dirty="0" smtClean="0">
                    <a:latin typeface="Calibri" pitchFamily="34" charset="0"/>
                  </a:rPr>
                  <a:t>2012: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i="0" dirty="0" smtClean="0">
                        <a:latin typeface="Cambria Math"/>
                      </a:rPr>
                      <m:t>IQR</m:t>
                    </m:r>
                    <m:r>
                      <a:rPr lang="en-US" sz="1800" i="1" dirty="0" smtClean="0">
                        <a:latin typeface="Cambria Math"/>
                      </a:rPr>
                      <m:t>=8</m:t>
                    </m:r>
                  </m:oMath>
                </a14:m>
                <a:endParaRPr lang="en-US" sz="1800" dirty="0">
                  <a:latin typeface="Calibri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876800"/>
                <a:ext cx="2667000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2059" t="-3311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00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Box 1"/>
              <p:cNvSpPr txBox="1">
                <a:spLocks noChangeArrowheads="1"/>
              </p:cNvSpPr>
              <p:nvPr/>
            </p:nvSpPr>
            <p:spPr bwMode="auto">
              <a:xfrm>
                <a:off x="38100" y="0"/>
                <a:ext cx="9067800" cy="62786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/>
                <a:r>
                  <a:rPr lang="en-US" sz="2600" dirty="0" smtClean="0">
                    <a:latin typeface="+mn-lt"/>
                  </a:rPr>
                  <a:t>Another useful statistic when analyzing data is to determine if there </a:t>
                </a:r>
                <a:r>
                  <a:rPr lang="en-US" sz="2600" dirty="0">
                    <a:latin typeface="+mn-lt"/>
                  </a:rPr>
                  <a:t>are any </a:t>
                </a:r>
                <a:r>
                  <a:rPr lang="en-US" sz="2600" b="1" i="1" dirty="0" smtClean="0">
                    <a:solidFill>
                      <a:schemeClr val="accent2"/>
                    </a:solidFill>
                    <a:latin typeface="+mn-lt"/>
                  </a:rPr>
                  <a:t>outliers</a:t>
                </a:r>
                <a:r>
                  <a:rPr lang="en-US" sz="2600" dirty="0" smtClean="0">
                    <a:latin typeface="+mn-lt"/>
                  </a:rPr>
                  <a:t>.</a:t>
                </a:r>
              </a:p>
              <a:p>
                <a:pPr algn="ctr"/>
                <a:r>
                  <a:rPr lang="en-US" sz="3200" dirty="0" smtClean="0">
                    <a:latin typeface="+mn-lt"/>
                  </a:rPr>
                  <a:t>An </a:t>
                </a:r>
                <a:r>
                  <a:rPr lang="en-US" sz="3200" b="1" dirty="0" smtClean="0">
                    <a:solidFill>
                      <a:schemeClr val="accent2"/>
                    </a:solidFill>
                    <a:latin typeface="+mn-lt"/>
                  </a:rPr>
                  <a:t>OUTLIER</a:t>
                </a:r>
                <a:r>
                  <a:rPr lang="en-US" sz="3200" dirty="0" smtClean="0">
                    <a:solidFill>
                      <a:schemeClr val="accent2"/>
                    </a:solidFill>
                    <a:latin typeface="+mn-lt"/>
                  </a:rPr>
                  <a:t> </a:t>
                </a:r>
                <a:r>
                  <a:rPr lang="en-US" sz="3200" dirty="0">
                    <a:latin typeface="+mn-lt"/>
                  </a:rPr>
                  <a:t>is a data value that </a:t>
                </a:r>
                <a:r>
                  <a:rPr lang="en-US" sz="3200" dirty="0" smtClean="0">
                    <a:latin typeface="+mn-lt"/>
                  </a:rPr>
                  <a:t>is significantly </a:t>
                </a:r>
                <a:r>
                  <a:rPr lang="en-US" sz="3200" dirty="0">
                    <a:latin typeface="+mn-lt"/>
                  </a:rPr>
                  <a:t>greater or lesser than other data values in </a:t>
                </a:r>
                <a:r>
                  <a:rPr lang="en-US" sz="3200" dirty="0" smtClean="0">
                    <a:latin typeface="+mn-lt"/>
                  </a:rPr>
                  <a:t>a data </a:t>
                </a:r>
                <a:r>
                  <a:rPr lang="en-US" sz="3200" dirty="0">
                    <a:latin typeface="+mn-lt"/>
                  </a:rPr>
                  <a:t>set</a:t>
                </a:r>
                <a:r>
                  <a:rPr lang="en-US" sz="3200" dirty="0" smtClean="0">
                    <a:latin typeface="+mn-lt"/>
                  </a:rPr>
                  <a:t>.</a:t>
                </a:r>
              </a:p>
              <a:p>
                <a:pPr algn="just"/>
                <a:r>
                  <a:rPr lang="en-US" sz="2600" dirty="0" smtClean="0">
                    <a:latin typeface="+mn-lt"/>
                  </a:rPr>
                  <a:t>It </a:t>
                </a:r>
                <a:r>
                  <a:rPr lang="en-US" sz="2600" dirty="0">
                    <a:latin typeface="+mn-lt"/>
                  </a:rPr>
                  <a:t>is important to identify outliers </a:t>
                </a:r>
                <a:r>
                  <a:rPr lang="en-US" sz="2600" dirty="0" smtClean="0">
                    <a:latin typeface="+mn-lt"/>
                  </a:rPr>
                  <a:t>because outliers </a:t>
                </a:r>
                <a:r>
                  <a:rPr lang="en-US" sz="2600" dirty="0">
                    <a:latin typeface="+mn-lt"/>
                  </a:rPr>
                  <a:t>can often affect the other statistics of the </a:t>
                </a:r>
                <a:r>
                  <a:rPr lang="en-US" sz="2600" dirty="0" smtClean="0">
                    <a:latin typeface="+mn-lt"/>
                  </a:rPr>
                  <a:t>data set </a:t>
                </a:r>
                <a:r>
                  <a:rPr lang="en-US" sz="2600" dirty="0">
                    <a:latin typeface="+mn-lt"/>
                  </a:rPr>
                  <a:t>such as the </a:t>
                </a:r>
                <a:r>
                  <a:rPr lang="en-US" sz="2600" dirty="0" smtClean="0">
                    <a:latin typeface="+mn-lt"/>
                  </a:rPr>
                  <a:t>mean.</a:t>
                </a:r>
              </a:p>
              <a:p>
                <a:pPr algn="just"/>
                <a:r>
                  <a:rPr lang="en-US" sz="2600" dirty="0" smtClean="0">
                    <a:latin typeface="+mn-lt"/>
                  </a:rPr>
                  <a:t>An </a:t>
                </a:r>
                <a:r>
                  <a:rPr lang="en-US" sz="2600" dirty="0">
                    <a:latin typeface="+mn-lt"/>
                  </a:rPr>
                  <a:t>outlier is typically calculated by multiplying the </a:t>
                </a:r>
                <a:r>
                  <a:rPr lang="en-US" sz="2600" dirty="0" smtClean="0">
                    <a:latin typeface="+mn-lt"/>
                  </a:rPr>
                  <a:t>IQR by </a:t>
                </a:r>
                <a:r>
                  <a:rPr lang="en-US" sz="2600" dirty="0">
                    <a:latin typeface="+mn-lt"/>
                  </a:rPr>
                  <a:t>1.5 and then determining if any data values are greater </a:t>
                </a:r>
                <a:r>
                  <a:rPr lang="en-US" sz="2600" dirty="0" smtClean="0">
                    <a:latin typeface="+mn-lt"/>
                  </a:rPr>
                  <a:t>or lesser </a:t>
                </a:r>
                <a:r>
                  <a:rPr lang="en-US" sz="2600" dirty="0">
                    <a:latin typeface="+mn-lt"/>
                  </a:rPr>
                  <a:t>than that calculated distance away from Q1 or Q3</a:t>
                </a:r>
                <a:r>
                  <a:rPr lang="en-US" sz="2600" dirty="0" smtClean="0">
                    <a:latin typeface="+mn-lt"/>
                  </a:rPr>
                  <a:t>.</a:t>
                </a:r>
              </a:p>
              <a:p>
                <a:pPr algn="just"/>
                <a:r>
                  <a:rPr lang="en-US" sz="2600" dirty="0" smtClean="0">
                    <a:latin typeface="+mn-lt"/>
                  </a:rPr>
                  <a:t>By calculating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𝑄</m:t>
                    </m:r>
                    <m:r>
                      <a:rPr lang="en-US" sz="2600" i="1" dirty="0" smtClean="0">
                        <a:latin typeface="Cambria Math"/>
                      </a:rPr>
                      <m:t>1−(</m:t>
                    </m:r>
                    <m:r>
                      <a:rPr lang="en-US" sz="2600" i="1" dirty="0" smtClean="0">
                        <a:latin typeface="Cambria Math"/>
                      </a:rPr>
                      <m:t>𝐼𝑄𝑅</m:t>
                    </m:r>
                    <m:r>
                      <a:rPr lang="en-US" sz="2600" i="1" dirty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600" i="1" dirty="0" smtClean="0">
                        <a:latin typeface="Cambria Math"/>
                      </a:rPr>
                      <m:t>1.5</m:t>
                    </m:r>
                    <m:r>
                      <a:rPr lang="en-US" sz="26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26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𝑄</m:t>
                    </m:r>
                    <m:r>
                      <a:rPr lang="en-US" sz="2600" i="1" dirty="0" smtClean="0">
                        <a:latin typeface="Cambria Math"/>
                      </a:rPr>
                      <m:t>3+(</m:t>
                    </m:r>
                    <m:r>
                      <a:rPr lang="en-US" sz="2600" i="1" dirty="0">
                        <a:latin typeface="Cambria Math"/>
                      </a:rPr>
                      <m:t>𝐼𝑄𝑅</m:t>
                    </m:r>
                    <m:r>
                      <a:rPr lang="en-US" sz="2600" i="1" dirty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600" i="1" dirty="0">
                        <a:latin typeface="Cambria Math"/>
                      </a:rPr>
                      <m:t>1.5)</m:t>
                    </m:r>
                  </m:oMath>
                </a14:m>
                <a:r>
                  <a:rPr lang="en-US" sz="2600" dirty="0">
                    <a:latin typeface="+mn-lt"/>
                  </a:rPr>
                  <a:t>, you </a:t>
                </a:r>
                <a:r>
                  <a:rPr lang="en-US" sz="2600" dirty="0" smtClean="0">
                    <a:latin typeface="+mn-lt"/>
                  </a:rPr>
                  <a:t>are determining </a:t>
                </a:r>
                <a:r>
                  <a:rPr lang="en-US" sz="2600" dirty="0">
                    <a:latin typeface="+mn-lt"/>
                  </a:rPr>
                  <a:t>a lower and upper limit for the data. Any value </a:t>
                </a:r>
                <a:r>
                  <a:rPr lang="en-US" sz="2600" dirty="0" smtClean="0">
                    <a:latin typeface="+mn-lt"/>
                  </a:rPr>
                  <a:t>outside of </a:t>
                </a:r>
                <a:r>
                  <a:rPr lang="en-US" sz="2600" dirty="0">
                    <a:latin typeface="+mn-lt"/>
                  </a:rPr>
                  <a:t>these limits is an </a:t>
                </a:r>
                <a:r>
                  <a:rPr lang="en-US" sz="2600" dirty="0" smtClean="0">
                    <a:latin typeface="+mn-lt"/>
                  </a:rPr>
                  <a:t>outlier.</a:t>
                </a:r>
              </a:p>
              <a:p>
                <a:pPr algn="ctr"/>
                <a:r>
                  <a:rPr lang="en-US" sz="2600" dirty="0" smtClean="0">
                    <a:latin typeface="+mn-lt"/>
                  </a:rPr>
                  <a:t>The </a:t>
                </a:r>
                <a:r>
                  <a:rPr lang="en-US" sz="2600" dirty="0">
                    <a:latin typeface="+mn-lt"/>
                  </a:rPr>
                  <a:t>value of </a:t>
                </a:r>
                <a14:m>
                  <m:oMath xmlns:m="http://schemas.openxmlformats.org/officeDocument/2006/math">
                    <m:r>
                      <a:rPr lang="en-US" sz="2600" b="1" i="1" dirty="0" smtClean="0">
                        <a:solidFill>
                          <a:schemeClr val="accent4"/>
                        </a:solidFill>
                        <a:latin typeface="Cambria Math"/>
                      </a:rPr>
                      <m:t>𝑸</m:t>
                    </m:r>
                    <m:r>
                      <a:rPr lang="en-US" sz="2600" b="1" i="1" dirty="0" smtClean="0">
                        <a:solidFill>
                          <a:schemeClr val="accent4"/>
                        </a:solidFill>
                        <a:latin typeface="Cambria Math"/>
                      </a:rPr>
                      <m:t>𝟏</m:t>
                    </m:r>
                    <m:r>
                      <a:rPr lang="en-US" sz="2600" b="1" i="1" dirty="0" smtClean="0">
                        <a:solidFill>
                          <a:schemeClr val="accent4"/>
                        </a:solidFill>
                        <a:latin typeface="Cambria Math"/>
                      </a:rPr>
                      <m:t>−(</m:t>
                    </m:r>
                    <m:r>
                      <a:rPr lang="en-US" sz="2600" b="1" i="1" dirty="0" smtClean="0">
                        <a:solidFill>
                          <a:schemeClr val="accent4"/>
                        </a:solidFill>
                        <a:latin typeface="Cambria Math"/>
                      </a:rPr>
                      <m:t>𝑰𝑸𝑹</m:t>
                    </m:r>
                    <m:r>
                      <a:rPr lang="en-US" sz="2600" b="1" i="1" dirty="0">
                        <a:solidFill>
                          <a:schemeClr val="accent4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600" b="1" i="1" dirty="0">
                        <a:solidFill>
                          <a:schemeClr val="accent4"/>
                        </a:solidFill>
                        <a:latin typeface="Cambria Math"/>
                      </a:rPr>
                      <m:t>𝟏</m:t>
                    </m:r>
                    <m:r>
                      <a:rPr lang="en-US" sz="2600" b="1" i="1" dirty="0">
                        <a:solidFill>
                          <a:schemeClr val="accent4"/>
                        </a:solidFill>
                        <a:latin typeface="Cambria Math"/>
                      </a:rPr>
                      <m:t>.</m:t>
                    </m:r>
                    <m:r>
                      <a:rPr lang="en-US" sz="2600" b="1" i="1" dirty="0" smtClean="0">
                        <a:solidFill>
                          <a:schemeClr val="accent4"/>
                        </a:solidFill>
                        <a:latin typeface="Cambria Math"/>
                      </a:rPr>
                      <m:t>𝟓</m:t>
                    </m:r>
                    <m:r>
                      <a:rPr lang="en-US" sz="2600" b="1" i="1" dirty="0" smtClean="0">
                        <a:solidFill>
                          <a:schemeClr val="accent4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600" dirty="0">
                    <a:latin typeface="+mn-lt"/>
                  </a:rPr>
                  <a:t> is known </a:t>
                </a:r>
                <a:r>
                  <a:rPr lang="en-US" sz="2600" dirty="0" smtClean="0">
                    <a:latin typeface="+mn-lt"/>
                  </a:rPr>
                  <a:t>as the </a:t>
                </a:r>
                <a:r>
                  <a:rPr lang="en-US" sz="2600" b="1" dirty="0" smtClean="0">
                    <a:solidFill>
                      <a:schemeClr val="accent4"/>
                    </a:solidFill>
                    <a:latin typeface="+mn-lt"/>
                  </a:rPr>
                  <a:t>LOWER FENCE</a:t>
                </a:r>
              </a:p>
              <a:p>
                <a:pPr algn="ctr"/>
                <a:r>
                  <a:rPr lang="en-US" sz="2600" dirty="0">
                    <a:latin typeface="+mn-lt"/>
                  </a:rPr>
                  <a:t>a</a:t>
                </a:r>
                <a:r>
                  <a:rPr lang="en-US" sz="2600" dirty="0" smtClean="0">
                    <a:latin typeface="+mn-lt"/>
                  </a:rPr>
                  <a:t>nd</a:t>
                </a:r>
              </a:p>
              <a:p>
                <a:pPr algn="ctr"/>
                <a:r>
                  <a:rPr lang="en-US" sz="2600" dirty="0" smtClean="0">
                    <a:latin typeface="+mn-lt"/>
                  </a:rPr>
                  <a:t>the </a:t>
                </a:r>
                <a:r>
                  <a:rPr lang="en-US" sz="2600" dirty="0">
                    <a:latin typeface="+mn-lt"/>
                  </a:rPr>
                  <a:t>value of </a:t>
                </a:r>
                <a14:m>
                  <m:oMath xmlns:m="http://schemas.openxmlformats.org/officeDocument/2006/math">
                    <m:r>
                      <a:rPr lang="en-US" sz="2600" b="1" i="1" dirty="0" smtClean="0">
                        <a:solidFill>
                          <a:schemeClr val="accent2"/>
                        </a:solidFill>
                        <a:latin typeface="Cambria Math"/>
                      </a:rPr>
                      <m:t>𝑸</m:t>
                    </m:r>
                    <m:r>
                      <a:rPr lang="en-US" sz="2600" b="1" i="1" dirty="0" smtClean="0">
                        <a:solidFill>
                          <a:schemeClr val="accent2"/>
                        </a:solidFill>
                        <a:latin typeface="Cambria Math"/>
                      </a:rPr>
                      <m:t>𝟑</m:t>
                    </m:r>
                    <m:r>
                      <a:rPr lang="en-US" sz="2600" b="1" i="1" dirty="0" smtClean="0">
                        <a:solidFill>
                          <a:schemeClr val="accent2"/>
                        </a:solidFill>
                        <a:latin typeface="Cambria Math"/>
                      </a:rPr>
                      <m:t>+(</m:t>
                    </m:r>
                    <m:r>
                      <a:rPr lang="en-US" sz="2600" b="1" i="1" dirty="0">
                        <a:solidFill>
                          <a:schemeClr val="accent2"/>
                        </a:solidFill>
                        <a:latin typeface="Cambria Math"/>
                      </a:rPr>
                      <m:t>𝑰𝑸𝑹</m:t>
                    </m:r>
                    <m:r>
                      <a:rPr lang="en-US" sz="2600" b="1" i="1" dirty="0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600" b="1" i="1" dirty="0">
                        <a:solidFill>
                          <a:schemeClr val="accent2"/>
                        </a:solidFill>
                        <a:latin typeface="Cambria Math"/>
                      </a:rPr>
                      <m:t>𝟏</m:t>
                    </m:r>
                    <m:r>
                      <a:rPr lang="en-US" sz="2600" b="1" i="1" dirty="0">
                        <a:solidFill>
                          <a:schemeClr val="accent2"/>
                        </a:solidFill>
                        <a:latin typeface="Cambria Math"/>
                      </a:rPr>
                      <m:t>.</m:t>
                    </m:r>
                    <m:r>
                      <a:rPr lang="en-US" sz="2600" b="1" i="1" dirty="0">
                        <a:solidFill>
                          <a:schemeClr val="accent2"/>
                        </a:solidFill>
                        <a:latin typeface="Cambria Math"/>
                      </a:rPr>
                      <m:t>𝟓</m:t>
                    </m:r>
                    <m:r>
                      <a:rPr lang="en-US" sz="2600" b="1" i="1" dirty="0">
                        <a:solidFill>
                          <a:schemeClr val="accent2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600" b="1" dirty="0">
                    <a:solidFill>
                      <a:schemeClr val="accent2"/>
                    </a:solidFill>
                    <a:latin typeface="+mn-lt"/>
                  </a:rPr>
                  <a:t> </a:t>
                </a:r>
                <a:r>
                  <a:rPr lang="en-US" sz="2600" dirty="0">
                    <a:latin typeface="+mn-lt"/>
                  </a:rPr>
                  <a:t>is known as </a:t>
                </a:r>
                <a:r>
                  <a:rPr lang="en-US" sz="2600" dirty="0" smtClean="0">
                    <a:latin typeface="+mn-lt"/>
                  </a:rPr>
                  <a:t>the </a:t>
                </a:r>
                <a:r>
                  <a:rPr lang="en-US" sz="2600" b="1" dirty="0" smtClean="0">
                    <a:solidFill>
                      <a:schemeClr val="accent2"/>
                    </a:solidFill>
                    <a:latin typeface="+mn-lt"/>
                  </a:rPr>
                  <a:t>UPPER FENCE</a:t>
                </a:r>
                <a:r>
                  <a:rPr lang="en-US" sz="2600" dirty="0" smtClean="0">
                    <a:latin typeface="+mn-lt"/>
                  </a:rPr>
                  <a:t>.</a:t>
                </a:r>
                <a:endParaRPr lang="en-US" sz="2600" b="1" dirty="0" smtClean="0">
                  <a:solidFill>
                    <a:schemeClr val="accent5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12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" y="0"/>
                <a:ext cx="9067800" cy="6278642"/>
              </a:xfrm>
              <a:prstGeom prst="rect">
                <a:avLst/>
              </a:prstGeom>
              <a:blipFill rotWithShape="1">
                <a:blip r:embed="rId2"/>
                <a:stretch>
                  <a:fillRect l="-1613" t="-777" r="-2688" b="-155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18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86226" y="40373"/>
            <a:ext cx="897154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en-US" sz="2800" dirty="0" smtClean="0">
                <a:latin typeface="Calibri"/>
              </a:rPr>
              <a:t>Use the information from Problem 1 to complete Questions 1 and 2 on Pages 483 and 484.  [</a:t>
            </a:r>
            <a:r>
              <a:rPr lang="en-US" sz="2800" i="1" dirty="0" smtClean="0">
                <a:latin typeface="Calibri"/>
              </a:rPr>
              <a:t>The information in the book is incorrect.  Use your original data from Page 480.</a:t>
            </a:r>
            <a:r>
              <a:rPr lang="en-US" sz="2800" dirty="0" smtClean="0">
                <a:latin typeface="Calibri"/>
              </a:rPr>
              <a:t>]</a:t>
            </a:r>
            <a:endParaRPr lang="en-US" sz="2800" dirty="0" smtClean="0">
              <a:latin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82" r="20000" b="23022"/>
          <a:stretch/>
        </p:blipFill>
        <p:spPr bwMode="auto">
          <a:xfrm>
            <a:off x="83404" y="1425368"/>
            <a:ext cx="8977193" cy="53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791200" y="1885890"/>
                <a:ext cx="2667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Calibri" pitchFamily="34" charset="0"/>
                  </a:rPr>
                  <a:t>2011: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i="0" dirty="0" smtClean="0">
                        <a:latin typeface="Cambria Math"/>
                      </a:rPr>
                      <m:t>IQR</m:t>
                    </m:r>
                    <m:r>
                      <a:rPr lang="en-US" sz="1800" i="1" dirty="0" smtClean="0">
                        <a:latin typeface="Cambria Math"/>
                      </a:rPr>
                      <m:t>=11</m:t>
                    </m:r>
                  </m:oMath>
                </a14:m>
                <a:endParaRPr lang="en-US" sz="1800" dirty="0" smtClean="0">
                  <a:latin typeface="Calibri" pitchFamily="34" charset="0"/>
                </a:endParaRPr>
              </a:p>
              <a:p>
                <a:endParaRPr lang="en-US" sz="1800" dirty="0" smtClean="0">
                  <a:latin typeface="Calibri" pitchFamily="34" charset="0"/>
                </a:endParaRPr>
              </a:p>
              <a:p>
                <a:r>
                  <a:rPr lang="en-US" sz="1800" dirty="0" smtClean="0">
                    <a:latin typeface="Calibri" pitchFamily="34" charset="0"/>
                  </a:rPr>
                  <a:t>2012: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i="0" dirty="0" smtClean="0">
                        <a:latin typeface="Cambria Math"/>
                      </a:rPr>
                      <m:t>IQR</m:t>
                    </m:r>
                    <m:r>
                      <a:rPr lang="en-US" sz="1800" i="1" dirty="0" smtClean="0">
                        <a:latin typeface="Cambria Math"/>
                      </a:rPr>
                      <m:t>=8</m:t>
                    </m:r>
                  </m:oMath>
                </a14:m>
                <a:endParaRPr lang="en-US" sz="18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885890"/>
                <a:ext cx="2667000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1826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523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95250" y="48935"/>
            <a:ext cx="8953500" cy="897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en-US" sz="2200" dirty="0">
                <a:latin typeface="Calibri" pitchFamily="34" charset="0"/>
              </a:rPr>
              <a:t>1. Use the formulas to determine if there are any outliers in either data set.</a:t>
            </a:r>
          </a:p>
          <a:p>
            <a:pPr marL="457200" indent="-457200" algn="just">
              <a:spcAft>
                <a:spcPts val="1000"/>
              </a:spcAft>
              <a:buAutoNum type="alphaLcPeriod"/>
            </a:pPr>
            <a:r>
              <a:rPr lang="en-US" sz="2200" dirty="0" smtClean="0">
                <a:latin typeface="Calibri" pitchFamily="34" charset="0"/>
              </a:rPr>
              <a:t>Determine </a:t>
            </a:r>
            <a:r>
              <a:rPr lang="en-US" sz="2200" dirty="0">
                <a:latin typeface="Calibri" pitchFamily="34" charset="0"/>
              </a:rPr>
              <a:t>the upper and lower fence for each year’s data set</a:t>
            </a:r>
            <a:r>
              <a:rPr lang="en-US" sz="2200" dirty="0" smtClean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TextBox 1"/>
              <p:cNvSpPr txBox="1">
                <a:spLocks noChangeArrowheads="1"/>
              </p:cNvSpPr>
              <p:nvPr/>
            </p:nvSpPr>
            <p:spPr bwMode="auto">
              <a:xfrm>
                <a:off x="361950" y="1068318"/>
                <a:ext cx="3714750" cy="4570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>
                  <a:spcAft>
                    <a:spcPts val="1000"/>
                  </a:spcAft>
                </a:pPr>
                <a:r>
                  <a:rPr lang="en-US" sz="2400" b="1" dirty="0" smtClean="0">
                    <a:latin typeface="Calibri" pitchFamily="34" charset="0"/>
                  </a:rPr>
                  <a:t>2011</a:t>
                </a:r>
                <a:r>
                  <a:rPr lang="en-US" sz="2400" b="1" dirty="0">
                    <a:latin typeface="Calibri" pitchFamily="34" charset="0"/>
                  </a:rPr>
                  <a:t>:</a:t>
                </a:r>
              </a:p>
              <a:p>
                <a:pPr algn="just">
                  <a:spcAft>
                    <a:spcPts val="1000"/>
                  </a:spcAft>
                </a:pPr>
                <a:r>
                  <a:rPr lang="en-US" sz="2400" dirty="0" smtClean="0">
                    <a:latin typeface="Calibri" pitchFamily="34" charset="0"/>
                  </a:rPr>
                  <a:t>Lower Fence:</a:t>
                </a:r>
              </a:p>
              <a:p>
                <a:pPr lvl="1"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𝑸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−(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𝑰𝑸𝑹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>
                  <a:latin typeface="Calibri" pitchFamily="34" charset="0"/>
                </a:endParaRPr>
              </a:p>
              <a:p>
                <a:pPr lvl="1"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400" b="1" i="1" dirty="0" smtClean="0">
                          <a:solidFill>
                            <a:schemeClr val="accent4"/>
                          </a:solidFill>
                          <a:latin typeface="Cambria Math"/>
                        </a:rPr>
                        <m:t>𝟕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400" b="1" i="1" dirty="0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𝟏𝟏</m:t>
                          </m:r>
                          <m:r>
                            <a:rPr lang="en-US" sz="2400" b="1" i="1" dirty="0">
                              <a:solidFill>
                                <a:schemeClr val="accent4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400" b="1" i="1" dirty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1" dirty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400" b="1" i="1" dirty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en-US" sz="2400" b="1" dirty="0" smtClean="0">
                  <a:solidFill>
                    <a:schemeClr val="accent4"/>
                  </a:solidFill>
                  <a:latin typeface="Calibri" pitchFamily="34" charset="0"/>
                </a:endParaRPr>
              </a:p>
              <a:p>
                <a:pPr lvl="1"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accent4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400" b="1" i="1" dirty="0" smtClean="0">
                          <a:solidFill>
                            <a:schemeClr val="accent4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400" b="1" i="1" dirty="0" smtClean="0">
                          <a:solidFill>
                            <a:schemeClr val="accent4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400" dirty="0" smtClean="0">
                  <a:latin typeface="Calibri" pitchFamily="34" charset="0"/>
                </a:endParaRPr>
              </a:p>
              <a:p>
                <a:pPr algn="just">
                  <a:spcAft>
                    <a:spcPts val="1000"/>
                  </a:spcAft>
                </a:pPr>
                <a:r>
                  <a:rPr lang="en-US" sz="2400" dirty="0" smtClean="0">
                    <a:latin typeface="Calibri" pitchFamily="34" charset="0"/>
                  </a:rPr>
                  <a:t>Upper Fence</a:t>
                </a:r>
                <a:r>
                  <a:rPr lang="en-US" sz="2400" dirty="0">
                    <a:latin typeface="Calibri" pitchFamily="34" charset="0"/>
                  </a:rPr>
                  <a:t>:</a:t>
                </a:r>
              </a:p>
              <a:p>
                <a:pPr lvl="1" algn="just"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𝑸</m:t>
                      </m:r>
                      <m:r>
                        <a:rPr lang="en-US" sz="2400" b="1" i="1" dirty="0" smtClean="0">
                          <a:solidFill>
                            <a:schemeClr val="accent4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sz="2400" b="1" i="1" dirty="0" smtClean="0">
                          <a:solidFill>
                            <a:schemeClr val="accent4"/>
                          </a:solidFill>
                          <a:latin typeface="Cambria Math"/>
                        </a:rPr>
                        <m:t>+(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𝑰𝑸𝑹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latin typeface="Calibri" pitchFamily="34" charset="0"/>
                </a:endParaRPr>
              </a:p>
              <a:p>
                <a:pPr lvl="1" algn="just"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0" dirty="0" smtClean="0">
                          <a:solidFill>
                            <a:schemeClr val="accent4"/>
                          </a:solidFill>
                          <a:latin typeface="Cambria Math"/>
                        </a:rPr>
                        <m:t>𝟐𝟖</m:t>
                      </m:r>
                      <m:r>
                        <a:rPr lang="en-US" sz="2400" b="1" i="1" dirty="0" smtClean="0">
                          <a:solidFill>
                            <a:schemeClr val="accent4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400" b="1" i="1" dirty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dirty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𝟏𝟏</m:t>
                          </m:r>
                          <m:r>
                            <a:rPr lang="en-US" sz="2400" b="1" i="1" dirty="0">
                              <a:solidFill>
                                <a:schemeClr val="accent4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400" b="1" i="1" dirty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1" dirty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400" b="1" i="1" dirty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accent4"/>
                  </a:solidFill>
                  <a:latin typeface="Calibri" pitchFamily="34" charset="0"/>
                </a:endParaRPr>
              </a:p>
              <a:p>
                <a:pPr lvl="1" algn="just"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accent4"/>
                          </a:solidFill>
                          <a:latin typeface="Cambria Math"/>
                        </a:rPr>
                        <m:t>𝟒𝟒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400" dirty="0">
                  <a:latin typeface="Calibri" pitchFamily="34" charset="0"/>
                </a:endParaRPr>
              </a:p>
            </p:txBody>
          </p:sp>
        </mc:Choice>
        <mc:Fallback>
          <p:sp>
            <p:nvSpPr>
              <p:cNvPr id="512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1950" y="1068318"/>
                <a:ext cx="3714750" cy="4570482"/>
              </a:xfrm>
              <a:prstGeom prst="rect">
                <a:avLst/>
              </a:prstGeom>
              <a:blipFill rotWithShape="1">
                <a:blip r:embed="rId2"/>
                <a:stretch>
                  <a:fillRect l="-2459" t="-10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1"/>
              <p:cNvSpPr txBox="1">
                <a:spLocks noChangeArrowheads="1"/>
              </p:cNvSpPr>
              <p:nvPr/>
            </p:nvSpPr>
            <p:spPr bwMode="auto">
              <a:xfrm>
                <a:off x="5067300" y="1068318"/>
                <a:ext cx="3714750" cy="4570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>
                  <a:spcAft>
                    <a:spcPts val="1000"/>
                  </a:spcAft>
                </a:pPr>
                <a:r>
                  <a:rPr lang="en-US" sz="2400" b="1" dirty="0" smtClean="0">
                    <a:latin typeface="Calibri" pitchFamily="34" charset="0"/>
                  </a:rPr>
                  <a:t>2012:</a:t>
                </a:r>
                <a:endParaRPr lang="en-US" sz="2400" b="1" dirty="0">
                  <a:latin typeface="Calibri" pitchFamily="34" charset="0"/>
                </a:endParaRPr>
              </a:p>
              <a:p>
                <a:pPr algn="just">
                  <a:spcAft>
                    <a:spcPts val="1000"/>
                  </a:spcAft>
                </a:pPr>
                <a:r>
                  <a:rPr lang="en-US" sz="2400" dirty="0" smtClean="0">
                    <a:latin typeface="Calibri" pitchFamily="34" charset="0"/>
                  </a:rPr>
                  <a:t>Lower Fence:</a:t>
                </a:r>
              </a:p>
              <a:p>
                <a:pPr lvl="1"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𝑸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−(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𝑰𝑸𝑹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>
                  <a:latin typeface="Calibri" pitchFamily="34" charset="0"/>
                </a:endParaRPr>
              </a:p>
              <a:p>
                <a:pPr lvl="1"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400" b="1" i="1" dirty="0" smtClean="0">
                          <a:solidFill>
                            <a:schemeClr val="accent4"/>
                          </a:solidFill>
                          <a:latin typeface="Cambria Math"/>
                        </a:rPr>
                        <m:t>𝟕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400" b="1" i="1" dirty="0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𝟖</m:t>
                          </m:r>
                          <m:r>
                            <a:rPr lang="en-US" sz="2400" b="1" i="1" dirty="0">
                              <a:solidFill>
                                <a:schemeClr val="accent4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400" b="1" i="1" dirty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1" dirty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400" b="1" i="1" dirty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en-US" sz="2400" b="1" dirty="0" smtClean="0">
                  <a:solidFill>
                    <a:schemeClr val="accent4"/>
                  </a:solidFill>
                  <a:latin typeface="Calibri" pitchFamily="34" charset="0"/>
                </a:endParaRPr>
              </a:p>
              <a:p>
                <a:pPr lvl="1"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accent4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400" dirty="0" smtClean="0">
                  <a:latin typeface="Calibri" pitchFamily="34" charset="0"/>
                </a:endParaRPr>
              </a:p>
              <a:p>
                <a:pPr algn="just">
                  <a:spcAft>
                    <a:spcPts val="1000"/>
                  </a:spcAft>
                </a:pPr>
                <a:r>
                  <a:rPr lang="en-US" sz="2400" dirty="0" smtClean="0">
                    <a:latin typeface="Calibri" pitchFamily="34" charset="0"/>
                  </a:rPr>
                  <a:t>Upper Fence</a:t>
                </a:r>
                <a:r>
                  <a:rPr lang="en-US" sz="2400" dirty="0">
                    <a:latin typeface="Calibri" pitchFamily="34" charset="0"/>
                  </a:rPr>
                  <a:t>:</a:t>
                </a:r>
              </a:p>
              <a:p>
                <a:pPr lvl="1" algn="just"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𝑸</m:t>
                      </m:r>
                      <m:r>
                        <a:rPr lang="en-US" sz="2400" b="1" i="1" dirty="0" smtClean="0">
                          <a:solidFill>
                            <a:schemeClr val="accent4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sz="2400" b="1" i="1" dirty="0" smtClean="0">
                          <a:solidFill>
                            <a:schemeClr val="accent4"/>
                          </a:solidFill>
                          <a:latin typeface="Cambria Math"/>
                        </a:rPr>
                        <m:t>+(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𝑰𝑸𝑹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2400" b="1" i="1" dirty="0">
                          <a:solidFill>
                            <a:schemeClr val="accent4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latin typeface="Calibri" pitchFamily="34" charset="0"/>
                </a:endParaRPr>
              </a:p>
              <a:p>
                <a:pPr lvl="1" algn="just"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0" dirty="0" smtClean="0">
                          <a:solidFill>
                            <a:schemeClr val="accent4"/>
                          </a:solidFill>
                          <a:latin typeface="Cambria Math"/>
                        </a:rPr>
                        <m:t>𝟐𝟓</m:t>
                      </m:r>
                      <m:r>
                        <a:rPr lang="en-US" sz="2400" b="1" i="1" dirty="0" smtClean="0">
                          <a:solidFill>
                            <a:schemeClr val="accent4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400" b="1" i="1" dirty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𝟖</m:t>
                          </m:r>
                          <m:r>
                            <a:rPr lang="en-US" sz="2400" b="1" i="1" dirty="0">
                              <a:solidFill>
                                <a:schemeClr val="accent4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400" b="1" i="1" dirty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1" dirty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400" b="1" i="1" dirty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accent4"/>
                  </a:solidFill>
                  <a:latin typeface="Calibri" pitchFamily="34" charset="0"/>
                </a:endParaRPr>
              </a:p>
              <a:p>
                <a:pPr lvl="1" algn="just"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accent4"/>
                          </a:solidFill>
                          <a:latin typeface="Cambria Math"/>
                        </a:rPr>
                        <m:t>𝟑𝟕</m:t>
                      </m:r>
                    </m:oMath>
                  </m:oMathPara>
                </a14:m>
                <a:endParaRPr lang="en-US" sz="2400" dirty="0">
                  <a:latin typeface="Calibri" pitchFamily="34" charset="0"/>
                </a:endParaRPr>
              </a:p>
            </p:txBody>
          </p:sp>
        </mc:Choice>
        <mc:Fallback>
          <p:sp>
            <p:nvSpPr>
              <p:cNvPr id="6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67300" y="1068318"/>
                <a:ext cx="3714750" cy="4570482"/>
              </a:xfrm>
              <a:prstGeom prst="rect">
                <a:avLst/>
              </a:prstGeom>
              <a:blipFill rotWithShape="1">
                <a:blip r:embed="rId3"/>
                <a:stretch>
                  <a:fillRect l="-2459" t="-10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95250" y="5867400"/>
            <a:ext cx="89535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en-US" sz="2200" dirty="0">
                <a:latin typeface="Calibri" pitchFamily="34" charset="0"/>
              </a:rPr>
              <a:t>b. Identify any outliers in either set of data. Explain your reasoning.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79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95250" y="48934"/>
            <a:ext cx="2266950" cy="462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en-US" sz="2200" dirty="0">
                <a:latin typeface="Calibri" pitchFamily="34" charset="0"/>
              </a:rPr>
              <a:t>2. Remove any outliers for the 2012 data set and, if necessary, reconstruct and label </a:t>
            </a:r>
            <a:r>
              <a:rPr lang="en-US" sz="2200" dirty="0" smtClean="0">
                <a:latin typeface="Calibri" pitchFamily="34" charset="0"/>
              </a:rPr>
              <a:t>the box-and-whisker </a:t>
            </a:r>
            <a:r>
              <a:rPr lang="en-US" sz="2200" dirty="0">
                <a:latin typeface="Calibri" pitchFamily="34" charset="0"/>
              </a:rPr>
              <a:t>plot(s). Compare the IQR of the original data to your new calculations</a:t>
            </a:r>
            <a:r>
              <a:rPr lang="en-US" sz="2200" dirty="0" smtClean="0">
                <a:latin typeface="Calibri" pitchFamily="34" charset="0"/>
              </a:rPr>
              <a:t>.  </a:t>
            </a:r>
            <a:endParaRPr lang="en-US" sz="2200" dirty="0" smtClean="0">
              <a:latin typeface="Calibri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US" sz="2200" dirty="0" smtClean="0">
                <a:latin typeface="Calibri" pitchFamily="34" charset="0"/>
              </a:rPr>
              <a:t>What </a:t>
            </a:r>
            <a:r>
              <a:rPr lang="en-US" sz="2200" dirty="0">
                <a:latin typeface="Calibri" pitchFamily="34" charset="0"/>
              </a:rPr>
              <a:t>do you </a:t>
            </a:r>
            <a:r>
              <a:rPr lang="en-US" sz="2200" dirty="0" smtClean="0">
                <a:latin typeface="Calibri" pitchFamily="34" charset="0"/>
              </a:rPr>
              <a:t>notice?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250" y="62484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Homework: PROBLEM 3, pages 484 – 486.</a:t>
            </a:r>
            <a:endParaRPr lang="en-US" sz="28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53" r="50782" b="23175"/>
          <a:stretch/>
        </p:blipFill>
        <p:spPr bwMode="auto">
          <a:xfrm>
            <a:off x="2631272" y="48934"/>
            <a:ext cx="6417699" cy="6275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294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3896</TotalTime>
  <Words>508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Calculating IQR and Identifying Outliers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Objective- To simplify expressions involving rational exponents</dc:title>
  <dc:creator>James Wenk</dc:creator>
  <cp:lastModifiedBy>Amplo, William (wamplo@psusd.us)</cp:lastModifiedBy>
  <cp:revision>190</cp:revision>
  <dcterms:created xsi:type="dcterms:W3CDTF">2002-06-16T02:16:55Z</dcterms:created>
  <dcterms:modified xsi:type="dcterms:W3CDTF">2016-04-26T19:53:38Z</dcterms:modified>
</cp:coreProperties>
</file>