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7" r:id="rId3"/>
    <p:sldId id="264" r:id="rId4"/>
    <p:sldId id="267" r:id="rId5"/>
    <p:sldId id="297" r:id="rId6"/>
    <p:sldId id="319" r:id="rId7"/>
    <p:sldId id="298" r:id="rId8"/>
    <p:sldId id="318" r:id="rId9"/>
    <p:sldId id="315" r:id="rId10"/>
    <p:sldId id="316" r:id="rId11"/>
    <p:sldId id="323" r:id="rId12"/>
    <p:sldId id="302" r:id="rId13"/>
    <p:sldId id="320" r:id="rId14"/>
    <p:sldId id="321" r:id="rId15"/>
    <p:sldId id="322" r:id="rId16"/>
    <p:sldId id="30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E46C0A"/>
    <a:srgbClr val="FF0000"/>
    <a:srgbClr val="FF0066"/>
    <a:srgbClr val="4F81BD"/>
    <a:srgbClr val="00B050"/>
    <a:srgbClr val="B3A2C7"/>
    <a:srgbClr val="D9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78" autoAdjust="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039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650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3969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402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5796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3845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8977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63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1192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6572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564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4/8/2015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410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Properties of Rotations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685800"/>
          </a:xfrm>
        </p:spPr>
        <p:txBody>
          <a:bodyPr/>
          <a:lstStyle/>
          <a:p>
            <a:r>
              <a:rPr lang="en-US" dirty="0" smtClean="0"/>
              <a:t>8.G.1, 8.G.3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197656"/>
            <a:ext cx="87630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Essential Question</a:t>
            </a:r>
            <a:r>
              <a:rPr lang="en-US" sz="4000" dirty="0" smtClean="0">
                <a:solidFill>
                  <a:prstClr val="black"/>
                </a:solidFill>
              </a:rPr>
              <a:t>?</a:t>
            </a:r>
          </a:p>
          <a:p>
            <a:pPr marL="914400"/>
            <a:r>
              <a:rPr lang="en-US" sz="4000" dirty="0" smtClean="0">
                <a:solidFill>
                  <a:prstClr val="black"/>
                </a:solidFill>
              </a:rPr>
              <a:t>How do you describe the properties of rotation and their effect on the congruence and orientation of figures?</a:t>
            </a:r>
            <a:r>
              <a:rPr lang="en-US" sz="4000" dirty="0">
                <a:solidFill>
                  <a:prstClr val="black"/>
                </a:solidFill>
              </a:rPr>
              <a:t/>
            </a:r>
            <a:br>
              <a:rPr lang="en-US" sz="4000" dirty="0">
                <a:solidFill>
                  <a:prstClr val="black"/>
                </a:solidFill>
              </a:rPr>
            </a:b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12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3740"/>
          </a:xfrm>
        </p:spPr>
        <p:txBody>
          <a:bodyPr/>
          <a:lstStyle/>
          <a:p>
            <a:r>
              <a:rPr lang="en-US" dirty="0" smtClean="0"/>
              <a:t>ROTATIONS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75464"/>
            <a:ext cx="8839200" cy="553013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600" dirty="0" smtClean="0">
                <a:ea typeface="Cambria Math"/>
              </a:rPr>
              <a:t>What changed when we rotated </a:t>
            </a:r>
            <a:r>
              <a:rPr lang="el-GR" sz="3600" dirty="0" smtClean="0">
                <a:solidFill>
                  <a:prstClr val="black"/>
                </a:solidFill>
                <a:latin typeface="Cambria Math"/>
                <a:ea typeface="Cambria Math"/>
              </a:rPr>
              <a:t>△</a:t>
            </a:r>
            <a:r>
              <a:rPr lang="en-US" sz="3600" i="1" dirty="0" smtClean="0">
                <a:solidFill>
                  <a:prstClr val="black"/>
                </a:solidFill>
                <a:ea typeface="Cambria Math"/>
              </a:rPr>
              <a:t>ABC?</a:t>
            </a:r>
            <a:endParaRPr lang="en-US" sz="3600" dirty="0" smtClean="0"/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4400" dirty="0" smtClean="0">
                <a:ea typeface="Cambria Math"/>
              </a:rPr>
              <a:t>The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ea typeface="Cambria Math"/>
              </a:rPr>
              <a:t>ORIENTATION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ea typeface="Cambria Math"/>
              </a:rPr>
              <a:t> </a:t>
            </a:r>
            <a:r>
              <a:rPr lang="en-US" sz="4400" dirty="0" smtClean="0">
                <a:ea typeface="Cambria Math"/>
              </a:rPr>
              <a:t>of an image changes after a rotation.</a:t>
            </a:r>
            <a:endParaRPr lang="en-US" sz="4400" dirty="0">
              <a:ea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113870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thbits.com/MathBits/StudentResources/GraphPaper/10x10.gif"/>
          <p:cNvPicPr>
            <a:picLocks noChangeAspect="1" noChangeArrowheads="1"/>
          </p:cNvPicPr>
          <p:nvPr/>
        </p:nvPicPr>
        <p:blipFill rotWithShape="1">
          <a:blip r:embed="rId2" cstate="print"/>
          <a:srcRect l="4100" t="4778" r="3486" b="5714"/>
          <a:stretch/>
        </p:blipFill>
        <p:spPr bwMode="auto">
          <a:xfrm>
            <a:off x="3657600" y="1371600"/>
            <a:ext cx="5508173" cy="5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lowchart: Manual Input 7"/>
          <p:cNvSpPr/>
          <p:nvPr/>
        </p:nvSpPr>
        <p:spPr>
          <a:xfrm>
            <a:off x="6858000" y="3657600"/>
            <a:ext cx="1685922" cy="1220559"/>
          </a:xfrm>
          <a:prstGeom prst="flowChartManualInput">
            <a:avLst/>
          </a:prstGeom>
          <a:solidFill>
            <a:srgbClr val="4F81BD">
              <a:alpha val="2784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76200" y="190252"/>
                <a:ext cx="3810000" cy="64838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</a:rPr>
                  <a:t>What are the coordinates</a:t>
                </a:r>
                <a:br>
                  <a:rPr lang="en-US" sz="2400" dirty="0" smtClean="0">
                    <a:solidFill>
                      <a:prstClr val="black"/>
                    </a:solidFill>
                  </a:rPr>
                </a:br>
                <a:r>
                  <a:rPr lang="en-US" sz="2400" dirty="0" smtClean="0">
                    <a:solidFill>
                      <a:prstClr val="black"/>
                    </a:solidFill>
                  </a:rPr>
                  <a:t>for </a:t>
                </a:r>
                <a:r>
                  <a:rPr lang="en-US" sz="2400" i="1" dirty="0" smtClean="0">
                    <a:solidFill>
                      <a:prstClr val="black"/>
                    </a:solidFill>
                  </a:rPr>
                  <a:t>T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, </a:t>
                </a:r>
                <a:r>
                  <a:rPr lang="en-US" sz="2400" i="1" dirty="0" smtClean="0">
                    <a:solidFill>
                      <a:prstClr val="black"/>
                    </a:solidFill>
                  </a:rPr>
                  <a:t>R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, </a:t>
                </a:r>
                <a:r>
                  <a:rPr lang="en-US" sz="2400" i="1" dirty="0" smtClean="0">
                    <a:solidFill>
                      <a:prstClr val="black"/>
                    </a:solidFill>
                  </a:rPr>
                  <a:t>A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,</a:t>
                </a:r>
                <a:r>
                  <a:rPr lang="en-US" sz="2400" dirty="0" smtClean="0">
                    <a:solidFill>
                      <a:prstClr val="black"/>
                    </a:solidFill>
                  </a:rPr>
                  <a:t> and </a:t>
                </a:r>
                <a:r>
                  <a:rPr lang="en-US" sz="2400" i="1" dirty="0" smtClean="0">
                    <a:solidFill>
                      <a:prstClr val="black"/>
                    </a:solidFill>
                  </a:rPr>
                  <a:t>P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?</a:t>
                </a:r>
              </a:p>
              <a:p>
                <a:pPr lvl="2">
                  <a:spcAft>
                    <a:spcPts val="600"/>
                  </a:spcAft>
                </a:pPr>
                <a:r>
                  <a:rPr lang="en-US" sz="2000" i="1" dirty="0">
                    <a:solidFill>
                      <a:prstClr val="black"/>
                    </a:solidFill>
                  </a:rPr>
                  <a:t>T</a:t>
                </a:r>
                <a:r>
                  <a:rPr lang="el-GR" sz="20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 </a:t>
                </a:r>
                <a:r>
                  <a:rPr lang="en-US" sz="2000" dirty="0">
                    <a:solidFill>
                      <a:prstClr val="black"/>
                    </a:solidFill>
                    <a:latin typeface="Cambria Math"/>
                    <a:ea typeface="Cambria Math"/>
                  </a:rPr>
                  <a:t>(− 2, − 1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)</a:t>
                </a:r>
              </a:p>
              <a:p>
                <a:pPr lvl="2">
                  <a:spcAft>
                    <a:spcPts val="600"/>
                  </a:spcAft>
                </a:pPr>
                <a:r>
                  <a:rPr lang="en-US" sz="2000" i="1" dirty="0" smtClean="0">
                    <a:solidFill>
                      <a:prstClr val="black"/>
                    </a:solidFill>
                  </a:rPr>
                  <a:t>R</a:t>
                </a:r>
                <a:r>
                  <a:rPr lang="el-GR" sz="20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 </a:t>
                </a:r>
                <a:r>
                  <a:rPr lang="en-US" sz="2000" dirty="0">
                    <a:solidFill>
                      <a:prstClr val="black"/>
                    </a:solidFill>
                    <a:latin typeface="Cambria Math"/>
                    <a:ea typeface="Cambria Math"/>
                  </a:rPr>
                  <a:t>(− 9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, </a:t>
                </a:r>
                <a:r>
                  <a:rPr lang="en-US" sz="2000" dirty="0">
                    <a:solidFill>
                      <a:prstClr val="black"/>
                    </a:solidFill>
                    <a:latin typeface="Cambria Math"/>
                    <a:ea typeface="Cambria Math"/>
                  </a:rPr>
                  <a:t>−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2)</a:t>
                </a:r>
              </a:p>
              <a:p>
                <a:pPr lvl="2">
                  <a:spcAft>
                    <a:spcPts val="600"/>
                  </a:spcAft>
                </a:pPr>
                <a:r>
                  <a:rPr lang="en-US" sz="2000" i="1" dirty="0" smtClean="0">
                    <a:solidFill>
                      <a:prstClr val="black"/>
                    </a:solidFill>
                  </a:rPr>
                  <a:t>A</a:t>
                </a:r>
                <a:r>
                  <a:rPr lang="el-GR" sz="20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 </a:t>
                </a:r>
                <a:r>
                  <a:rPr lang="en-US" sz="2000" dirty="0">
                    <a:solidFill>
                      <a:prstClr val="black"/>
                    </a:solidFill>
                    <a:latin typeface="Cambria Math"/>
                    <a:ea typeface="Cambria Math"/>
                  </a:rPr>
                  <a:t>(−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9, 3)</a:t>
                </a:r>
                <a:endParaRPr lang="en-US" sz="2000" dirty="0">
                  <a:solidFill>
                    <a:prstClr val="black"/>
                  </a:solidFill>
                  <a:latin typeface="Cambria Math"/>
                  <a:ea typeface="Cambria Math"/>
                </a:endParaRPr>
              </a:p>
              <a:p>
                <a:pPr lvl="2">
                  <a:spcAft>
                    <a:spcPts val="600"/>
                  </a:spcAft>
                </a:pPr>
                <a:r>
                  <a:rPr lang="en-US" sz="2000" i="1" dirty="0" smtClean="0">
                    <a:solidFill>
                      <a:prstClr val="black"/>
                    </a:solidFill>
                  </a:rPr>
                  <a:t>P</a:t>
                </a:r>
                <a:r>
                  <a:rPr lang="el-GR" sz="20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 </a:t>
                </a:r>
                <a:r>
                  <a:rPr lang="en-US" sz="2000" dirty="0">
                    <a:solidFill>
                      <a:prstClr val="black"/>
                    </a:solidFill>
                    <a:latin typeface="Cambria Math"/>
                    <a:ea typeface="Cambria Math"/>
                  </a:rPr>
                  <a:t>(−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2, 3)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How many units is the length</a:t>
                </a:r>
              </a:p>
              <a:p>
                <a:pPr lvl="1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dirty="0">
                        <a:solidFill>
                          <a:prstClr val="black"/>
                        </a:solidFill>
                        <a:ea typeface="Cambria Math"/>
                      </a:rPr>
                      <m:t>of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prstClr val="black"/>
                        </a:solidFill>
                        <a:ea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𝐴𝑅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prstClr val="black"/>
                    </a:solidFill>
                    <a:ea typeface="Cambria Math"/>
                  </a:rPr>
                  <a:t> ? 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	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𝐴</m:t>
                        </m:r>
                        <m:r>
                          <a:rPr lang="el-GR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´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𝑅</m:t>
                        </m:r>
                        <m:r>
                          <a:rPr lang="el-GR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´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prstClr val="black"/>
                    </a:solidFill>
                    <a:ea typeface="Cambria Math"/>
                  </a:rPr>
                  <a:t> ?</a:t>
                </a:r>
              </a:p>
              <a:p>
                <a:pPr lvl="1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𝑃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𝑇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?	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𝑃</m:t>
                        </m:r>
                        <m:r>
                          <a:rPr lang="el-GR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´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𝑇</m:t>
                        </m:r>
                        <m:r>
                          <a:rPr lang="el-GR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´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?</a:t>
                </a:r>
              </a:p>
              <a:p>
                <a:pPr lvl="1">
                  <a:spcAft>
                    <a:spcPts val="600"/>
                  </a:spcAft>
                </a:pPr>
                <a:r>
                  <a:rPr lang="en-US" sz="2400" dirty="0">
                    <a:solidFill>
                      <a:prstClr val="black"/>
                    </a:solidFill>
                    <a:ea typeface="Cambria Math"/>
                  </a:rPr>
                  <a:t>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𝑃𝐴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?	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𝑃</m:t>
                        </m:r>
                        <m:r>
                          <a:rPr lang="el-GR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´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𝐴</m:t>
                        </m:r>
                        <m:r>
                          <a:rPr lang="el-GR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´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?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Do you think the same is true for</a:t>
                </a:r>
              </a:p>
              <a:p>
                <a:pPr lvl="1">
                  <a:spcAft>
                    <a:spcPts val="600"/>
                  </a:spcAft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𝑅𝑇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?</a:t>
                </a:r>
                <a:r>
                  <a:rPr lang="en-US" sz="2400" dirty="0">
                    <a:solidFill>
                      <a:prstClr val="black"/>
                    </a:solidFill>
                    <a:ea typeface="Cambria Math"/>
                  </a:rPr>
                  <a:t>  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ea typeface="Cambria Math"/>
                  </a:rPr>
                  <a:t>and 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 </m:t>
                    </m:r>
                    <m:acc>
                      <m:accPr>
                        <m:chr m:val="̅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𝑅</m:t>
                        </m:r>
                        <m:r>
                          <a:rPr lang="el-GR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´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𝑇</m:t>
                        </m:r>
                        <m:r>
                          <a:rPr lang="el-GR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´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prstClr val="black"/>
                    </a:solidFill>
                    <a:ea typeface="Cambria Math"/>
                  </a:rPr>
                  <a:t> ?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 smtClean="0">
                    <a:solidFill>
                      <a:prstClr val="black"/>
                    </a:solidFill>
                    <a:ea typeface="Cambria Math"/>
                  </a:rPr>
                  <a:t>What can you say about the lengths of corresponding sides of the image and </a:t>
                </a:r>
                <a:r>
                  <a:rPr lang="en-US" sz="2000" dirty="0" err="1" smtClean="0">
                    <a:solidFill>
                      <a:prstClr val="black"/>
                    </a:solidFill>
                    <a:ea typeface="Cambria Math"/>
                  </a:rPr>
                  <a:t>preimage</a:t>
                </a:r>
                <a:r>
                  <a:rPr lang="en-US" sz="2000" dirty="0" smtClean="0">
                    <a:solidFill>
                      <a:prstClr val="black"/>
                    </a:solidFill>
                    <a:ea typeface="Cambria Math"/>
                  </a:rPr>
                  <a:t>?</a:t>
                </a:r>
                <a:endParaRPr lang="en-US" sz="2000" dirty="0">
                  <a:solidFill>
                    <a:prstClr val="black"/>
                  </a:solidFill>
                  <a:ea typeface="Cambria Math"/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190252"/>
                <a:ext cx="3810000" cy="6483826"/>
              </a:xfrm>
              <a:prstGeom prst="rect">
                <a:avLst/>
              </a:prstGeom>
              <a:blipFill rotWithShape="1">
                <a:blip r:embed="rId3"/>
                <a:stretch>
                  <a:fillRect l="-2560" t="-752" r="-1280" b="-6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3886200" y="76200"/>
            <a:ext cx="51816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Now let us examine trapezoid </a:t>
            </a:r>
            <a:r>
              <a:rPr lang="en-US" sz="2000" i="1" dirty="0" smtClean="0">
                <a:solidFill>
                  <a:prstClr val="black"/>
                </a:solidFill>
              </a:rPr>
              <a:t>TRAP</a:t>
            </a:r>
            <a:r>
              <a:rPr lang="en-US" sz="2000" dirty="0" smtClean="0">
                <a:solidFill>
                  <a:prstClr val="black"/>
                </a:solidFill>
              </a:rPr>
              <a:t>?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Rotate trapezoid </a:t>
            </a:r>
            <a:r>
              <a:rPr lang="en-US" sz="2000" i="1" dirty="0" smtClean="0">
                <a:solidFill>
                  <a:prstClr val="black"/>
                </a:solidFill>
              </a:rPr>
              <a:t>TRAP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ea typeface="Cambria Math"/>
              </a:rPr>
              <a:t>180⁰ </a:t>
            </a:r>
            <a:r>
              <a:rPr lang="en-US" sz="2000" dirty="0" smtClean="0">
                <a:solidFill>
                  <a:prstClr val="black"/>
                </a:solidFill>
              </a:rPr>
              <a:t>around the origin</a:t>
            </a:r>
            <a:r>
              <a:rPr lang="en-US" sz="2000" dirty="0" smtClean="0">
                <a:solidFill>
                  <a:prstClr val="black"/>
                </a:solidFill>
                <a:ea typeface="Cambria Math"/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Label the vertices of the image </a:t>
            </a:r>
            <a:r>
              <a:rPr lang="en-US" sz="2000" i="1" dirty="0" smtClean="0">
                <a:solidFill>
                  <a:prstClr val="black"/>
                </a:solidFill>
              </a:rPr>
              <a:t>T</a:t>
            </a:r>
            <a:r>
              <a:rPr lang="el-GR" sz="20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000" dirty="0" smtClean="0">
                <a:solidFill>
                  <a:prstClr val="black"/>
                </a:solidFill>
                <a:latin typeface="Cambria Math"/>
                <a:ea typeface="Cambria Math"/>
              </a:rPr>
              <a:t>, </a:t>
            </a:r>
            <a:r>
              <a:rPr lang="en-US" sz="2000" i="1" dirty="0" smtClean="0">
                <a:solidFill>
                  <a:prstClr val="black"/>
                </a:solidFill>
              </a:rPr>
              <a:t>R</a:t>
            </a:r>
            <a:r>
              <a:rPr lang="el-GR" sz="20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000" dirty="0" smtClean="0">
                <a:solidFill>
                  <a:prstClr val="black"/>
                </a:solidFill>
                <a:latin typeface="Cambria Math"/>
                <a:ea typeface="Cambria Math"/>
              </a:rPr>
              <a:t>, </a:t>
            </a:r>
            <a:r>
              <a:rPr lang="en-US" sz="2000" i="1" dirty="0" smtClean="0">
                <a:solidFill>
                  <a:prstClr val="black"/>
                </a:solidFill>
              </a:rPr>
              <a:t>A</a:t>
            </a:r>
            <a:r>
              <a:rPr lang="el-GR" sz="20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000" dirty="0" smtClean="0">
                <a:solidFill>
                  <a:prstClr val="black"/>
                </a:solidFill>
                <a:latin typeface="Cambria Math"/>
                <a:ea typeface="Cambria Math"/>
              </a:rPr>
              <a:t>,</a:t>
            </a:r>
            <a:r>
              <a:rPr lang="en-US" sz="2000" dirty="0" smtClean="0">
                <a:solidFill>
                  <a:prstClr val="black"/>
                </a:solidFill>
              </a:rPr>
              <a:t> and </a:t>
            </a:r>
            <a:r>
              <a:rPr lang="en-US" sz="2000" i="1" dirty="0" smtClean="0">
                <a:solidFill>
                  <a:prstClr val="black"/>
                </a:solidFill>
              </a:rPr>
              <a:t>P</a:t>
            </a:r>
            <a:r>
              <a:rPr lang="el-GR" sz="20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000" dirty="0" smtClean="0">
                <a:solidFill>
                  <a:prstClr val="black"/>
                </a:solidFill>
                <a:latin typeface="Cambria Math"/>
                <a:ea typeface="Cambria Math"/>
              </a:rPr>
              <a:t>.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27613" y="340722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629400" y="48122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</a:t>
            </a:r>
            <a:endParaRPr lang="en-US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6629400" y="3657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534400" y="4724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30" name="Flowchart: Manual Input 29"/>
          <p:cNvSpPr/>
          <p:nvPr/>
        </p:nvSpPr>
        <p:spPr>
          <a:xfrm rot="10800000">
            <a:off x="4267200" y="3422628"/>
            <a:ext cx="1676400" cy="1186934"/>
          </a:xfrm>
          <a:prstGeom prst="flowChartManualInput">
            <a:avLst/>
          </a:prstGeom>
          <a:solidFill>
            <a:schemeClr val="accent6">
              <a:lumMod val="75000"/>
              <a:alpha val="27843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862637" y="4303936"/>
            <a:ext cx="152400" cy="152400"/>
          </a:xfrm>
          <a:prstGeom prst="ellipse">
            <a:avLst/>
          </a:prstGeom>
          <a:solidFill>
            <a:schemeClr val="accent6">
              <a:lumMod val="40000"/>
              <a:lumOff val="60000"/>
              <a:alpha val="2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4190999" y="4539734"/>
            <a:ext cx="152400" cy="152400"/>
          </a:xfrm>
          <a:prstGeom prst="ellipse">
            <a:avLst/>
          </a:prstGeom>
          <a:solidFill>
            <a:schemeClr val="accent6">
              <a:lumMod val="40000"/>
              <a:lumOff val="60000"/>
              <a:alpha val="2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4190999" y="3346428"/>
            <a:ext cx="152400" cy="152400"/>
          </a:xfrm>
          <a:prstGeom prst="ellipse">
            <a:avLst/>
          </a:prstGeom>
          <a:solidFill>
            <a:schemeClr val="accent6">
              <a:lumMod val="40000"/>
              <a:lumOff val="60000"/>
              <a:alpha val="2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5858036" y="3348338"/>
            <a:ext cx="152400" cy="152400"/>
          </a:xfrm>
          <a:prstGeom prst="ellipse">
            <a:avLst/>
          </a:prstGeom>
          <a:solidFill>
            <a:schemeClr val="accent6">
              <a:lumMod val="40000"/>
              <a:lumOff val="60000"/>
              <a:alpha val="2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91200" y="43550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</a:t>
            </a:r>
            <a:r>
              <a:rPr lang="el-GR" dirty="0" smtClean="0">
                <a:latin typeface="Cambria Math"/>
                <a:ea typeface="Cambria Math"/>
              </a:rPr>
              <a:t>´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67400" y="3048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ea typeface="Cambria Math"/>
              </a:rPr>
              <a:t>P</a:t>
            </a:r>
            <a:r>
              <a:rPr lang="el-GR" dirty="0" smtClean="0">
                <a:latin typeface="Cambria Math"/>
                <a:ea typeface="Cambria Math"/>
              </a:rPr>
              <a:t>´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076699" y="305329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r>
              <a:rPr lang="el-GR" dirty="0" smtClean="0">
                <a:latin typeface="Cambria Math"/>
                <a:ea typeface="Cambria Math"/>
              </a:rPr>
              <a:t>´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038600" y="45836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</a:t>
            </a:r>
            <a:r>
              <a:rPr lang="el-GR" dirty="0" smtClean="0">
                <a:latin typeface="Cambria Math"/>
                <a:ea typeface="Cambria Math"/>
              </a:rPr>
              <a:t>´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6324600" y="4063284"/>
            <a:ext cx="152400" cy="152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400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15" grpId="0"/>
      <p:bldP spid="16" grpId="0"/>
      <p:bldP spid="18" grpId="0"/>
      <p:bldP spid="27" grpId="0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thbits.com/MathBits/StudentResources/GraphPaper/10x10.gif"/>
          <p:cNvPicPr>
            <a:picLocks noChangeAspect="1" noChangeArrowheads="1"/>
          </p:cNvPicPr>
          <p:nvPr/>
        </p:nvPicPr>
        <p:blipFill rotWithShape="1">
          <a:blip r:embed="rId2" cstate="print"/>
          <a:srcRect l="4100" t="4778" r="3486" b="5714"/>
          <a:stretch/>
        </p:blipFill>
        <p:spPr bwMode="auto">
          <a:xfrm>
            <a:off x="3657600" y="1371600"/>
            <a:ext cx="5508173" cy="5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lowchart: Manual Input 7"/>
          <p:cNvSpPr/>
          <p:nvPr/>
        </p:nvSpPr>
        <p:spPr>
          <a:xfrm>
            <a:off x="6858000" y="3657600"/>
            <a:ext cx="1685922" cy="1220559"/>
          </a:xfrm>
          <a:prstGeom prst="flowChartManualInput">
            <a:avLst/>
          </a:prstGeom>
          <a:solidFill>
            <a:srgbClr val="4F81BD">
              <a:alpha val="2784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427613" y="340722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629400" y="48122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</a:t>
            </a:r>
            <a:endParaRPr lang="en-US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6629400" y="3657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534400" y="4724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30" name="Flowchart: Manual Input 29"/>
          <p:cNvSpPr/>
          <p:nvPr/>
        </p:nvSpPr>
        <p:spPr>
          <a:xfrm rot="10800000">
            <a:off x="4267200" y="3422628"/>
            <a:ext cx="1676400" cy="1186934"/>
          </a:xfrm>
          <a:prstGeom prst="flowChartManualInput">
            <a:avLst/>
          </a:prstGeom>
          <a:solidFill>
            <a:schemeClr val="accent6">
              <a:lumMod val="75000"/>
              <a:alpha val="27843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791200" y="43550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</a:t>
            </a:r>
            <a:r>
              <a:rPr lang="el-GR" dirty="0" smtClean="0">
                <a:latin typeface="Cambria Math"/>
                <a:ea typeface="Cambria Math"/>
              </a:rPr>
              <a:t>´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67400" y="3048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ea typeface="Cambria Math"/>
              </a:rPr>
              <a:t>P</a:t>
            </a:r>
            <a:r>
              <a:rPr lang="el-GR" dirty="0" smtClean="0">
                <a:latin typeface="Cambria Math"/>
                <a:ea typeface="Cambria Math"/>
              </a:rPr>
              <a:t>´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076699" y="305329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r>
              <a:rPr lang="el-GR" dirty="0" smtClean="0">
                <a:latin typeface="Cambria Math"/>
                <a:ea typeface="Cambria Math"/>
              </a:rPr>
              <a:t>´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038600" y="45836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</a:t>
            </a:r>
            <a:r>
              <a:rPr lang="el-GR" dirty="0" smtClean="0">
                <a:latin typeface="Cambria Math"/>
                <a:ea typeface="Cambria Math"/>
              </a:rPr>
              <a:t>´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6324600" y="4063284"/>
            <a:ext cx="152400" cy="152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43542" y="2314654"/>
                <a:ext cx="3810000" cy="43909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𝐴𝑅</m:t>
                          </m:r>
                        </m:e>
                      </m:acc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≅</m:t>
                      </m:r>
                      <m:acc>
                        <m:accPr>
                          <m:chr m:val="̅"/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𝐴</m:t>
                          </m:r>
                          <m:r>
                            <a:rPr lang="el-GR" sz="24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´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𝑅</m:t>
                          </m:r>
                          <m:r>
                            <a:rPr lang="el-GR" sz="24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´</m:t>
                          </m:r>
                        </m:e>
                      </m:acc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ea typeface="Cambria Math"/>
                </a:endParaRPr>
              </a:p>
              <a:p>
                <a:pPr algn="ctr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𝑅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𝑇</m:t>
                          </m:r>
                        </m:e>
                      </m:acc>
                      <m:r>
                        <a:rPr lang="en-US" sz="2400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≅</m:t>
                      </m:r>
                      <m:acc>
                        <m:accPr>
                          <m:chr m:val="̅"/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𝑅</m:t>
                          </m:r>
                          <m:r>
                            <a:rPr lang="el-GR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´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𝑇</m:t>
                          </m:r>
                          <m:r>
                            <a:rPr lang="el-GR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´</m:t>
                          </m:r>
                        </m:e>
                      </m:acc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ea typeface="Cambria Math"/>
                </a:endParaRP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𝑃𝐴</m:t>
                          </m:r>
                        </m:e>
                      </m:acc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≅</m:t>
                      </m:r>
                      <m:acc>
                        <m:accPr>
                          <m:chr m:val="̅"/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𝑃</m:t>
                          </m:r>
                          <m:r>
                            <a:rPr lang="el-GR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´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𝐴</m:t>
                          </m:r>
                          <m:r>
                            <a:rPr lang="el-GR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´</m:t>
                          </m:r>
                        </m:e>
                      </m:acc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ea typeface="Cambria Math"/>
                </a:endParaRP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𝑃𝑇</m:t>
                          </m:r>
                        </m:e>
                      </m:acc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≅</m:t>
                      </m:r>
                      <m:acc>
                        <m:accPr>
                          <m:chr m:val="̅"/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𝑃</m:t>
                          </m:r>
                          <m:r>
                            <a:rPr lang="el-GR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´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𝑇</m:t>
                          </m:r>
                          <m:r>
                            <a:rPr lang="el-GR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´</m:t>
                          </m:r>
                        </m:e>
                      </m:acc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ea typeface="Cambria Math"/>
                </a:endParaRPr>
              </a:p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Is there anything you can say about angle 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RAP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 (∠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RAP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)</a:t>
                </a:r>
                <a:b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</a:b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and angle 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R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A</a:t>
                </a:r>
                <a:r>
                  <a:rPr lang="el-GR" sz="2400" dirty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P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ea typeface="Cambria Math"/>
                  </a:rPr>
                  <a:t>(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∠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R</a:t>
                </a:r>
                <a:r>
                  <a:rPr lang="el-GR" sz="2400" dirty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i="1" dirty="0">
                    <a:solidFill>
                      <a:prstClr val="black"/>
                    </a:solidFill>
                    <a:ea typeface="Cambria Math"/>
                  </a:rPr>
                  <a:t>A</a:t>
                </a:r>
                <a:r>
                  <a:rPr lang="el-GR" sz="2400" dirty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i="1" dirty="0">
                    <a:solidFill>
                      <a:prstClr val="black"/>
                    </a:solidFill>
                    <a:ea typeface="Cambria Math"/>
                  </a:rPr>
                  <a:t>P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) </a:t>
                </a:r>
                <a:r>
                  <a:rPr lang="en-US" sz="2400" dirty="0">
                    <a:solidFill>
                      <a:prstClr val="black"/>
                    </a:solidFill>
                    <a:latin typeface="Cambria Math"/>
                    <a:ea typeface="Cambria Math"/>
                  </a:rPr>
                  <a:t>?</a:t>
                </a:r>
                <a:endParaRPr lang="en-US" sz="2400" dirty="0" smtClean="0">
                  <a:solidFill>
                    <a:prstClr val="black"/>
                  </a:solidFill>
                  <a:ea typeface="Cambria Math"/>
                </a:endParaRPr>
              </a:p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∠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TRA 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and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ea typeface="Cambria Math"/>
                  </a:rPr>
                  <a:t>∠</a:t>
                </a:r>
                <a:r>
                  <a:rPr lang="en-US" sz="2400" i="1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T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R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A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  ?</a:t>
                </a:r>
              </a:p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∠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APT 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and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ea typeface="Cambria Math"/>
                  </a:rPr>
                  <a:t>∠</a:t>
                </a:r>
                <a:r>
                  <a:rPr lang="en-US" sz="2400" i="1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A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P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T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  ?</a:t>
                </a:r>
                <a:endParaRPr lang="en-US" sz="2400" dirty="0">
                  <a:solidFill>
                    <a:prstClr val="black"/>
                  </a:solidFill>
                  <a:ea typeface="Cambria Math"/>
                </a:endParaRPr>
              </a:p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∠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PTR 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and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ea typeface="Cambria Math"/>
                  </a:rPr>
                  <a:t>∠</a:t>
                </a:r>
                <a:r>
                  <a:rPr lang="en-US" sz="2400" i="1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P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T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R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  ?</a:t>
                </a:r>
                <a:endParaRPr lang="en-US" sz="2400" dirty="0">
                  <a:solidFill>
                    <a:prstClr val="black"/>
                  </a:solidFill>
                  <a:ea typeface="Cambria Math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" y="2314654"/>
                <a:ext cx="3810000" cy="4390946"/>
              </a:xfrm>
              <a:prstGeom prst="rect">
                <a:avLst/>
              </a:prstGeom>
              <a:blipFill rotWithShape="1">
                <a:blip r:embed="rId3"/>
                <a:stretch>
                  <a:fillRect l="-1760" r="-3360" b="-2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130628" y="43542"/>
            <a:ext cx="891540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The measures of the corresponding sides of the image and </a:t>
            </a:r>
            <a:r>
              <a:rPr lang="en-US" sz="2400" dirty="0" err="1" smtClean="0">
                <a:solidFill>
                  <a:prstClr val="black"/>
                </a:solidFill>
              </a:rPr>
              <a:t>preimage</a:t>
            </a:r>
            <a:endParaRPr lang="en-US" sz="2400" dirty="0" smtClean="0">
              <a:solidFill>
                <a:prstClr val="black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are equal.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When measurements of line segments are equal, the word we use is</a:t>
            </a:r>
          </a:p>
          <a:p>
            <a:pPr algn="ctr">
              <a:spcAft>
                <a:spcPts val="600"/>
              </a:spcAft>
            </a:pPr>
            <a:r>
              <a:rPr lang="en-US" sz="2800" b="1" dirty="0" smtClean="0">
                <a:solidFill>
                  <a:srgbClr val="FF0066"/>
                </a:solidFill>
              </a:rPr>
              <a:t>CONGRUENT</a:t>
            </a:r>
            <a:endParaRPr lang="en-US" sz="2800" b="1" dirty="0">
              <a:solidFill>
                <a:srgbClr val="FF0066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4152899" y="4007578"/>
            <a:ext cx="1905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7608433" y="3683836"/>
            <a:ext cx="92528" cy="185448"/>
            <a:chOff x="6917872" y="4038600"/>
            <a:chExt cx="92528" cy="185448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6917872" y="4038600"/>
              <a:ext cx="0" cy="18466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7010400" y="4039382"/>
              <a:ext cx="0" cy="18466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7566592" y="4802164"/>
            <a:ext cx="174172" cy="194770"/>
            <a:chOff x="6749142" y="5023951"/>
            <a:chExt cx="174172" cy="194770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6749142" y="5034055"/>
              <a:ext cx="0" cy="18466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6841670" y="5023951"/>
              <a:ext cx="0" cy="18466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6923314" y="5029200"/>
              <a:ext cx="0" cy="18466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5017280" y="3348338"/>
            <a:ext cx="174172" cy="194770"/>
            <a:chOff x="6749142" y="5023951"/>
            <a:chExt cx="174172" cy="194770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6749142" y="5034055"/>
              <a:ext cx="0" cy="18466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6841670" y="5023951"/>
              <a:ext cx="0" cy="18466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6923314" y="5029200"/>
              <a:ext cx="0" cy="18466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 rot="20169695">
            <a:off x="6683828" y="4254794"/>
            <a:ext cx="348342" cy="293327"/>
            <a:chOff x="6346372" y="4397830"/>
            <a:chExt cx="348342" cy="293327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6400800" y="4485109"/>
              <a:ext cx="272142" cy="4295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6379028" y="4572000"/>
              <a:ext cx="272142" cy="4295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6422572" y="4397830"/>
              <a:ext cx="272142" cy="4295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6346372" y="4648200"/>
              <a:ext cx="272142" cy="4295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5769429" y="3733605"/>
            <a:ext cx="348342" cy="293327"/>
            <a:chOff x="6346372" y="4397830"/>
            <a:chExt cx="348342" cy="293327"/>
          </a:xfrm>
        </p:grpSpPr>
        <p:cxnSp>
          <p:nvCxnSpPr>
            <p:cNvPr id="60" name="Straight Connector 59"/>
            <p:cNvCxnSpPr/>
            <p:nvPr/>
          </p:nvCxnSpPr>
          <p:spPr>
            <a:xfrm>
              <a:off x="6400800" y="4485109"/>
              <a:ext cx="272142" cy="4295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379028" y="4572000"/>
              <a:ext cx="272142" cy="4295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6422572" y="4397830"/>
              <a:ext cx="272142" cy="4295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6346372" y="4648200"/>
              <a:ext cx="272142" cy="4295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5072572" y="4417403"/>
            <a:ext cx="92528" cy="185448"/>
            <a:chOff x="5600700" y="3308866"/>
            <a:chExt cx="92528" cy="185448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5600700" y="3308866"/>
              <a:ext cx="0" cy="18466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5693228" y="3309648"/>
              <a:ext cx="0" cy="18466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7" name="Straight Connector 66"/>
          <p:cNvCxnSpPr/>
          <p:nvPr/>
        </p:nvCxnSpPr>
        <p:spPr>
          <a:xfrm>
            <a:off x="8427613" y="4325702"/>
            <a:ext cx="1905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33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thbits.com/MathBits/StudentResources/GraphPaper/10x10.gif"/>
          <p:cNvPicPr>
            <a:picLocks noChangeAspect="1" noChangeArrowheads="1"/>
          </p:cNvPicPr>
          <p:nvPr/>
        </p:nvPicPr>
        <p:blipFill rotWithShape="1">
          <a:blip r:embed="rId2" cstate="print"/>
          <a:srcRect l="4100" t="4778" r="3486" b="5714"/>
          <a:stretch/>
        </p:blipFill>
        <p:spPr bwMode="auto">
          <a:xfrm>
            <a:off x="3657600" y="1371600"/>
            <a:ext cx="5508173" cy="5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lowchart: Manual Input 7"/>
          <p:cNvSpPr/>
          <p:nvPr/>
        </p:nvSpPr>
        <p:spPr>
          <a:xfrm>
            <a:off x="6858000" y="3657600"/>
            <a:ext cx="1685922" cy="1220559"/>
          </a:xfrm>
          <a:prstGeom prst="flowChartManualInput">
            <a:avLst/>
          </a:prstGeom>
          <a:solidFill>
            <a:srgbClr val="4F81BD">
              <a:alpha val="2784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427613" y="340722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629400" y="48122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</a:t>
            </a:r>
            <a:endParaRPr lang="en-US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6629400" y="3657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534400" y="4724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30" name="Flowchart: Manual Input 29"/>
          <p:cNvSpPr/>
          <p:nvPr/>
        </p:nvSpPr>
        <p:spPr>
          <a:xfrm rot="10800000">
            <a:off x="4267200" y="3422628"/>
            <a:ext cx="1676400" cy="1186934"/>
          </a:xfrm>
          <a:prstGeom prst="flowChartManualInput">
            <a:avLst/>
          </a:prstGeom>
          <a:solidFill>
            <a:schemeClr val="accent6">
              <a:lumMod val="75000"/>
              <a:alpha val="27843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791200" y="43550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</a:t>
            </a:r>
            <a:r>
              <a:rPr lang="el-GR" dirty="0" smtClean="0">
                <a:latin typeface="Cambria Math"/>
                <a:ea typeface="Cambria Math"/>
              </a:rPr>
              <a:t>´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67400" y="3048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ea typeface="Cambria Math"/>
              </a:rPr>
              <a:t>P</a:t>
            </a:r>
            <a:r>
              <a:rPr lang="el-GR" dirty="0" smtClean="0">
                <a:latin typeface="Cambria Math"/>
                <a:ea typeface="Cambria Math"/>
              </a:rPr>
              <a:t>´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076699" y="305329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r>
              <a:rPr lang="el-GR" dirty="0" smtClean="0">
                <a:latin typeface="Cambria Math"/>
                <a:ea typeface="Cambria Math"/>
              </a:rPr>
              <a:t>´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038600" y="45836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</a:t>
            </a:r>
            <a:r>
              <a:rPr lang="el-GR" dirty="0" smtClean="0">
                <a:latin typeface="Cambria Math"/>
                <a:ea typeface="Cambria Math"/>
              </a:rPr>
              <a:t>´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6324600" y="4063284"/>
            <a:ext cx="152400" cy="152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3542" y="2390854"/>
            <a:ext cx="3810000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prstClr val="black"/>
                </a:solidFill>
                <a:ea typeface="Cambria Math"/>
              </a:rPr>
              <a:t>∠</a:t>
            </a:r>
            <a:r>
              <a:rPr lang="en-US" sz="2400" i="1" dirty="0">
                <a:solidFill>
                  <a:prstClr val="black"/>
                </a:solidFill>
                <a:ea typeface="Cambria Math"/>
              </a:rPr>
              <a:t>RAP </a:t>
            </a:r>
            <a:r>
              <a:rPr lang="en-US" sz="2400" dirty="0">
                <a:solidFill>
                  <a:prstClr val="black"/>
                </a:solidFill>
                <a:latin typeface="Cambria Math"/>
                <a:ea typeface="Cambria Math"/>
              </a:rPr>
              <a:t>≅ </a:t>
            </a:r>
            <a:r>
              <a:rPr lang="en-US" sz="2400" dirty="0">
                <a:solidFill>
                  <a:prstClr val="black"/>
                </a:solidFill>
                <a:ea typeface="Cambria Math"/>
              </a:rPr>
              <a:t>∠</a:t>
            </a:r>
            <a:r>
              <a:rPr lang="en-US" sz="2400" i="1" dirty="0">
                <a:solidFill>
                  <a:prstClr val="black"/>
                </a:solidFill>
                <a:ea typeface="Cambria Math"/>
              </a:rPr>
              <a:t>R</a:t>
            </a:r>
            <a:r>
              <a:rPr lang="el-GR" sz="2400" dirty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400" i="1" dirty="0">
                <a:solidFill>
                  <a:prstClr val="black"/>
                </a:solidFill>
                <a:ea typeface="Cambria Math"/>
              </a:rPr>
              <a:t>A</a:t>
            </a:r>
            <a:r>
              <a:rPr lang="el-GR" sz="2400" dirty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400" i="1" dirty="0">
                <a:solidFill>
                  <a:prstClr val="black"/>
                </a:solidFill>
                <a:ea typeface="Cambria Math"/>
              </a:rPr>
              <a:t>P</a:t>
            </a:r>
            <a:r>
              <a:rPr lang="el-GR" sz="2400" dirty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endParaRPr lang="en-US" sz="2400" i="1" dirty="0" smtClean="0">
              <a:solidFill>
                <a:prstClr val="black"/>
              </a:solidFill>
              <a:ea typeface="Cambria Math"/>
            </a:endParaRPr>
          </a:p>
          <a:p>
            <a:pPr algn="ctr"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  <a:ea typeface="Cambria Math"/>
              </a:rPr>
              <a:t>∠</a:t>
            </a:r>
            <a:r>
              <a:rPr lang="en-US" sz="2400" i="1" dirty="0" smtClean="0">
                <a:solidFill>
                  <a:prstClr val="black"/>
                </a:solidFill>
                <a:ea typeface="Cambria Math"/>
              </a:rPr>
              <a:t>TRA </a:t>
            </a:r>
            <a:r>
              <a:rPr lang="en-US" sz="2400" dirty="0" smtClean="0">
                <a:solidFill>
                  <a:prstClr val="black"/>
                </a:solidFill>
                <a:latin typeface="Cambria Math"/>
                <a:ea typeface="Cambria Math"/>
              </a:rPr>
              <a:t>≅ </a:t>
            </a:r>
            <a:r>
              <a:rPr lang="en-US" sz="2400" dirty="0" smtClean="0">
                <a:solidFill>
                  <a:prstClr val="black"/>
                </a:solidFill>
                <a:ea typeface="Cambria Math"/>
              </a:rPr>
              <a:t>∠</a:t>
            </a:r>
            <a:r>
              <a:rPr lang="en-US" sz="2400" i="1" dirty="0" smtClean="0">
                <a:solidFill>
                  <a:prstClr val="black"/>
                </a:solidFill>
                <a:ea typeface="Cambria Math"/>
              </a:rPr>
              <a:t> T</a:t>
            </a:r>
            <a:r>
              <a:rPr lang="el-GR" sz="24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400" i="1" dirty="0" smtClean="0">
                <a:solidFill>
                  <a:prstClr val="black"/>
                </a:solidFill>
                <a:ea typeface="Cambria Math"/>
              </a:rPr>
              <a:t>R</a:t>
            </a:r>
            <a:r>
              <a:rPr lang="el-GR" sz="24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400" i="1" dirty="0" smtClean="0">
                <a:solidFill>
                  <a:prstClr val="black"/>
                </a:solidFill>
                <a:ea typeface="Cambria Math"/>
              </a:rPr>
              <a:t>A</a:t>
            </a:r>
            <a:r>
              <a:rPr lang="el-GR" sz="24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endParaRPr lang="en-US" sz="2400" dirty="0" smtClean="0">
              <a:solidFill>
                <a:prstClr val="black"/>
              </a:solidFill>
              <a:latin typeface="Cambria Math"/>
              <a:ea typeface="Cambria Math"/>
            </a:endParaRPr>
          </a:p>
          <a:p>
            <a:pPr algn="ctr"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  <a:ea typeface="Cambria Math"/>
              </a:rPr>
              <a:t>∠</a:t>
            </a:r>
            <a:r>
              <a:rPr lang="en-US" sz="2400" i="1" dirty="0" smtClean="0">
                <a:solidFill>
                  <a:prstClr val="black"/>
                </a:solidFill>
                <a:ea typeface="Cambria Math"/>
              </a:rPr>
              <a:t>APT </a:t>
            </a:r>
            <a:r>
              <a:rPr lang="en-US" sz="2400" dirty="0">
                <a:solidFill>
                  <a:prstClr val="black"/>
                </a:solidFill>
                <a:latin typeface="Cambria Math"/>
                <a:ea typeface="Cambria Math"/>
              </a:rPr>
              <a:t>≅ </a:t>
            </a:r>
            <a:r>
              <a:rPr lang="en-US" sz="2400" dirty="0" smtClean="0">
                <a:solidFill>
                  <a:prstClr val="black"/>
                </a:solidFill>
                <a:ea typeface="Cambria Math"/>
              </a:rPr>
              <a:t>∠</a:t>
            </a:r>
            <a:r>
              <a:rPr lang="en-US" sz="2400" i="1" dirty="0" smtClean="0">
                <a:solidFill>
                  <a:prstClr val="black"/>
                </a:solidFill>
                <a:ea typeface="Cambria Math"/>
              </a:rPr>
              <a:t> A</a:t>
            </a:r>
            <a:r>
              <a:rPr lang="el-GR" sz="24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400" i="1" dirty="0" smtClean="0">
                <a:solidFill>
                  <a:prstClr val="black"/>
                </a:solidFill>
                <a:ea typeface="Cambria Math"/>
              </a:rPr>
              <a:t>P</a:t>
            </a:r>
            <a:r>
              <a:rPr lang="el-GR" sz="24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400" i="1" dirty="0" smtClean="0">
                <a:solidFill>
                  <a:prstClr val="black"/>
                </a:solidFill>
                <a:ea typeface="Cambria Math"/>
              </a:rPr>
              <a:t>T</a:t>
            </a:r>
            <a:r>
              <a:rPr lang="el-GR" sz="24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endParaRPr lang="en-US" sz="2400" dirty="0">
              <a:solidFill>
                <a:prstClr val="black"/>
              </a:solidFill>
              <a:ea typeface="Cambria Math"/>
            </a:endParaRPr>
          </a:p>
          <a:p>
            <a:pPr algn="ctr"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  <a:ea typeface="Cambria Math"/>
              </a:rPr>
              <a:t>∠</a:t>
            </a:r>
            <a:r>
              <a:rPr lang="en-US" sz="2400" i="1" dirty="0" smtClean="0">
                <a:solidFill>
                  <a:prstClr val="black"/>
                </a:solidFill>
                <a:ea typeface="Cambria Math"/>
              </a:rPr>
              <a:t>PTR </a:t>
            </a:r>
            <a:r>
              <a:rPr lang="en-US" sz="2400" dirty="0">
                <a:solidFill>
                  <a:prstClr val="black"/>
                </a:solidFill>
                <a:latin typeface="Cambria Math"/>
                <a:ea typeface="Cambria Math"/>
              </a:rPr>
              <a:t>≅ </a:t>
            </a:r>
            <a:r>
              <a:rPr lang="en-US" sz="2400" dirty="0" smtClean="0">
                <a:solidFill>
                  <a:prstClr val="black"/>
                </a:solidFill>
                <a:ea typeface="Cambria Math"/>
              </a:rPr>
              <a:t>∠</a:t>
            </a:r>
            <a:r>
              <a:rPr lang="en-US" sz="2400" i="1" dirty="0" smtClean="0">
                <a:solidFill>
                  <a:prstClr val="black"/>
                </a:solidFill>
                <a:ea typeface="Cambria Math"/>
              </a:rPr>
              <a:t> P</a:t>
            </a:r>
            <a:r>
              <a:rPr lang="el-GR" sz="24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400" i="1" dirty="0" smtClean="0">
                <a:solidFill>
                  <a:prstClr val="black"/>
                </a:solidFill>
                <a:ea typeface="Cambria Math"/>
              </a:rPr>
              <a:t>T</a:t>
            </a:r>
            <a:r>
              <a:rPr lang="el-GR" sz="24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400" i="1" dirty="0" smtClean="0">
                <a:solidFill>
                  <a:prstClr val="black"/>
                </a:solidFill>
                <a:ea typeface="Cambria Math"/>
              </a:rPr>
              <a:t>R</a:t>
            </a:r>
            <a:r>
              <a:rPr lang="el-GR" sz="24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endParaRPr lang="en-US" sz="2400" dirty="0">
              <a:solidFill>
                <a:prstClr val="black"/>
              </a:solidFill>
              <a:ea typeface="Cambria Math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30628" y="21770"/>
            <a:ext cx="891540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The measures of the corresponding angles of the image and </a:t>
            </a:r>
            <a:r>
              <a:rPr lang="en-US" sz="2400" dirty="0" err="1" smtClean="0">
                <a:solidFill>
                  <a:prstClr val="black"/>
                </a:solidFill>
              </a:rPr>
              <a:t>preimage</a:t>
            </a:r>
            <a:endParaRPr lang="en-US" sz="2400" dirty="0" smtClean="0">
              <a:solidFill>
                <a:prstClr val="black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are equal.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When measurements of angles are equal, the word we use is</a:t>
            </a:r>
          </a:p>
          <a:p>
            <a:pPr algn="ctr">
              <a:spcAft>
                <a:spcPts val="600"/>
              </a:spcAft>
            </a:pPr>
            <a:r>
              <a:rPr lang="en-US" sz="2800" b="1" dirty="0" smtClean="0">
                <a:solidFill>
                  <a:srgbClr val="FF0066"/>
                </a:solidFill>
              </a:rPr>
              <a:t>CONGRUENT</a:t>
            </a:r>
            <a:endParaRPr lang="en-US" sz="2800" b="1" dirty="0">
              <a:solidFill>
                <a:srgbClr val="FF0066"/>
              </a:solidFill>
            </a:endParaRPr>
          </a:p>
        </p:txBody>
      </p:sp>
      <p:sp>
        <p:nvSpPr>
          <p:cNvPr id="70" name="Arc 69"/>
          <p:cNvSpPr/>
          <p:nvPr/>
        </p:nvSpPr>
        <p:spPr>
          <a:xfrm rot="10296481">
            <a:off x="8378441" y="3496044"/>
            <a:ext cx="255813" cy="385853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Arc 70"/>
          <p:cNvSpPr/>
          <p:nvPr/>
        </p:nvSpPr>
        <p:spPr>
          <a:xfrm rot="20031509">
            <a:off x="4239506" y="4440038"/>
            <a:ext cx="255813" cy="385853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Group 71"/>
          <p:cNvGrpSpPr/>
          <p:nvPr/>
        </p:nvGrpSpPr>
        <p:grpSpPr>
          <a:xfrm rot="9373573">
            <a:off x="5670191" y="4029571"/>
            <a:ext cx="700740" cy="673731"/>
            <a:chOff x="4999957" y="3011383"/>
            <a:chExt cx="700740" cy="673731"/>
          </a:xfrm>
        </p:grpSpPr>
        <p:sp>
          <p:nvSpPr>
            <p:cNvPr id="73" name="Arc 72"/>
            <p:cNvSpPr/>
            <p:nvPr/>
          </p:nvSpPr>
          <p:spPr>
            <a:xfrm rot="6206801">
              <a:off x="5105400" y="3101445"/>
              <a:ext cx="506187" cy="530568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Arc 73"/>
            <p:cNvSpPr/>
            <p:nvPr/>
          </p:nvSpPr>
          <p:spPr>
            <a:xfrm rot="6206801">
              <a:off x="5013461" y="2997879"/>
              <a:ext cx="673731" cy="70074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 rot="20283662">
            <a:off x="6472710" y="3541122"/>
            <a:ext cx="700740" cy="673731"/>
            <a:chOff x="4999957" y="3011383"/>
            <a:chExt cx="700740" cy="673731"/>
          </a:xfrm>
        </p:grpSpPr>
        <p:sp>
          <p:nvSpPr>
            <p:cNvPr id="76" name="Arc 75"/>
            <p:cNvSpPr/>
            <p:nvPr/>
          </p:nvSpPr>
          <p:spPr>
            <a:xfrm rot="6206801">
              <a:off x="5105400" y="3101445"/>
              <a:ext cx="506187" cy="530568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Arc 76"/>
            <p:cNvSpPr/>
            <p:nvPr/>
          </p:nvSpPr>
          <p:spPr>
            <a:xfrm rot="6206801">
              <a:off x="5013461" y="2997879"/>
              <a:ext cx="673731" cy="70074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8341348" y="4638198"/>
            <a:ext cx="1905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4278867" y="3429000"/>
            <a:ext cx="1905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6877050" y="4638198"/>
            <a:ext cx="1905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5742262" y="3434612"/>
            <a:ext cx="1905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88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1" grpId="0" animBg="1"/>
      <p:bldP spid="2" grpId="0" animBg="1"/>
      <p:bldP spid="92" grpId="0" animBg="1"/>
      <p:bldP spid="93" grpId="0" animBg="1"/>
      <p:bldP spid="9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thbits.com/MathBits/StudentResources/GraphPaper/10x10.gif"/>
          <p:cNvPicPr>
            <a:picLocks noChangeAspect="1" noChangeArrowheads="1"/>
          </p:cNvPicPr>
          <p:nvPr/>
        </p:nvPicPr>
        <p:blipFill rotWithShape="1">
          <a:blip r:embed="rId2" cstate="print"/>
          <a:srcRect l="4100" t="4778" r="3486" b="5714"/>
          <a:stretch/>
        </p:blipFill>
        <p:spPr bwMode="auto">
          <a:xfrm>
            <a:off x="3657600" y="1371600"/>
            <a:ext cx="5508173" cy="5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lowchart: Manual Input 7"/>
          <p:cNvSpPr/>
          <p:nvPr/>
        </p:nvSpPr>
        <p:spPr>
          <a:xfrm>
            <a:off x="6858000" y="3657600"/>
            <a:ext cx="1685922" cy="1220559"/>
          </a:xfrm>
          <a:prstGeom prst="flowChartManualInput">
            <a:avLst/>
          </a:prstGeom>
          <a:solidFill>
            <a:srgbClr val="4F81BD">
              <a:alpha val="2784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427613" y="340722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629400" y="48122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</a:t>
            </a:r>
            <a:endParaRPr lang="en-US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6629400" y="3657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534400" y="4724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30" name="Flowchart: Manual Input 29"/>
          <p:cNvSpPr/>
          <p:nvPr/>
        </p:nvSpPr>
        <p:spPr>
          <a:xfrm rot="10800000">
            <a:off x="4267200" y="3422628"/>
            <a:ext cx="1676400" cy="1186934"/>
          </a:xfrm>
          <a:prstGeom prst="flowChartManualInput">
            <a:avLst/>
          </a:prstGeom>
          <a:solidFill>
            <a:schemeClr val="accent6">
              <a:lumMod val="75000"/>
              <a:alpha val="27843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791200" y="43550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</a:t>
            </a:r>
            <a:r>
              <a:rPr lang="el-GR" dirty="0" smtClean="0">
                <a:latin typeface="Cambria Math"/>
                <a:ea typeface="Cambria Math"/>
              </a:rPr>
              <a:t>´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67400" y="3048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ea typeface="Cambria Math"/>
              </a:rPr>
              <a:t>P</a:t>
            </a:r>
            <a:r>
              <a:rPr lang="el-GR" dirty="0" smtClean="0">
                <a:latin typeface="Cambria Math"/>
                <a:ea typeface="Cambria Math"/>
              </a:rPr>
              <a:t>´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076699" y="305329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r>
              <a:rPr lang="el-GR" dirty="0" smtClean="0">
                <a:latin typeface="Cambria Math"/>
                <a:ea typeface="Cambria Math"/>
              </a:rPr>
              <a:t>´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038600" y="45836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</a:t>
            </a:r>
            <a:r>
              <a:rPr lang="el-GR" dirty="0" smtClean="0">
                <a:latin typeface="Cambria Math"/>
                <a:ea typeface="Cambria Math"/>
              </a:rPr>
              <a:t>´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6324600" y="4063284"/>
            <a:ext cx="152400" cy="152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3542" y="1752600"/>
            <a:ext cx="3810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We can now say that </a:t>
            </a:r>
            <a:r>
              <a:rPr lang="en-US" sz="2800" dirty="0">
                <a:solidFill>
                  <a:prstClr val="black"/>
                </a:solidFill>
              </a:rPr>
              <a:t>trapezoid </a:t>
            </a:r>
            <a:r>
              <a:rPr lang="en-US" sz="2800" i="1" dirty="0" smtClean="0">
                <a:solidFill>
                  <a:prstClr val="black"/>
                </a:solidFill>
              </a:rPr>
              <a:t>TRAP </a:t>
            </a:r>
            <a:r>
              <a:rPr lang="en-US" sz="2800" dirty="0" smtClean="0">
                <a:solidFill>
                  <a:prstClr val="black"/>
                </a:solidFill>
              </a:rPr>
              <a:t>is CONGRUENT to</a:t>
            </a:r>
            <a:br>
              <a:rPr lang="en-US" sz="2800" dirty="0" smtClean="0">
                <a:solidFill>
                  <a:prstClr val="black"/>
                </a:solidFill>
              </a:rPr>
            </a:br>
            <a:r>
              <a:rPr lang="en-US" sz="2800" dirty="0" smtClean="0">
                <a:solidFill>
                  <a:prstClr val="black"/>
                </a:solidFill>
              </a:rPr>
              <a:t>trapezoid </a:t>
            </a:r>
            <a:r>
              <a:rPr lang="en-US" sz="2800" i="1" dirty="0">
                <a:solidFill>
                  <a:prstClr val="black"/>
                </a:solidFill>
              </a:rPr>
              <a:t>T</a:t>
            </a:r>
            <a:r>
              <a:rPr lang="el-GR" sz="28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800" i="1" dirty="0" smtClean="0">
                <a:solidFill>
                  <a:prstClr val="black"/>
                </a:solidFill>
              </a:rPr>
              <a:t>R</a:t>
            </a:r>
            <a:r>
              <a:rPr lang="el-GR" sz="28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800" i="1" dirty="0" smtClean="0">
                <a:solidFill>
                  <a:prstClr val="black"/>
                </a:solidFill>
              </a:rPr>
              <a:t>A</a:t>
            </a:r>
            <a:r>
              <a:rPr lang="el-GR" sz="28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800" i="1" dirty="0" smtClean="0">
                <a:solidFill>
                  <a:prstClr val="black"/>
                </a:solidFill>
              </a:rPr>
              <a:t>P</a:t>
            </a:r>
            <a:r>
              <a:rPr lang="el-GR" sz="28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endParaRPr lang="en-US" sz="2800" dirty="0" smtClean="0">
              <a:solidFill>
                <a:prstClr val="black"/>
              </a:solidFill>
              <a:latin typeface="Cambria Math"/>
              <a:ea typeface="Cambria Math"/>
            </a:endParaRPr>
          </a:p>
          <a:p>
            <a:pPr algn="ctr">
              <a:spcAft>
                <a:spcPts val="1800"/>
              </a:spcAft>
            </a:pPr>
            <a:r>
              <a:rPr lang="en-US" sz="2800" i="1" dirty="0" smtClean="0">
                <a:solidFill>
                  <a:prstClr val="black"/>
                </a:solidFill>
              </a:rPr>
              <a:t>TRAP </a:t>
            </a:r>
            <a:r>
              <a:rPr lang="en-US" sz="2800" dirty="0" smtClean="0">
                <a:solidFill>
                  <a:prstClr val="black"/>
                </a:solidFill>
                <a:latin typeface="Cambria Math"/>
                <a:ea typeface="Cambria Math"/>
              </a:rPr>
              <a:t>≅</a:t>
            </a:r>
            <a:r>
              <a:rPr lang="en-US" sz="2800" i="1" dirty="0" smtClean="0">
                <a:solidFill>
                  <a:prstClr val="black"/>
                </a:solidFill>
                <a:latin typeface="Cambria Math"/>
                <a:ea typeface="Cambria Math"/>
              </a:rPr>
              <a:t> </a:t>
            </a:r>
            <a:r>
              <a:rPr lang="en-US" sz="2800" i="1" dirty="0" smtClean="0">
                <a:solidFill>
                  <a:prstClr val="black"/>
                </a:solidFill>
              </a:rPr>
              <a:t>T</a:t>
            </a:r>
            <a:r>
              <a:rPr lang="el-GR" sz="28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800" i="1" dirty="0">
                <a:solidFill>
                  <a:prstClr val="black"/>
                </a:solidFill>
              </a:rPr>
              <a:t>R</a:t>
            </a:r>
            <a:r>
              <a:rPr lang="el-GR" sz="2800" dirty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800" i="1" dirty="0">
                <a:solidFill>
                  <a:prstClr val="black"/>
                </a:solidFill>
              </a:rPr>
              <a:t>A</a:t>
            </a:r>
            <a:r>
              <a:rPr lang="el-GR" sz="2800" dirty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800" i="1" dirty="0">
                <a:solidFill>
                  <a:prstClr val="black"/>
                </a:solidFill>
              </a:rPr>
              <a:t>P</a:t>
            </a:r>
            <a:r>
              <a:rPr lang="el-GR" sz="28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</a:p>
          <a:p>
            <a:pPr algn="ctr">
              <a:spcAft>
                <a:spcPts val="600"/>
              </a:spcAft>
            </a:pPr>
            <a:r>
              <a:rPr lang="en-US" sz="2800" dirty="0" smtClean="0">
                <a:ea typeface="Cambria Math"/>
              </a:rPr>
              <a:t>What do you think</a:t>
            </a:r>
            <a:br>
              <a:rPr lang="en-US" sz="2800" dirty="0" smtClean="0">
                <a:ea typeface="Cambria Math"/>
              </a:rPr>
            </a:br>
            <a:r>
              <a:rPr lang="en-US" sz="2800" dirty="0" smtClean="0">
                <a:ea typeface="Cambria Math"/>
              </a:rPr>
              <a:t>we can now say</a:t>
            </a:r>
            <a:br>
              <a:rPr lang="en-US" sz="2800" dirty="0" smtClean="0">
                <a:ea typeface="Cambria Math"/>
              </a:rPr>
            </a:br>
            <a:r>
              <a:rPr lang="en-US" sz="2800" dirty="0" smtClean="0">
                <a:ea typeface="Cambria Math"/>
              </a:rPr>
              <a:t>about the image</a:t>
            </a:r>
            <a:br>
              <a:rPr lang="en-US" sz="2800" dirty="0" smtClean="0">
                <a:ea typeface="Cambria Math"/>
              </a:rPr>
            </a:br>
            <a:r>
              <a:rPr lang="en-US" sz="2800" dirty="0" smtClean="0">
                <a:ea typeface="Cambria Math"/>
              </a:rPr>
              <a:t>and </a:t>
            </a:r>
            <a:r>
              <a:rPr lang="en-US" sz="2800" dirty="0" err="1" smtClean="0">
                <a:ea typeface="Cambria Math"/>
              </a:rPr>
              <a:t>preimage</a:t>
            </a:r>
            <a:r>
              <a:rPr lang="en-US" sz="2800" dirty="0" smtClean="0">
                <a:ea typeface="Cambria Math"/>
              </a:rPr>
              <a:t/>
            </a:r>
            <a:br>
              <a:rPr lang="en-US" sz="2800" dirty="0" smtClean="0">
                <a:ea typeface="Cambria Math"/>
              </a:rPr>
            </a:br>
            <a:r>
              <a:rPr lang="en-US" sz="2800" dirty="0" smtClean="0">
                <a:ea typeface="Cambria Math"/>
              </a:rPr>
              <a:t>after a rotations?</a:t>
            </a:r>
            <a:endParaRPr lang="en-US" sz="2800" b="1" dirty="0">
              <a:solidFill>
                <a:srgbClr val="FF0000"/>
              </a:solidFill>
              <a:ea typeface="Cambria Math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-1" y="76200"/>
            <a:ext cx="9165773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We now know that ALL corresponding sides of the image and </a:t>
            </a:r>
            <a:r>
              <a:rPr lang="en-US" sz="2400" dirty="0" err="1" smtClean="0">
                <a:solidFill>
                  <a:prstClr val="black"/>
                </a:solidFill>
              </a:rPr>
              <a:t>preimage</a:t>
            </a:r>
            <a:r>
              <a:rPr lang="en-US" sz="2400" dirty="0" smtClean="0">
                <a:solidFill>
                  <a:prstClr val="black"/>
                </a:solidFill>
              </a:rPr>
              <a:t> are CONGRUENT.</a:t>
            </a:r>
          </a:p>
          <a:p>
            <a:pPr algn="ctr"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We </a:t>
            </a:r>
            <a:r>
              <a:rPr lang="en-US" sz="2400" dirty="0">
                <a:solidFill>
                  <a:prstClr val="black"/>
                </a:solidFill>
              </a:rPr>
              <a:t>also </a:t>
            </a:r>
            <a:r>
              <a:rPr lang="en-US" sz="2400" dirty="0" smtClean="0">
                <a:solidFill>
                  <a:prstClr val="black"/>
                </a:solidFill>
              </a:rPr>
              <a:t>know </a:t>
            </a:r>
            <a:r>
              <a:rPr lang="en-US" sz="2400" dirty="0">
                <a:solidFill>
                  <a:prstClr val="black"/>
                </a:solidFill>
              </a:rPr>
              <a:t>that ALL corresponding </a:t>
            </a:r>
            <a:r>
              <a:rPr lang="en-US" sz="2400" dirty="0" smtClean="0">
                <a:solidFill>
                  <a:prstClr val="black"/>
                </a:solidFill>
              </a:rPr>
              <a:t>angles </a:t>
            </a:r>
            <a:r>
              <a:rPr lang="en-US" sz="2400" dirty="0">
                <a:solidFill>
                  <a:prstClr val="black"/>
                </a:solidFill>
              </a:rPr>
              <a:t>of the image and </a:t>
            </a:r>
            <a:r>
              <a:rPr lang="en-US" sz="2400" dirty="0" err="1">
                <a:solidFill>
                  <a:prstClr val="black"/>
                </a:solidFill>
              </a:rPr>
              <a:t>preimage</a:t>
            </a:r>
            <a:r>
              <a:rPr lang="en-US" sz="2400" dirty="0">
                <a:solidFill>
                  <a:prstClr val="black"/>
                </a:solidFill>
              </a:rPr>
              <a:t> are CONGRUENT</a:t>
            </a:r>
            <a:r>
              <a:rPr lang="en-US" sz="2400" dirty="0" smtClean="0">
                <a:solidFill>
                  <a:prstClr val="black"/>
                </a:solidFill>
              </a:rPr>
              <a:t>.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24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dirty="0" smtClean="0"/>
              <a:t>ROTATIONS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91600" cy="5943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>
                <a:ea typeface="Cambria Math"/>
              </a:rPr>
              <a:t>The</a:t>
            </a:r>
            <a:r>
              <a:rPr lang="en-US" dirty="0">
                <a:solidFill>
                  <a:srgbClr val="FF0000"/>
                </a:solidFill>
                <a:ea typeface="Cambria Math"/>
              </a:rPr>
              <a:t> </a:t>
            </a:r>
            <a:r>
              <a:rPr lang="en-US" b="1" dirty="0">
                <a:solidFill>
                  <a:srgbClr val="FF0000"/>
                </a:solidFill>
                <a:ea typeface="Cambria Math"/>
              </a:rPr>
              <a:t>IMAGE </a:t>
            </a:r>
            <a:r>
              <a:rPr lang="en-US" dirty="0">
                <a:ea typeface="Cambria Math"/>
              </a:rPr>
              <a:t>resulting</a:t>
            </a:r>
            <a:r>
              <a:rPr lang="en-US" dirty="0">
                <a:solidFill>
                  <a:srgbClr val="FF0000"/>
                </a:solidFill>
                <a:ea typeface="Cambria Math"/>
              </a:rPr>
              <a:t> </a:t>
            </a:r>
            <a:r>
              <a:rPr lang="en-US" dirty="0">
                <a:ea typeface="Cambria Math"/>
              </a:rPr>
              <a:t>from</a:t>
            </a:r>
            <a:r>
              <a:rPr lang="en-US" dirty="0">
                <a:solidFill>
                  <a:srgbClr val="FF0000"/>
                </a:solidFill>
                <a:ea typeface="Cambria Math"/>
              </a:rPr>
              <a:t> </a:t>
            </a:r>
            <a:r>
              <a:rPr lang="en-US" dirty="0">
                <a:ea typeface="Cambria Math"/>
              </a:rPr>
              <a:t>a</a:t>
            </a:r>
            <a:r>
              <a:rPr lang="en-US" dirty="0">
                <a:solidFill>
                  <a:srgbClr val="FF0000"/>
                </a:solidFill>
                <a:ea typeface="Cambria Math"/>
              </a:rPr>
              <a:t> </a:t>
            </a:r>
            <a:r>
              <a:rPr lang="en-US" b="1" dirty="0" smtClean="0">
                <a:solidFill>
                  <a:srgbClr val="FF0000"/>
                </a:solidFill>
                <a:ea typeface="Cambria Math"/>
              </a:rPr>
              <a:t>ROTATION </a:t>
            </a:r>
            <a:r>
              <a:rPr lang="en-US" dirty="0" smtClean="0">
                <a:ea typeface="Cambria Math"/>
              </a:rPr>
              <a:t>is</a:t>
            </a:r>
            <a:r>
              <a:rPr lang="en-US" b="1" dirty="0" smtClean="0">
                <a:ea typeface="Cambria Math"/>
              </a:rPr>
              <a:t> </a:t>
            </a:r>
            <a:r>
              <a:rPr lang="en-US" b="1" dirty="0">
                <a:solidFill>
                  <a:srgbClr val="FF0000"/>
                </a:solidFill>
                <a:ea typeface="Cambria Math"/>
              </a:rPr>
              <a:t>THE EXACT SAME SHAPE &amp; SIZE </a:t>
            </a:r>
            <a:r>
              <a:rPr lang="en-US" dirty="0">
                <a:ea typeface="Cambria Math"/>
              </a:rPr>
              <a:t>as</a:t>
            </a:r>
            <a:r>
              <a:rPr lang="en-US" dirty="0">
                <a:solidFill>
                  <a:srgbClr val="FF0000"/>
                </a:solidFill>
                <a:ea typeface="Cambria Math"/>
              </a:rPr>
              <a:t> </a:t>
            </a:r>
            <a:r>
              <a:rPr lang="en-US" dirty="0">
                <a:ea typeface="Cambria Math"/>
              </a:rPr>
              <a:t>the</a:t>
            </a:r>
            <a:r>
              <a:rPr lang="en-US" dirty="0">
                <a:solidFill>
                  <a:srgbClr val="FF0000"/>
                </a:solidFill>
                <a:ea typeface="Cambria Math"/>
              </a:rPr>
              <a:t> </a:t>
            </a:r>
            <a:r>
              <a:rPr lang="en-US" b="1" dirty="0">
                <a:solidFill>
                  <a:srgbClr val="FF0000"/>
                </a:solidFill>
                <a:ea typeface="Cambria Math"/>
              </a:rPr>
              <a:t>PREIMAGE!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ea typeface="Cambria Math"/>
              </a:rPr>
              <a:t>The</a:t>
            </a:r>
            <a:r>
              <a:rPr lang="en-US" dirty="0" smtClean="0">
                <a:solidFill>
                  <a:srgbClr val="FF0000"/>
                </a:solidFill>
                <a:ea typeface="Cambria Math"/>
              </a:rPr>
              <a:t> </a:t>
            </a:r>
            <a:r>
              <a:rPr lang="en-US" b="1" dirty="0">
                <a:solidFill>
                  <a:srgbClr val="FF0000"/>
                </a:solidFill>
                <a:ea typeface="Cambria Math"/>
              </a:rPr>
              <a:t>IMAGE </a:t>
            </a:r>
            <a:r>
              <a:rPr lang="en-US" dirty="0">
                <a:ea typeface="Cambria Math"/>
              </a:rPr>
              <a:t>resulting</a:t>
            </a:r>
            <a:r>
              <a:rPr lang="en-US" dirty="0">
                <a:solidFill>
                  <a:srgbClr val="FF0000"/>
                </a:solidFill>
                <a:ea typeface="Cambria Math"/>
              </a:rPr>
              <a:t> </a:t>
            </a:r>
            <a:r>
              <a:rPr lang="en-US" dirty="0">
                <a:ea typeface="Cambria Math"/>
              </a:rPr>
              <a:t>from</a:t>
            </a:r>
            <a:r>
              <a:rPr lang="en-US" dirty="0">
                <a:solidFill>
                  <a:srgbClr val="FF0000"/>
                </a:solidFill>
                <a:ea typeface="Cambria Math"/>
              </a:rPr>
              <a:t> </a:t>
            </a:r>
            <a:r>
              <a:rPr lang="en-US" dirty="0">
                <a:ea typeface="Cambria Math"/>
              </a:rPr>
              <a:t>a</a:t>
            </a:r>
            <a:r>
              <a:rPr lang="en-US" dirty="0">
                <a:solidFill>
                  <a:srgbClr val="FF0000"/>
                </a:solidFill>
                <a:ea typeface="Cambria Math"/>
              </a:rPr>
              <a:t> </a:t>
            </a:r>
            <a:r>
              <a:rPr lang="en-US" b="1" dirty="0">
                <a:solidFill>
                  <a:srgbClr val="FF0000"/>
                </a:solidFill>
                <a:ea typeface="Cambria Math"/>
              </a:rPr>
              <a:t>ROTATION </a:t>
            </a:r>
            <a:r>
              <a:rPr lang="en-US" dirty="0" smtClean="0">
                <a:ea typeface="Cambria Math"/>
              </a:rPr>
              <a:t>is</a:t>
            </a:r>
            <a:r>
              <a:rPr lang="en-US" b="1" dirty="0" smtClean="0">
                <a:ea typeface="Cambria Math"/>
              </a:rPr>
              <a:t> </a:t>
            </a:r>
            <a:r>
              <a:rPr lang="en-US" b="1" dirty="0">
                <a:solidFill>
                  <a:srgbClr val="FF0000"/>
                </a:solidFill>
                <a:ea typeface="Cambria Math"/>
              </a:rPr>
              <a:t>ALWAYS </a:t>
            </a:r>
            <a:r>
              <a:rPr lang="en-US" b="1" dirty="0">
                <a:solidFill>
                  <a:srgbClr val="7030A0"/>
                </a:solidFill>
                <a:ea typeface="Cambria Math"/>
              </a:rPr>
              <a:t>CONGRUENT</a:t>
            </a:r>
            <a:r>
              <a:rPr lang="en-US" b="1" dirty="0">
                <a:solidFill>
                  <a:srgbClr val="FF0000"/>
                </a:solidFill>
                <a:ea typeface="Cambria Math"/>
              </a:rPr>
              <a:t> </a:t>
            </a:r>
            <a:r>
              <a:rPr lang="en-US" dirty="0">
                <a:ea typeface="Cambria Math"/>
              </a:rPr>
              <a:t>to</a:t>
            </a:r>
            <a:r>
              <a:rPr lang="en-US" dirty="0">
                <a:solidFill>
                  <a:srgbClr val="FF0000"/>
                </a:solidFill>
                <a:ea typeface="Cambria Math"/>
              </a:rPr>
              <a:t> </a:t>
            </a:r>
            <a:r>
              <a:rPr lang="en-US" dirty="0">
                <a:ea typeface="Cambria Math"/>
              </a:rPr>
              <a:t>the</a:t>
            </a:r>
            <a:r>
              <a:rPr lang="en-US" dirty="0">
                <a:solidFill>
                  <a:srgbClr val="FF0000"/>
                </a:solidFill>
                <a:ea typeface="Cambria Math"/>
              </a:rPr>
              <a:t> </a:t>
            </a:r>
            <a:r>
              <a:rPr lang="en-US" b="1" dirty="0">
                <a:solidFill>
                  <a:srgbClr val="FF0000"/>
                </a:solidFill>
                <a:ea typeface="Cambria Math"/>
              </a:rPr>
              <a:t>PREIMAGE</a:t>
            </a:r>
            <a:r>
              <a:rPr lang="en-US" b="1" dirty="0" smtClean="0">
                <a:solidFill>
                  <a:srgbClr val="FF0000"/>
                </a:solidFill>
                <a:ea typeface="Cambria Math"/>
              </a:rPr>
              <a:t>!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We now know that:</a:t>
            </a:r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b="1" dirty="0">
                <a:solidFill>
                  <a:srgbClr val="0070C0"/>
                </a:solidFill>
                <a:ea typeface="Cambria Math"/>
              </a:rPr>
              <a:t>T</a:t>
            </a:r>
            <a:r>
              <a:rPr lang="en-US" b="1" dirty="0" smtClean="0">
                <a:solidFill>
                  <a:srgbClr val="0070C0"/>
                </a:solidFill>
                <a:ea typeface="Cambria Math"/>
              </a:rPr>
              <a:t>he image resulting from a</a:t>
            </a:r>
            <a:br>
              <a:rPr lang="en-US" b="1" dirty="0" smtClean="0">
                <a:solidFill>
                  <a:srgbClr val="0070C0"/>
                </a:solidFill>
                <a:ea typeface="Cambria Math"/>
              </a:rPr>
            </a:br>
            <a:r>
              <a:rPr lang="en-US" b="1" dirty="0" smtClean="0">
                <a:solidFill>
                  <a:srgbClr val="7030A0"/>
                </a:solidFill>
                <a:ea typeface="Cambria Math"/>
              </a:rPr>
              <a:t>TRANSLATION, REFLECTION, or ROTATION</a:t>
            </a:r>
            <a:r>
              <a:rPr lang="en-US" b="1" dirty="0" smtClean="0">
                <a:solidFill>
                  <a:srgbClr val="0070C0"/>
                </a:solidFill>
                <a:ea typeface="Cambria Math"/>
              </a:rPr>
              <a:t/>
            </a:r>
            <a:br>
              <a:rPr lang="en-US" b="1" dirty="0" smtClean="0">
                <a:solidFill>
                  <a:srgbClr val="0070C0"/>
                </a:solidFill>
                <a:ea typeface="Cambria Math"/>
              </a:rPr>
            </a:br>
            <a:r>
              <a:rPr lang="en-US" b="1" dirty="0" smtClean="0">
                <a:solidFill>
                  <a:srgbClr val="0070C0"/>
                </a:solidFill>
                <a:ea typeface="Cambria Math"/>
              </a:rPr>
              <a:t>is </a:t>
            </a:r>
            <a:r>
              <a:rPr lang="en-US" b="1" dirty="0" smtClean="0">
                <a:solidFill>
                  <a:srgbClr val="7030A0"/>
                </a:solidFill>
                <a:ea typeface="Cambria Math"/>
              </a:rPr>
              <a:t>CONGRUENT</a:t>
            </a:r>
            <a:r>
              <a:rPr lang="en-US" b="1" dirty="0" smtClean="0">
                <a:solidFill>
                  <a:srgbClr val="0070C0"/>
                </a:solidFill>
                <a:ea typeface="Cambria Math"/>
              </a:rPr>
              <a:t> to its </a:t>
            </a:r>
            <a:r>
              <a:rPr lang="en-US" b="1" dirty="0" err="1" smtClean="0">
                <a:solidFill>
                  <a:srgbClr val="0070C0"/>
                </a:solidFill>
                <a:ea typeface="Cambria Math"/>
              </a:rPr>
              <a:t>preimage</a:t>
            </a:r>
            <a:r>
              <a:rPr lang="en-US" b="1" dirty="0" smtClean="0">
                <a:solidFill>
                  <a:srgbClr val="0070C0"/>
                </a:solidFill>
                <a:ea typeface="Cambria Math"/>
              </a:rPr>
              <a:t>!!!!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  <a:ea typeface="Cambria Math"/>
              </a:rPr>
              <a:t>The only thing that changes with </a:t>
            </a:r>
            <a:r>
              <a:rPr lang="en-US" b="1">
                <a:solidFill>
                  <a:schemeClr val="accent6">
                    <a:lumMod val="50000"/>
                  </a:schemeClr>
                </a:solidFill>
                <a:ea typeface="Cambria Math"/>
              </a:rPr>
              <a:t>a </a:t>
            </a:r>
            <a:r>
              <a:rPr lang="en-US" b="1" smtClean="0">
                <a:solidFill>
                  <a:schemeClr val="accent6">
                    <a:lumMod val="50000"/>
                  </a:schemeClr>
                </a:solidFill>
                <a:ea typeface="Cambria Math"/>
              </a:rPr>
              <a:t>rotation is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ea typeface="Cambria Math"/>
              </a:rPr>
              <a:t>the</a:t>
            </a:r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  <a:ea typeface="Cambria Math"/>
              </a:rPr>
              <a:t>ORIENTATION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ea typeface="Cambria Math"/>
              </a:rPr>
              <a:t>.</a:t>
            </a:r>
            <a:endParaRPr lang="en-US" b="1" dirty="0">
              <a:solidFill>
                <a:schemeClr val="accent6">
                  <a:lumMod val="50000"/>
                </a:schemeClr>
              </a:solidFill>
              <a:ea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146434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/>
              <a:t>Common Core Standard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219200"/>
            <a:ext cx="8839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8.G ─Understand </a:t>
            </a:r>
            <a:r>
              <a:rPr lang="en-US" sz="2400" b="1" dirty="0"/>
              <a:t>congruence and similarity using physical models, transparencies, or geometry software.</a:t>
            </a:r>
          </a:p>
          <a:p>
            <a:r>
              <a:rPr lang="en-US" sz="2400" dirty="0"/>
              <a:t>1. Verify experimentally the properties of rotations, reflections, and translations:</a:t>
            </a:r>
          </a:p>
          <a:p>
            <a:pPr lvl="2" indent="-457200"/>
            <a:r>
              <a:rPr lang="en-US" sz="2400" dirty="0"/>
              <a:t>a</a:t>
            </a:r>
            <a:r>
              <a:rPr lang="en-US" sz="2400" dirty="0" smtClean="0"/>
              <a:t>.   </a:t>
            </a:r>
            <a:r>
              <a:rPr lang="en-US" sz="2400" dirty="0"/>
              <a:t>Lines are taken to lines, and line segments to </a:t>
            </a:r>
            <a:r>
              <a:rPr lang="en-US" sz="2400" dirty="0" smtClean="0"/>
              <a:t>line</a:t>
            </a:r>
            <a:br>
              <a:rPr lang="en-US" sz="2400" dirty="0" smtClean="0"/>
            </a:br>
            <a:r>
              <a:rPr lang="en-US" sz="2400" dirty="0" smtClean="0"/>
              <a:t>segments </a:t>
            </a:r>
            <a:r>
              <a:rPr lang="en-US" sz="2400" dirty="0"/>
              <a:t>of the same length.</a:t>
            </a:r>
          </a:p>
          <a:p>
            <a:pPr lvl="2" indent="-457200"/>
            <a:r>
              <a:rPr lang="en-US" sz="2400" dirty="0"/>
              <a:t>b. </a:t>
            </a:r>
            <a:r>
              <a:rPr lang="en-US" sz="2400" dirty="0" smtClean="0"/>
              <a:t>  Angles </a:t>
            </a:r>
            <a:r>
              <a:rPr lang="en-US" sz="2400" dirty="0"/>
              <a:t>are taken to angles of the same measure.</a:t>
            </a:r>
          </a:p>
          <a:p>
            <a:pPr lvl="2" indent="-457200"/>
            <a:r>
              <a:rPr lang="en-US" sz="2400" dirty="0"/>
              <a:t>c</a:t>
            </a:r>
            <a:r>
              <a:rPr lang="en-US" sz="2400" dirty="0" smtClean="0"/>
              <a:t>.   </a:t>
            </a:r>
            <a:r>
              <a:rPr lang="en-US" sz="2400" dirty="0"/>
              <a:t>Parallel lines are taken to parallel lines.</a:t>
            </a:r>
          </a:p>
          <a:p>
            <a:r>
              <a:rPr lang="en-US" sz="2400" dirty="0" smtClean="0"/>
              <a:t>3</a:t>
            </a:r>
            <a:r>
              <a:rPr lang="en-US" sz="2400" dirty="0"/>
              <a:t>. Describe the effect of dilations, translations, rotations, and reflections on two-dimensional figures </a:t>
            </a:r>
            <a:r>
              <a:rPr lang="en-US" sz="2400" dirty="0" smtClean="0"/>
              <a:t>using coordinates</a:t>
            </a:r>
            <a:r>
              <a:rPr lang="en-US" sz="2400" dirty="0"/>
              <a:t>.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4748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8288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To describe the properties of rotation and their effect on the congruence and orientation of figures.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39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Properties of </a:t>
            </a:r>
            <a:r>
              <a:rPr lang="en-US" dirty="0" smtClean="0"/>
              <a:t>Rotations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916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b="1" dirty="0" smtClean="0">
                <a:solidFill>
                  <a:srgbClr val="7030A0"/>
                </a:solidFill>
              </a:rPr>
              <a:t>ROTATION </a:t>
            </a:r>
            <a:r>
              <a:rPr lang="en-US" dirty="0" smtClean="0"/>
              <a:t>is a TRANSFORMATION that turns a figure around a given point called the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CENTER OF ROTATION.</a:t>
            </a:r>
          </a:p>
          <a:p>
            <a:pPr marL="0" algn="ctr">
              <a:buNone/>
            </a:pPr>
            <a:r>
              <a:rPr lang="en-US" dirty="0" smtClean="0"/>
              <a:t>The image has the</a:t>
            </a:r>
            <a:br>
              <a:rPr lang="en-US" dirty="0" smtClean="0"/>
            </a:br>
            <a:r>
              <a:rPr lang="en-US" dirty="0" smtClean="0"/>
              <a:t>same size and shape</a:t>
            </a:r>
            <a:br>
              <a:rPr lang="en-US" dirty="0" smtClean="0"/>
            </a:br>
            <a:r>
              <a:rPr lang="en-US" dirty="0" smtClean="0"/>
              <a:t>as the </a:t>
            </a:r>
            <a:r>
              <a:rPr lang="en-US" dirty="0" err="1" smtClean="0"/>
              <a:t>preimage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REMEMBER: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When a point experiences a transformation, the resulting point is called PRIME.  The symbol for prime is </a:t>
            </a:r>
            <a:r>
              <a:rPr lang="el-GR" b="1" dirty="0" smtClean="0">
                <a:solidFill>
                  <a:srgbClr val="FF0000"/>
                </a:solidFill>
                <a:latin typeface="Cambria Math"/>
                <a:ea typeface="Cambria Math"/>
              </a:rPr>
              <a:t>´</a:t>
            </a:r>
            <a:r>
              <a:rPr lang="en-US" b="1" dirty="0" smtClean="0">
                <a:solidFill>
                  <a:srgbClr val="FF0000"/>
                </a:solidFill>
                <a:latin typeface="Cambria Math"/>
                <a:ea typeface="Cambria Math"/>
              </a:rPr>
              <a:t>.   </a:t>
            </a:r>
            <a:r>
              <a:rPr lang="en-US" i="1" dirty="0" smtClean="0">
                <a:latin typeface="Cambria Math"/>
                <a:ea typeface="Cambria Math"/>
              </a:rPr>
              <a:t>i.e.  </a:t>
            </a:r>
            <a:r>
              <a:rPr lang="en-US" b="1" dirty="0" smtClean="0">
                <a:solidFill>
                  <a:srgbClr val="7030A0"/>
                </a:solidFill>
                <a:ea typeface="Cambria Math"/>
              </a:rPr>
              <a:t>point A becomes A</a:t>
            </a:r>
            <a:r>
              <a:rPr lang="el-GR" b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´</a:t>
            </a:r>
            <a:r>
              <a:rPr lang="en-US" b="1" dirty="0" smtClean="0">
                <a:solidFill>
                  <a:srgbClr val="7030A0"/>
                </a:solidFill>
                <a:ea typeface="Cambria Math"/>
              </a:rPr>
              <a:t>.</a:t>
            </a:r>
            <a:endParaRPr lang="en-US" b="1" dirty="0">
              <a:solidFill>
                <a:srgbClr val="7030A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99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Properties of </a:t>
            </a:r>
            <a:r>
              <a:rPr lang="en-US" dirty="0" smtClean="0"/>
              <a:t>Rotations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916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b="1" dirty="0" smtClean="0">
                <a:solidFill>
                  <a:srgbClr val="7030A0"/>
                </a:solidFill>
              </a:rPr>
              <a:t>ROTATION </a:t>
            </a:r>
            <a:r>
              <a:rPr lang="en-US" dirty="0" smtClean="0"/>
              <a:t>can be:</a:t>
            </a:r>
          </a:p>
          <a:p>
            <a:pPr lvl="3">
              <a:buNone/>
            </a:pPr>
            <a:r>
              <a:rPr lang="en-US" sz="3200" b="1" dirty="0" smtClean="0"/>
              <a:t>CLOCKWISE</a:t>
            </a:r>
          </a:p>
          <a:p>
            <a:pPr lvl="3">
              <a:buNone/>
            </a:pPr>
            <a:r>
              <a:rPr lang="en-US" sz="3200" b="1" dirty="0" smtClean="0"/>
              <a:t>COUNTERCLOCKWISE</a:t>
            </a:r>
          </a:p>
          <a:p>
            <a:pPr algn="ctr">
              <a:buNone/>
            </a:pP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if </a:t>
            </a:r>
            <a:r>
              <a:rPr lang="en-US" dirty="0">
                <a:solidFill>
                  <a:srgbClr val="FF0000"/>
                </a:solidFill>
              </a:rPr>
              <a:t>no specific direction is </a:t>
            </a:r>
            <a:r>
              <a:rPr lang="en-US" dirty="0" smtClean="0">
                <a:solidFill>
                  <a:srgbClr val="FF0000"/>
                </a:solidFill>
              </a:rPr>
              <a:t>given,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rotation is counterclockwise)</a:t>
            </a:r>
            <a:endParaRPr lang="en-US" b="1" dirty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dirty="0" smtClean="0"/>
              <a:t>This year you will only explore rotations that are multiples of 90</a:t>
            </a:r>
            <a:r>
              <a:rPr lang="en-US" dirty="0" smtClean="0">
                <a:solidFill>
                  <a:prstClr val="black"/>
                </a:solidFill>
                <a:ea typeface="Cambria Math"/>
              </a:rPr>
              <a:t>⁰.</a:t>
            </a:r>
          </a:p>
          <a:p>
            <a:pPr>
              <a:buNone/>
            </a:pPr>
            <a:endParaRPr lang="en-US" dirty="0" smtClean="0">
              <a:solidFill>
                <a:prstClr val="black"/>
              </a:solidFill>
              <a:ea typeface="Cambria Math"/>
            </a:endParaRPr>
          </a:p>
          <a:p>
            <a:pPr>
              <a:buNone/>
            </a:pPr>
            <a:r>
              <a:rPr lang="en-US" dirty="0" smtClean="0"/>
              <a:t>		90</a:t>
            </a:r>
            <a:r>
              <a:rPr lang="en-US" dirty="0" smtClean="0">
                <a:solidFill>
                  <a:prstClr val="black"/>
                </a:solidFill>
                <a:ea typeface="Cambria Math"/>
              </a:rPr>
              <a:t>⁰			</a:t>
            </a:r>
            <a:r>
              <a:rPr lang="en-US" dirty="0" smtClean="0"/>
              <a:t>180</a:t>
            </a:r>
            <a:r>
              <a:rPr lang="en-US" dirty="0" smtClean="0">
                <a:solidFill>
                  <a:prstClr val="black"/>
                </a:solidFill>
                <a:ea typeface="Cambria Math"/>
              </a:rPr>
              <a:t>⁰			</a:t>
            </a:r>
            <a:r>
              <a:rPr lang="en-US" dirty="0" smtClean="0"/>
              <a:t>270</a:t>
            </a:r>
            <a:r>
              <a:rPr lang="en-US" dirty="0" smtClean="0">
                <a:solidFill>
                  <a:prstClr val="black"/>
                </a:solidFill>
                <a:ea typeface="Cambria Math"/>
              </a:rPr>
              <a:t>⁰</a:t>
            </a:r>
            <a:endParaRPr lang="en-US" dirty="0" smtClean="0"/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4" name="Circular Arrow 3"/>
          <p:cNvSpPr/>
          <p:nvPr/>
        </p:nvSpPr>
        <p:spPr>
          <a:xfrm>
            <a:off x="3751508" y="1295400"/>
            <a:ext cx="990600" cy="9144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ircular Arrow 4"/>
          <p:cNvSpPr/>
          <p:nvPr/>
        </p:nvSpPr>
        <p:spPr>
          <a:xfrm flipH="1">
            <a:off x="5347953" y="1828800"/>
            <a:ext cx="990600" cy="9906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Arc 9"/>
          <p:cNvSpPr/>
          <p:nvPr/>
        </p:nvSpPr>
        <p:spPr>
          <a:xfrm rot="16200000">
            <a:off x="2012325" y="5466010"/>
            <a:ext cx="1080750" cy="1143000"/>
          </a:xfrm>
          <a:prstGeom prst="arc">
            <a:avLst>
              <a:gd name="adj1" fmla="val 16200000"/>
              <a:gd name="adj2" fmla="val 245382"/>
            </a:avLst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16200000">
            <a:off x="7581900" y="5459035"/>
            <a:ext cx="1219200" cy="1143000"/>
          </a:xfrm>
          <a:prstGeom prst="arc">
            <a:avLst>
              <a:gd name="adj1" fmla="val 16200000"/>
              <a:gd name="adj2" fmla="val 11107036"/>
            </a:avLst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rot="16200000">
            <a:off x="4762500" y="5448301"/>
            <a:ext cx="1219200" cy="1143000"/>
          </a:xfrm>
          <a:prstGeom prst="arc">
            <a:avLst>
              <a:gd name="adj1" fmla="val 16200000"/>
              <a:gd name="adj2" fmla="val 5304531"/>
            </a:avLst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8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thbits.com/MathBits/StudentResources/GraphPaper/10x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7444" y="1839686"/>
            <a:ext cx="4953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8600" y="76200"/>
            <a:ext cx="8686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Triangle </a:t>
            </a:r>
            <a:r>
              <a:rPr lang="en-US" sz="2800" i="1" dirty="0" smtClean="0">
                <a:solidFill>
                  <a:prstClr val="black"/>
                </a:solidFill>
              </a:rPr>
              <a:t>ABC</a:t>
            </a:r>
            <a:r>
              <a:rPr lang="en-US" sz="2800" dirty="0" smtClean="0">
                <a:solidFill>
                  <a:prstClr val="black"/>
                </a:solidFill>
              </a:rPr>
              <a:t> (</a:t>
            </a:r>
            <a:r>
              <a:rPr lang="el-GR" sz="2000" dirty="0" smtClean="0">
                <a:solidFill>
                  <a:prstClr val="black"/>
                </a:solidFill>
                <a:latin typeface="Cambria Math"/>
                <a:ea typeface="Cambria Math"/>
              </a:rPr>
              <a:t>△</a:t>
            </a:r>
            <a:r>
              <a:rPr lang="en-US" sz="2800" i="1" dirty="0" smtClean="0">
                <a:solidFill>
                  <a:prstClr val="black"/>
                </a:solidFill>
                <a:ea typeface="Cambria Math"/>
              </a:rPr>
              <a:t>ABC</a:t>
            </a:r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), shown on the coordinate plane,</a:t>
            </a:r>
            <a:br>
              <a:rPr lang="en-US" sz="2800" dirty="0" smtClean="0">
                <a:solidFill>
                  <a:prstClr val="black"/>
                </a:solidFill>
                <a:ea typeface="Cambria Math"/>
              </a:rPr>
            </a:br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is the PREIMAGE (input).</a:t>
            </a:r>
          </a:p>
          <a:p>
            <a:pPr algn="ctr"/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We will explore rotation of the triangle 90⁰ counterclockwise around the origin.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49664" y="2724637"/>
            <a:ext cx="16202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Cambria Math"/>
                <a:ea typeface="Cambria Math"/>
              </a:rPr>
              <a:t>△</a:t>
            </a:r>
            <a:r>
              <a:rPr lang="en-US" b="1" i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ABC</a:t>
            </a:r>
            <a: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/>
            </a:r>
            <a:b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</a:br>
            <a: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 (PREIMAGE)</a:t>
            </a:r>
          </a:p>
        </p:txBody>
      </p:sp>
      <p:sp>
        <p:nvSpPr>
          <p:cNvPr id="2" name="Right Triangle 1"/>
          <p:cNvSpPr/>
          <p:nvPr/>
        </p:nvSpPr>
        <p:spPr>
          <a:xfrm rot="16200000">
            <a:off x="4387619" y="3335216"/>
            <a:ext cx="1153048" cy="78428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320468" y="421763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5294097" y="402409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19700" y="284538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5410200" y="3332888"/>
            <a:ext cx="794656" cy="38867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c 5"/>
          <p:cNvSpPr/>
          <p:nvPr/>
        </p:nvSpPr>
        <p:spPr>
          <a:xfrm rot="18649774">
            <a:off x="3706823" y="3087734"/>
            <a:ext cx="1748109" cy="1913502"/>
          </a:xfrm>
          <a:prstGeom prst="arc">
            <a:avLst/>
          </a:prstGeom>
          <a:ln w="38100">
            <a:solidFill>
              <a:schemeClr val="accent6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73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thbits.com/MathBits/StudentResources/GraphPaper/10x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7444" y="1839686"/>
            <a:ext cx="4953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8600" y="76200"/>
            <a:ext cx="8686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prstClr val="black"/>
                </a:solidFill>
              </a:rPr>
              <a:t>Let’s see what a rotation looks like.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49664" y="2724637"/>
            <a:ext cx="16202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Cambria Math"/>
                <a:ea typeface="Cambria Math"/>
              </a:rPr>
              <a:t>△</a:t>
            </a:r>
            <a:r>
              <a:rPr lang="en-US" b="1" i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ABC</a:t>
            </a:r>
            <a: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/>
            </a:r>
            <a:b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</a:br>
            <a: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 (PREIMAGE)</a:t>
            </a:r>
          </a:p>
        </p:txBody>
      </p:sp>
      <p:sp>
        <p:nvSpPr>
          <p:cNvPr id="2" name="Right Triangle 1"/>
          <p:cNvSpPr/>
          <p:nvPr/>
        </p:nvSpPr>
        <p:spPr>
          <a:xfrm rot="16200000">
            <a:off x="4387619" y="3335216"/>
            <a:ext cx="1153048" cy="78428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320468" y="421763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5294097" y="402409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19700" y="284538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5410200" y="3332888"/>
            <a:ext cx="794656" cy="38867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ight Triangle 20"/>
          <p:cNvSpPr/>
          <p:nvPr/>
        </p:nvSpPr>
        <p:spPr>
          <a:xfrm rot="15935196">
            <a:off x="4322131" y="3329421"/>
            <a:ext cx="1153048" cy="78428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Triangle 24"/>
          <p:cNvSpPr/>
          <p:nvPr/>
        </p:nvSpPr>
        <p:spPr>
          <a:xfrm rot="15522642">
            <a:off x="4259369" y="3284664"/>
            <a:ext cx="1153048" cy="78428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Triangle 25"/>
          <p:cNvSpPr/>
          <p:nvPr/>
        </p:nvSpPr>
        <p:spPr>
          <a:xfrm rot="15241216">
            <a:off x="4188286" y="3275139"/>
            <a:ext cx="1153048" cy="78428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Triangle 26"/>
          <p:cNvSpPr/>
          <p:nvPr/>
        </p:nvSpPr>
        <p:spPr>
          <a:xfrm rot="14844604">
            <a:off x="4126558" y="3250309"/>
            <a:ext cx="1153048" cy="78428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Triangle 27"/>
          <p:cNvSpPr/>
          <p:nvPr/>
        </p:nvSpPr>
        <p:spPr>
          <a:xfrm rot="14540744">
            <a:off x="4066345" y="3242815"/>
            <a:ext cx="1153048" cy="78428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Triangle 28"/>
          <p:cNvSpPr/>
          <p:nvPr/>
        </p:nvSpPr>
        <p:spPr>
          <a:xfrm rot="14173825">
            <a:off x="3991927" y="3236837"/>
            <a:ext cx="1153048" cy="78428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Triangle 30"/>
          <p:cNvSpPr/>
          <p:nvPr/>
        </p:nvSpPr>
        <p:spPr>
          <a:xfrm rot="14173635">
            <a:off x="3987917" y="3238819"/>
            <a:ext cx="1153048" cy="78428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Triangle 31"/>
          <p:cNvSpPr/>
          <p:nvPr/>
        </p:nvSpPr>
        <p:spPr>
          <a:xfrm rot="13908831">
            <a:off x="3936718" y="3242550"/>
            <a:ext cx="1153048" cy="78428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Triangle 32"/>
          <p:cNvSpPr/>
          <p:nvPr/>
        </p:nvSpPr>
        <p:spPr>
          <a:xfrm rot="13496277">
            <a:off x="3854904" y="3240660"/>
            <a:ext cx="1153048" cy="78428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Triangle 33"/>
          <p:cNvSpPr/>
          <p:nvPr/>
        </p:nvSpPr>
        <p:spPr>
          <a:xfrm rot="13214851">
            <a:off x="3802873" y="3245424"/>
            <a:ext cx="1153048" cy="78428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Triangle 34"/>
          <p:cNvSpPr/>
          <p:nvPr/>
        </p:nvSpPr>
        <p:spPr>
          <a:xfrm rot="12818239">
            <a:off x="3731619" y="3272987"/>
            <a:ext cx="1153048" cy="78428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Triangle 35"/>
          <p:cNvSpPr/>
          <p:nvPr/>
        </p:nvSpPr>
        <p:spPr>
          <a:xfrm rot="12574389">
            <a:off x="3674931" y="3295032"/>
            <a:ext cx="1153048" cy="78428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Triangle 36"/>
          <p:cNvSpPr/>
          <p:nvPr/>
        </p:nvSpPr>
        <p:spPr>
          <a:xfrm rot="12147460">
            <a:off x="3601751" y="3338509"/>
            <a:ext cx="1153048" cy="78428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ight Triangle 50"/>
          <p:cNvSpPr/>
          <p:nvPr/>
        </p:nvSpPr>
        <p:spPr>
          <a:xfrm rot="12437171">
            <a:off x="3651069" y="3314635"/>
            <a:ext cx="1153048" cy="78428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Triangle 51"/>
          <p:cNvSpPr/>
          <p:nvPr/>
        </p:nvSpPr>
        <p:spPr>
          <a:xfrm rot="12155745">
            <a:off x="3603801" y="3338451"/>
            <a:ext cx="1153048" cy="78428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ight Triangle 52"/>
          <p:cNvSpPr/>
          <p:nvPr/>
        </p:nvSpPr>
        <p:spPr>
          <a:xfrm rot="11759133">
            <a:off x="3542073" y="3385066"/>
            <a:ext cx="1153048" cy="78428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Triangle 53"/>
          <p:cNvSpPr/>
          <p:nvPr/>
        </p:nvSpPr>
        <p:spPr>
          <a:xfrm rot="11455273">
            <a:off x="3488446" y="3426163"/>
            <a:ext cx="1153048" cy="78428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ight Triangle 54"/>
          <p:cNvSpPr/>
          <p:nvPr/>
        </p:nvSpPr>
        <p:spPr>
          <a:xfrm rot="11088354">
            <a:off x="3431257" y="3488692"/>
            <a:ext cx="1153048" cy="78428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ight Triangle 55"/>
          <p:cNvSpPr/>
          <p:nvPr/>
        </p:nvSpPr>
        <p:spPr>
          <a:xfrm rot="10800000">
            <a:off x="3409426" y="3535461"/>
            <a:ext cx="1153048" cy="78428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ight Triangle 60"/>
          <p:cNvSpPr/>
          <p:nvPr/>
        </p:nvSpPr>
        <p:spPr>
          <a:xfrm rot="10800000">
            <a:off x="3400423" y="3529015"/>
            <a:ext cx="1153048" cy="784285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ight Triangle 61"/>
          <p:cNvSpPr/>
          <p:nvPr/>
        </p:nvSpPr>
        <p:spPr>
          <a:xfrm rot="16200000">
            <a:off x="4387619" y="3348975"/>
            <a:ext cx="1153048" cy="78428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1111765" y="3617205"/>
            <a:ext cx="16202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Cambria Math"/>
                <a:ea typeface="Cambria Math"/>
              </a:rPr>
              <a:t>△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Calibri"/>
              </a:rPr>
              <a:t>′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cs typeface="Calibri"/>
              </a:rPr>
              <a:t>′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cs typeface="Calibri"/>
              </a:rPr>
              <a:t>′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(IMAGE)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2286000" y="3880835"/>
            <a:ext cx="1460336" cy="40322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330521" y="421675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r>
              <a:rPr lang="en-US" i="1" dirty="0" smtClean="0">
                <a:latin typeface="Calibri"/>
                <a:cs typeface="Calibri"/>
              </a:rPr>
              <a:t>′</a:t>
            </a:r>
            <a:endParaRPr lang="en-US" i="1" dirty="0"/>
          </a:p>
        </p:txBody>
      </p:sp>
      <p:sp>
        <p:nvSpPr>
          <p:cNvPr id="66" name="TextBox 65"/>
          <p:cNvSpPr txBox="1"/>
          <p:nvPr/>
        </p:nvSpPr>
        <p:spPr>
          <a:xfrm>
            <a:off x="4358448" y="321471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</a:t>
            </a:r>
            <a:r>
              <a:rPr lang="en-US" i="1" dirty="0">
                <a:cs typeface="Calibri"/>
              </a:rPr>
              <a:t> ′</a:t>
            </a:r>
            <a:endParaRPr lang="en-US" i="1" dirty="0"/>
          </a:p>
        </p:txBody>
      </p:sp>
      <p:sp>
        <p:nvSpPr>
          <p:cNvPr id="67" name="TextBox 66"/>
          <p:cNvSpPr txBox="1"/>
          <p:nvPr/>
        </p:nvSpPr>
        <p:spPr>
          <a:xfrm>
            <a:off x="3109428" y="3214712"/>
            <a:ext cx="455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</a:t>
            </a:r>
            <a:r>
              <a:rPr lang="en-US" i="1" dirty="0">
                <a:cs typeface="Calibri"/>
              </a:rPr>
              <a:t> ′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2122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00"/>
                            </p:stCondLst>
                            <p:childTnLst>
                              <p:par>
                                <p:cTn id="17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6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0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900"/>
                            </p:stCondLst>
                            <p:childTnLst>
                              <p:par>
                                <p:cTn id="35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100"/>
                            </p:stCondLst>
                            <p:childTnLst>
                              <p:par>
                                <p:cTn id="41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2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300"/>
                            </p:stCondLst>
                            <p:childTnLst>
                              <p:par>
                                <p:cTn id="47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400"/>
                            </p:stCondLst>
                            <p:childTnLst>
                              <p:par>
                                <p:cTn id="50" presetID="1" presetClass="entr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6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700"/>
                            </p:stCondLst>
                            <p:childTnLst>
                              <p:par>
                                <p:cTn id="59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8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900"/>
                            </p:stCondLst>
                            <p:childTnLst>
                              <p:par>
                                <p:cTn id="65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100"/>
                            </p:stCondLst>
                            <p:childTnLst>
                              <p:par>
                                <p:cTn id="71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2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300"/>
                            </p:stCondLst>
                            <p:childTnLst>
                              <p:par>
                                <p:cTn id="77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4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500"/>
                            </p:stCondLst>
                            <p:childTnLst>
                              <p:par>
                                <p:cTn id="83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6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7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8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9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0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100"/>
                            </p:stCondLst>
                            <p:childTnLst>
                              <p:par>
                                <p:cTn id="101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2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300"/>
                            </p:stCondLst>
                            <p:childTnLst>
                              <p:par>
                                <p:cTn id="107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4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13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6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4700"/>
                            </p:stCondLst>
                            <p:childTnLst>
                              <p:par>
                                <p:cTn id="119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48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900"/>
                            </p:stCondLst>
                            <p:childTnLst>
                              <p:par>
                                <p:cTn id="125" presetID="1" presetClass="exit" presetSubtype="0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1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6100"/>
                            </p:stCondLst>
                            <p:childTnLst>
                              <p:par>
                                <p:cTn id="140" presetID="9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6800"/>
                            </p:stCondLst>
                            <p:childTnLst>
                              <p:par>
                                <p:cTn id="144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7400"/>
                            </p:stCondLst>
                            <p:childTnLst>
                              <p:par>
                                <p:cTn id="148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8000"/>
                            </p:stCondLst>
                            <p:childTnLst>
                              <p:par>
                                <p:cTn id="152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" grpId="0" animBg="1"/>
      <p:bldP spid="21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61" grpId="0" animBg="1"/>
      <p:bldP spid="62" grpId="0" animBg="1"/>
      <p:bldP spid="65" grpId="0"/>
      <p:bldP spid="66" grpId="0"/>
      <p:bldP spid="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thbits.com/MathBits/StudentResources/GraphPaper/10x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7444" y="1839686"/>
            <a:ext cx="4953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5549664" y="2724637"/>
            <a:ext cx="16202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Cambria Math"/>
                <a:ea typeface="Cambria Math"/>
              </a:rPr>
              <a:t>△</a:t>
            </a:r>
            <a:r>
              <a:rPr lang="en-US" b="1" i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ABC</a:t>
            </a:r>
            <a: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/>
            </a:r>
            <a:b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</a:br>
            <a: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 (PREIMAGE)</a:t>
            </a:r>
          </a:p>
        </p:txBody>
      </p:sp>
      <p:sp>
        <p:nvSpPr>
          <p:cNvPr id="2" name="Right Triangle 1"/>
          <p:cNvSpPr/>
          <p:nvPr/>
        </p:nvSpPr>
        <p:spPr>
          <a:xfrm rot="16200000">
            <a:off x="4387619" y="3356988"/>
            <a:ext cx="1153048" cy="78428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320468" y="421763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5294097" y="402409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19700" y="284538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5410200" y="3332888"/>
            <a:ext cx="794656" cy="38867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c 5"/>
          <p:cNvSpPr/>
          <p:nvPr/>
        </p:nvSpPr>
        <p:spPr>
          <a:xfrm rot="18649774">
            <a:off x="3706823" y="3087734"/>
            <a:ext cx="1748109" cy="1913502"/>
          </a:xfrm>
          <a:prstGeom prst="arc">
            <a:avLst/>
          </a:prstGeom>
          <a:ln w="38100">
            <a:solidFill>
              <a:schemeClr val="accent6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200" y="244495"/>
            <a:ext cx="8991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ea typeface="Cambria Math"/>
              </a:rPr>
              <a:t>Now let’s do </a:t>
            </a:r>
            <a:r>
              <a:rPr lang="en-US" sz="2400" smtClean="0">
                <a:solidFill>
                  <a:prstClr val="black"/>
                </a:solidFill>
                <a:ea typeface="Cambria Math"/>
              </a:rPr>
              <a:t>the work:</a:t>
            </a:r>
            <a:endParaRPr lang="en-US" sz="2400" dirty="0" smtClean="0">
              <a:solidFill>
                <a:prstClr val="black"/>
              </a:solidFill>
              <a:ea typeface="Cambria Math"/>
            </a:endParaRPr>
          </a:p>
          <a:p>
            <a:r>
              <a:rPr lang="en-US" sz="2400" dirty="0" smtClean="0">
                <a:solidFill>
                  <a:prstClr val="black"/>
                </a:solidFill>
                <a:ea typeface="Cambria Math"/>
              </a:rPr>
              <a:t>First let us identify the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ea typeface="Cambria Math"/>
              </a:rPr>
              <a:t>CENTER OF ROTATION</a:t>
            </a:r>
            <a:r>
              <a:rPr lang="en-US" sz="2400" dirty="0" smtClean="0">
                <a:solidFill>
                  <a:prstClr val="black"/>
                </a:solidFill>
                <a:ea typeface="Cambria Math"/>
              </a:rPr>
              <a:t>.</a:t>
            </a:r>
          </a:p>
          <a:p>
            <a:r>
              <a:rPr lang="en-US" sz="2400" dirty="0" smtClean="0">
                <a:solidFill>
                  <a:prstClr val="black"/>
                </a:solidFill>
                <a:ea typeface="Cambria Math"/>
              </a:rPr>
              <a:t>Think about what will happen to point </a:t>
            </a:r>
            <a:r>
              <a:rPr lang="en-US" sz="2400" i="1" dirty="0" smtClean="0">
                <a:solidFill>
                  <a:prstClr val="black"/>
                </a:solidFill>
                <a:ea typeface="Cambria Math"/>
              </a:rPr>
              <a:t>A </a:t>
            </a:r>
            <a:r>
              <a:rPr lang="en-US" sz="2400" dirty="0" smtClean="0">
                <a:solidFill>
                  <a:prstClr val="black"/>
                </a:solidFill>
                <a:ea typeface="Cambria Math"/>
              </a:rPr>
              <a:t>when you rotate the triangle.</a:t>
            </a:r>
          </a:p>
          <a:p>
            <a:r>
              <a:rPr lang="en-US" sz="2400" dirty="0" smtClean="0">
                <a:solidFill>
                  <a:prstClr val="black"/>
                </a:solidFill>
                <a:ea typeface="Cambria Math"/>
              </a:rPr>
              <a:t>Where </a:t>
            </a:r>
            <a:r>
              <a:rPr lang="en-US" sz="2400" dirty="0">
                <a:solidFill>
                  <a:prstClr val="black"/>
                </a:solidFill>
                <a:ea typeface="Cambria Math"/>
              </a:rPr>
              <a:t>will </a:t>
            </a:r>
            <a:r>
              <a:rPr lang="en-US" sz="2400" i="1" dirty="0">
                <a:solidFill>
                  <a:prstClr val="black"/>
                </a:solidFill>
                <a:ea typeface="Cambria Math"/>
              </a:rPr>
              <a:t>A</a:t>
            </a:r>
            <a:r>
              <a:rPr lang="el-GR" sz="2400" dirty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400" dirty="0">
                <a:solidFill>
                  <a:prstClr val="black"/>
                </a:solidFill>
                <a:latin typeface="Cambria Math"/>
                <a:ea typeface="Cambria Math"/>
              </a:rPr>
              <a:t> </a:t>
            </a:r>
            <a:r>
              <a:rPr lang="en-US" sz="2400" dirty="0">
                <a:solidFill>
                  <a:prstClr val="black"/>
                </a:solidFill>
                <a:ea typeface="Cambria Math"/>
              </a:rPr>
              <a:t>appear?</a:t>
            </a:r>
          </a:p>
        </p:txBody>
      </p:sp>
      <p:sp>
        <p:nvSpPr>
          <p:cNvPr id="15" name="Oval 14"/>
          <p:cNvSpPr/>
          <p:nvPr/>
        </p:nvSpPr>
        <p:spPr>
          <a:xfrm>
            <a:off x="4504678" y="4249444"/>
            <a:ext cx="114300" cy="114300"/>
          </a:xfrm>
          <a:prstGeom prst="ellipse">
            <a:avLst/>
          </a:prstGeom>
          <a:solidFill>
            <a:schemeClr val="accent2">
              <a:lumMod val="75000"/>
              <a:alpha val="30196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334614" y="5713781"/>
            <a:ext cx="16202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a typeface="Cambria Math"/>
              </a:rPr>
              <a:t>CENTER OF ROTATION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7" name="Straight Arrow Connector 16"/>
          <p:cNvCxnSpPr>
            <a:endCxn id="15" idx="3"/>
          </p:cNvCxnSpPr>
          <p:nvPr/>
        </p:nvCxnSpPr>
        <p:spPr>
          <a:xfrm flipV="1">
            <a:off x="2166256" y="4347005"/>
            <a:ext cx="2355161" cy="1436519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4506686" y="4242027"/>
            <a:ext cx="114300" cy="114300"/>
          </a:xfrm>
          <a:prstGeom prst="ellipse">
            <a:avLst/>
          </a:prstGeom>
          <a:solidFill>
            <a:schemeClr val="accent6">
              <a:lumMod val="75000"/>
              <a:alpha val="30196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548185" y="42788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A</a:t>
            </a:r>
            <a:r>
              <a:rPr lang="el-GR" dirty="0" smtClean="0">
                <a:latin typeface="Cambria Math"/>
                <a:ea typeface="Cambria Math"/>
              </a:rPr>
              <a:t>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9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1" animBg="1"/>
      <p:bldP spid="18" grpId="0" animBg="1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thbits.com/MathBits/StudentResources/GraphPaper/10x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7444" y="1839686"/>
            <a:ext cx="4953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5549664" y="2724637"/>
            <a:ext cx="16202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Cambria Math"/>
                <a:ea typeface="Cambria Math"/>
              </a:rPr>
              <a:t>△</a:t>
            </a:r>
            <a:r>
              <a:rPr lang="en-US" b="1" i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ABC</a:t>
            </a:r>
            <a: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/>
            </a:r>
            <a:b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</a:br>
            <a: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 (PREIMAGE)</a:t>
            </a:r>
          </a:p>
        </p:txBody>
      </p:sp>
      <p:sp>
        <p:nvSpPr>
          <p:cNvPr id="2" name="Right Triangle 1"/>
          <p:cNvSpPr/>
          <p:nvPr/>
        </p:nvSpPr>
        <p:spPr>
          <a:xfrm rot="16200000">
            <a:off x="4387619" y="3356988"/>
            <a:ext cx="1153048" cy="78428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320468" y="421763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5294097" y="402409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19700" y="284538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5410200" y="3332888"/>
            <a:ext cx="794656" cy="38867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c 5"/>
          <p:cNvSpPr/>
          <p:nvPr/>
        </p:nvSpPr>
        <p:spPr>
          <a:xfrm rot="18649774">
            <a:off x="3706823" y="3087734"/>
            <a:ext cx="1748109" cy="1913502"/>
          </a:xfrm>
          <a:prstGeom prst="arc">
            <a:avLst/>
          </a:prstGeom>
          <a:ln w="38100">
            <a:solidFill>
              <a:schemeClr val="accent6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6200" y="244495"/>
                <a:ext cx="8991600" cy="18362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>
                    <a:solidFill>
                      <a:prstClr val="black"/>
                    </a:solidFill>
                    <a:ea typeface="Cambria Math"/>
                  </a:rPr>
                  <a:t>Now think about what will happen to </a:t>
                </a:r>
                <a:r>
                  <a:rPr lang="en-US" sz="2800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𝐴</m:t>
                        </m:r>
                        <m:r>
                          <a:rPr lang="en-US" sz="28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sz="2800" dirty="0" smtClean="0">
                    <a:solidFill>
                      <a:prstClr val="black"/>
                    </a:solidFill>
                    <a:ea typeface="Cambria Math"/>
                  </a:rPr>
                  <a:t>.</a:t>
                </a:r>
              </a:p>
              <a:p>
                <a:r>
                  <a:rPr lang="en-US" sz="2800" dirty="0" smtClean="0">
                    <a:solidFill>
                      <a:prstClr val="black"/>
                    </a:solidFill>
                    <a:ea typeface="Cambria Math"/>
                  </a:rPr>
                  <a:t>Where will </a:t>
                </a:r>
                <a:r>
                  <a:rPr lang="en-US" sz="2800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𝐴</m:t>
                        </m:r>
                        <m:r>
                          <a:rPr lang="el-GR" sz="28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´</m:t>
                        </m:r>
                        <m:r>
                          <a:rPr lang="en-US" sz="28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𝐵</m:t>
                        </m:r>
                        <m:r>
                          <a:rPr lang="el-GR" sz="28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´</m:t>
                        </m:r>
                      </m:e>
                    </m:acc>
                  </m:oMath>
                </a14:m>
                <a:r>
                  <a:rPr lang="en-US" sz="28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 </a:t>
                </a:r>
                <a:r>
                  <a:rPr lang="en-US" sz="2800" dirty="0">
                    <a:solidFill>
                      <a:prstClr val="black"/>
                    </a:solidFill>
                    <a:ea typeface="Cambria Math"/>
                  </a:rPr>
                  <a:t>appear</a:t>
                </a:r>
                <a:r>
                  <a:rPr lang="en-US" sz="2800" dirty="0" smtClean="0">
                    <a:solidFill>
                      <a:prstClr val="black"/>
                    </a:solidFill>
                    <a:ea typeface="Cambria Math"/>
                  </a:rPr>
                  <a:t>?</a:t>
                </a:r>
              </a:p>
              <a:p>
                <a:r>
                  <a:rPr lang="en-US" sz="2800" dirty="0">
                    <a:solidFill>
                      <a:prstClr val="black"/>
                    </a:solidFill>
                    <a:ea typeface="Cambria Math"/>
                  </a:rPr>
                  <a:t>Now think about what will happen to point </a:t>
                </a:r>
                <a:r>
                  <a:rPr lang="en-US" sz="2800" i="1" dirty="0" smtClean="0">
                    <a:solidFill>
                      <a:prstClr val="black"/>
                    </a:solidFill>
                    <a:ea typeface="Cambria Math"/>
                  </a:rPr>
                  <a:t>C</a:t>
                </a:r>
                <a:r>
                  <a:rPr lang="en-US" sz="2800" dirty="0" smtClean="0">
                    <a:solidFill>
                      <a:prstClr val="black"/>
                    </a:solidFill>
                    <a:ea typeface="Cambria Math"/>
                  </a:rPr>
                  <a:t>.</a:t>
                </a:r>
                <a:endParaRPr lang="en-US" sz="2800" dirty="0">
                  <a:solidFill>
                    <a:prstClr val="black"/>
                  </a:solidFill>
                  <a:ea typeface="Cambria Math"/>
                </a:endParaRPr>
              </a:p>
              <a:p>
                <a:r>
                  <a:rPr lang="en-US" sz="2800" dirty="0">
                    <a:solidFill>
                      <a:prstClr val="black"/>
                    </a:solidFill>
                    <a:ea typeface="Cambria Math"/>
                  </a:rPr>
                  <a:t>Where will </a:t>
                </a:r>
                <a:r>
                  <a:rPr lang="en-US" sz="2800" i="1" dirty="0" smtClean="0">
                    <a:solidFill>
                      <a:prstClr val="black"/>
                    </a:solidFill>
                    <a:ea typeface="Cambria Math"/>
                  </a:rPr>
                  <a:t>C</a:t>
                </a:r>
                <a:r>
                  <a:rPr lang="el-GR" sz="28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8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 </a:t>
                </a:r>
                <a:r>
                  <a:rPr lang="en-US" sz="2800" dirty="0">
                    <a:solidFill>
                      <a:prstClr val="black"/>
                    </a:solidFill>
                    <a:ea typeface="Cambria Math"/>
                  </a:rPr>
                  <a:t>appear</a:t>
                </a:r>
                <a:r>
                  <a:rPr lang="en-US" sz="2800" dirty="0" smtClean="0">
                    <a:solidFill>
                      <a:prstClr val="black"/>
                    </a:solidFill>
                    <a:ea typeface="Cambria Math"/>
                  </a:rPr>
                  <a:t>?</a:t>
                </a:r>
                <a:endParaRPr lang="en-US" sz="2800" dirty="0">
                  <a:solidFill>
                    <a:prstClr val="black"/>
                  </a:solidFill>
                  <a:ea typeface="Cambria Math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244495"/>
                <a:ext cx="8991600" cy="1836272"/>
              </a:xfrm>
              <a:prstGeom prst="rect">
                <a:avLst/>
              </a:prstGeom>
              <a:blipFill rotWithShape="1">
                <a:blip r:embed="rId3"/>
                <a:stretch>
                  <a:fillRect l="-1424" t="-2990" b="-8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Oval 14"/>
          <p:cNvSpPr/>
          <p:nvPr/>
        </p:nvSpPr>
        <p:spPr>
          <a:xfrm>
            <a:off x="4504678" y="4249444"/>
            <a:ext cx="114300" cy="114300"/>
          </a:xfrm>
          <a:prstGeom prst="ellipse">
            <a:avLst/>
          </a:prstGeom>
          <a:solidFill>
            <a:schemeClr val="accent2">
              <a:lumMod val="75000"/>
              <a:alpha val="30196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334614" y="5713781"/>
            <a:ext cx="16202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a typeface="Cambria Math"/>
              </a:rPr>
              <a:t>CENTER OF ROTATION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7" name="Straight Arrow Connector 16"/>
          <p:cNvCxnSpPr>
            <a:endCxn id="15" idx="3"/>
          </p:cNvCxnSpPr>
          <p:nvPr/>
        </p:nvCxnSpPr>
        <p:spPr>
          <a:xfrm flipV="1">
            <a:off x="2166256" y="4347005"/>
            <a:ext cx="2355161" cy="1436519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4506686" y="4242027"/>
            <a:ext cx="114300" cy="114300"/>
          </a:xfrm>
          <a:prstGeom prst="ellipse">
            <a:avLst/>
          </a:prstGeom>
          <a:solidFill>
            <a:schemeClr val="accent6">
              <a:lumMod val="75000"/>
              <a:alpha val="30196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548185" y="42788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A</a:t>
            </a:r>
            <a:r>
              <a:rPr lang="el-GR" dirty="0" smtClean="0">
                <a:latin typeface="Cambria Math"/>
                <a:ea typeface="Cambria Math"/>
              </a:rPr>
              <a:t>´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506686" y="318860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</a:t>
            </a:r>
            <a:r>
              <a:rPr lang="el-GR" dirty="0" smtClean="0">
                <a:latin typeface="Cambria Math"/>
                <a:ea typeface="Cambria Math"/>
              </a:rPr>
              <a:t>´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4505324" y="3470076"/>
            <a:ext cx="114300" cy="114300"/>
          </a:xfrm>
          <a:prstGeom prst="ellipse">
            <a:avLst/>
          </a:prstGeom>
          <a:solidFill>
            <a:schemeClr val="accent6">
              <a:lumMod val="75000"/>
              <a:alpha val="30196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314696" y="319087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</a:t>
            </a:r>
            <a:r>
              <a:rPr lang="el-GR" dirty="0" smtClean="0">
                <a:latin typeface="Cambria Math"/>
                <a:ea typeface="Cambria Math"/>
              </a:rPr>
              <a:t>´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3313334" y="3472342"/>
            <a:ext cx="114300" cy="114300"/>
          </a:xfrm>
          <a:prstGeom prst="ellipse">
            <a:avLst/>
          </a:prstGeom>
          <a:solidFill>
            <a:schemeClr val="accent6">
              <a:lumMod val="75000"/>
              <a:alpha val="30196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21" idx="0"/>
          </p:cNvCxnSpPr>
          <p:nvPr/>
        </p:nvCxnSpPr>
        <p:spPr>
          <a:xfrm>
            <a:off x="4562474" y="3470076"/>
            <a:ext cx="1362" cy="84611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Triangle 24"/>
          <p:cNvSpPr/>
          <p:nvPr/>
        </p:nvSpPr>
        <p:spPr>
          <a:xfrm rot="10800000">
            <a:off x="3400423" y="3529015"/>
            <a:ext cx="1153048" cy="784285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45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  <p:bldP spid="22" grpId="0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4895</TotalTime>
  <Words>607</Words>
  <Application>Microsoft Office PowerPoint</Application>
  <PresentationFormat>On-screen Show (4:3)</PresentationFormat>
  <Paragraphs>146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2_Office Theme</vt:lpstr>
      <vt:lpstr>Properties of Rotations</vt:lpstr>
      <vt:lpstr>Common Core Standard:</vt:lpstr>
      <vt:lpstr>Objectives:</vt:lpstr>
      <vt:lpstr>Properties of Rotations</vt:lpstr>
      <vt:lpstr>Properties of Rotations</vt:lpstr>
      <vt:lpstr>PowerPoint Presentation</vt:lpstr>
      <vt:lpstr>PowerPoint Presentation</vt:lpstr>
      <vt:lpstr>PowerPoint Presentation</vt:lpstr>
      <vt:lpstr>PowerPoint Presentation</vt:lpstr>
      <vt:lpstr>ROTATIONS</vt:lpstr>
      <vt:lpstr>PowerPoint Presentation</vt:lpstr>
      <vt:lpstr>PowerPoint Presentation</vt:lpstr>
      <vt:lpstr>PowerPoint Presentation</vt:lpstr>
      <vt:lpstr>PowerPoint Presentation</vt:lpstr>
      <vt:lpstr>ROTATIONS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Proportional Relationships</dc:title>
  <dc:creator>Amplo, William (wamplo@psusd.us)</dc:creator>
  <cp:lastModifiedBy>Amplo, William (wamplo@psusd.us)</cp:lastModifiedBy>
  <cp:revision>315</cp:revision>
  <dcterms:created xsi:type="dcterms:W3CDTF">2006-08-16T00:00:00Z</dcterms:created>
  <dcterms:modified xsi:type="dcterms:W3CDTF">2015-04-08T16:42:41Z</dcterms:modified>
</cp:coreProperties>
</file>