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4" r:id="rId4"/>
    <p:sldId id="267" r:id="rId5"/>
    <p:sldId id="263" r:id="rId6"/>
    <p:sldId id="287" r:id="rId7"/>
    <p:sldId id="288" r:id="rId8"/>
    <p:sldId id="276" r:id="rId9"/>
    <p:sldId id="299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00B050"/>
    <a:srgbClr val="008A3E"/>
    <a:srgbClr val="009A00"/>
    <a:srgbClr val="D99694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 autoAdjust="0"/>
    <p:restoredTop sz="94660"/>
  </p:normalViewPr>
  <p:slideViewPr>
    <p:cSldViewPr>
      <p:cViewPr varScale="1">
        <p:scale>
          <a:sx n="92" d="100"/>
          <a:sy n="92" d="100"/>
        </p:scale>
        <p:origin x="-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4004-C0B9-46EB-81A5-D503353624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46-2FF4-4D6C-A31D-BD6965EF8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76200" y="0"/>
            <a:ext cx="838200" cy="6858000"/>
          </a:xfrm>
          <a:prstGeom prst="rect">
            <a:avLst/>
          </a:prstGeom>
          <a:solidFill>
            <a:srgbClr val="079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89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4004-C0B9-46EB-81A5-D503353624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46-2FF4-4D6C-A31D-BD6965EF8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82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4004-C0B9-46EB-81A5-D503353624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46-2FF4-4D6C-A31D-BD6965EF8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6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4004-C0B9-46EB-81A5-D503353624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46-2FF4-4D6C-A31D-BD6965EF8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16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4004-C0B9-46EB-81A5-D503353624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46-2FF4-4D6C-A31D-BD6965EF8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5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4004-C0B9-46EB-81A5-D503353624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46-2FF4-4D6C-A31D-BD6965EF8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25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4004-C0B9-46EB-81A5-D503353624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46-2FF4-4D6C-A31D-BD6965EF8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70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4004-C0B9-46EB-81A5-D503353624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46-2FF4-4D6C-A31D-BD6965EF8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3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4004-C0B9-46EB-81A5-D503353624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46-2FF4-4D6C-A31D-BD6965EF8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79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4004-C0B9-46EB-81A5-D503353624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46-2FF4-4D6C-A31D-BD6965EF8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60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4004-C0B9-46EB-81A5-D503353624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46-2FF4-4D6C-A31D-BD6965EF8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64004-C0B9-46EB-81A5-D503353624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A8E46-2FF4-4D6C-A31D-BD6965EF8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6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/>
              <a:t>Representing </a:t>
            </a:r>
            <a:r>
              <a:rPr lang="en-US" dirty="0" smtClean="0"/>
              <a:t>Linear</a:t>
            </a:r>
            <a:br>
              <a:rPr lang="en-US" dirty="0" smtClean="0"/>
            </a:br>
            <a:r>
              <a:rPr lang="en-US" dirty="0" smtClean="0"/>
              <a:t>Non-proportional </a:t>
            </a:r>
            <a:r>
              <a:rPr lang="en-US" dirty="0"/>
              <a:t>Relationships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685800"/>
          </a:xfrm>
        </p:spPr>
        <p:txBody>
          <a:bodyPr/>
          <a:lstStyle/>
          <a:p>
            <a:r>
              <a:rPr lang="en-US" dirty="0" smtClean="0"/>
              <a:t>8.F.3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197656"/>
            <a:ext cx="8763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Essential Question</a:t>
            </a:r>
            <a:r>
              <a:rPr lang="en-US" sz="4000" dirty="0" smtClean="0">
                <a:solidFill>
                  <a:prstClr val="black"/>
                </a:solidFill>
              </a:rPr>
              <a:t>?</a:t>
            </a:r>
          </a:p>
          <a:p>
            <a:pPr marL="914400"/>
            <a:r>
              <a:rPr lang="en-US" sz="4000" dirty="0" smtClean="0">
                <a:solidFill>
                  <a:prstClr val="black"/>
                </a:solidFill>
              </a:rPr>
              <a:t>How can you use tables, graphs, mapping diagrams, and equations to represent linear non-proportional situations?</a:t>
            </a:r>
            <a:r>
              <a:rPr lang="en-US" sz="4000" dirty="0">
                <a:solidFill>
                  <a:prstClr val="black"/>
                </a:solidFill>
              </a:rPr>
              <a:t/>
            </a:r>
            <a:br>
              <a:rPr lang="en-US" sz="4000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2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620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LINEAR RELATIONSHIPS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838200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Now let’s graph the function.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478101"/>
              </p:ext>
            </p:extLst>
          </p:nvPr>
        </p:nvGraphicFramePr>
        <p:xfrm>
          <a:off x="381000" y="2628900"/>
          <a:ext cx="2362200" cy="361950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181100"/>
                <a:gridCol w="1181100"/>
              </a:tblGrid>
              <a:tr h="541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Number of miles driven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Cost in dollars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35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37.5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Subtitle 2"/>
          <p:cNvSpPr txBox="1">
            <a:spLocks/>
          </p:cNvSpPr>
          <p:nvPr/>
        </p:nvSpPr>
        <p:spPr>
          <a:xfrm>
            <a:off x="141514" y="1371600"/>
            <a:ext cx="3516086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would be the best</a:t>
            </a:r>
            <a:b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scale for my graph?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9" t="10931" r="2016" b="44947"/>
          <a:stretch/>
        </p:blipFill>
        <p:spPr bwMode="auto">
          <a:xfrm>
            <a:off x="4038600" y="1453124"/>
            <a:ext cx="4909457" cy="517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4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9" t="10931" r="2016" b="44947"/>
          <a:stretch/>
        </p:blipFill>
        <p:spPr bwMode="auto">
          <a:xfrm>
            <a:off x="4593771" y="1600200"/>
            <a:ext cx="4397829" cy="463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214258" y="1828800"/>
            <a:ext cx="2329542" cy="126274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0" y="7620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LINEAR RELATIONSHIPS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have now represented the linear relationship as a table,</a:t>
            </a:r>
            <a:b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 equation, and a graph.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22875"/>
              </p:ext>
            </p:extLst>
          </p:nvPr>
        </p:nvGraphicFramePr>
        <p:xfrm>
          <a:off x="1066800" y="1763486"/>
          <a:ext cx="2362200" cy="361950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181100"/>
                <a:gridCol w="1181100"/>
              </a:tblGrid>
              <a:tr h="541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Number of miles driven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Cost in dollars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35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37.5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" y="5486400"/>
                <a:ext cx="3810000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+35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486400"/>
                <a:ext cx="3810000" cy="12448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127172" y="3026228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92276"/>
              </p:ext>
            </p:extLst>
          </p:nvPr>
        </p:nvGraphicFramePr>
        <p:xfrm>
          <a:off x="4953001" y="5562600"/>
          <a:ext cx="1785620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968"/>
                <a:gridCol w="208280"/>
                <a:gridCol w="357124"/>
                <a:gridCol w="357124"/>
                <a:gridCol w="357124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5475514" y="2841169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02086" y="2667000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39542" y="2492828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55228" y="2318658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179402"/>
              </p:ext>
            </p:extLst>
          </p:nvPr>
        </p:nvGraphicFramePr>
        <p:xfrm>
          <a:off x="4876800" y="1835280"/>
          <a:ext cx="533400" cy="3629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</a:tblGrid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45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35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  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80117" y="6250054"/>
            <a:ext cx="2520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Number of miles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driven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3548002" y="3733954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Cost in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dollars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4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8" grpId="0" animBg="1"/>
      <p:bldP spid="13" grpId="0" animBg="1"/>
      <p:bldP spid="14" grpId="0" animBg="1"/>
      <p:bldP spid="15" grpId="0" animBg="1"/>
      <p:bldP spid="16" grpId="0" animBg="1"/>
      <p:bldP spid="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LINEAR RELATIONSHIPS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1371600"/>
            <a:ext cx="8458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José went to the Riverside County Fair &amp; Date Palm Festival in Indio.  Cost of admission was $20.  He also decided to go on some rides.  Ride tickets cost $2 each.  Create a table, equation, and graph to represent this scenario.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200" y="762000"/>
            <a:ext cx="784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Now let’s consider the following situation: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72693"/>
              </p:ext>
            </p:extLst>
          </p:nvPr>
        </p:nvGraphicFramePr>
        <p:xfrm>
          <a:off x="457200" y="3200400"/>
          <a:ext cx="7086600" cy="1066800"/>
        </p:xfrm>
        <a:graphic>
          <a:graphicData uri="http://schemas.openxmlformats.org/drawingml/2006/table">
            <a:tbl>
              <a:tblPr firstCol="1"/>
              <a:tblGrid>
                <a:gridCol w="3276600"/>
                <a:gridCol w="762000"/>
                <a:gridCol w="762000"/>
                <a:gridCol w="762000"/>
                <a:gridCol w="762000"/>
                <a:gridCol w="762000"/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of tickets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Price paid in dollars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381000" y="4648200"/>
            <a:ext cx="8534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What does it cost José to enter the festival, even if he doesn’t purchase any ride tickets (initial value )?</a:t>
            </a:r>
          </a:p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What other numbers would you choose for the table?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5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LINEAR RELATIONSHIPS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762000"/>
            <a:ext cx="90678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José went to the Riverside County Fair &amp; Date Palm Festival in Indio.  Cost of admission was $20.  He also decided to go on some rides.  Ride tickets cost $2 each.  Create a table, equation, and graph to represent this scenario.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280888"/>
              </p:ext>
            </p:extLst>
          </p:nvPr>
        </p:nvGraphicFramePr>
        <p:xfrm>
          <a:off x="762000" y="2590800"/>
          <a:ext cx="7086600" cy="1066800"/>
        </p:xfrm>
        <a:graphic>
          <a:graphicData uri="http://schemas.openxmlformats.org/drawingml/2006/table">
            <a:tbl>
              <a:tblPr firstCol="1"/>
              <a:tblGrid>
                <a:gridCol w="3276600"/>
                <a:gridCol w="762000"/>
                <a:gridCol w="762000"/>
                <a:gridCol w="762000"/>
                <a:gridCol w="762000"/>
                <a:gridCol w="762000"/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of tickets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Price paid in dollars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152400" y="3733800"/>
            <a:ext cx="60198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Do I have a Function?</a:t>
            </a:r>
          </a:p>
          <a:p>
            <a:pPr algn="l">
              <a:lnSpc>
                <a:spcPct val="200000"/>
              </a:lnSpc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Do I have a Constant Rate of Change?</a:t>
            </a:r>
          </a:p>
          <a:p>
            <a:pPr algn="l">
              <a:lnSpc>
                <a:spcPct val="200000"/>
              </a:lnSpc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What is my Constant Rate of Change?</a:t>
            </a:r>
          </a:p>
          <a:p>
            <a:pPr algn="l">
              <a:lnSpc>
                <a:spcPct val="200000"/>
              </a:lnSpc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What is my starting point (initial value)?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/>
              <p:cNvSpPr txBox="1">
                <a:spLocks/>
              </p:cNvSpPr>
              <p:nvPr/>
            </p:nvSpPr>
            <p:spPr>
              <a:xfrm>
                <a:off x="6324600" y="3733800"/>
                <a:ext cx="2743200" cy="3124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200000"/>
                  </a:lnSpc>
                </a:pPr>
                <a:r>
                  <a:rPr lang="en-US" sz="2400" b="1" dirty="0" smtClean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YES!</a:t>
                </a:r>
              </a:p>
              <a:p>
                <a:pPr algn="l">
                  <a:lnSpc>
                    <a:spcPct val="200000"/>
                  </a:lnSpc>
                </a:pPr>
                <a:r>
                  <a:rPr lang="en-US" sz="2400" b="1" dirty="0" smtClean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YES!</a:t>
                </a:r>
                <a:endParaRPr lang="en-US" sz="1800" b="1" i="1" dirty="0" smtClean="0">
                  <a:solidFill>
                    <a:srgbClr val="006600"/>
                  </a:solidFill>
                  <a:latin typeface="Cambria Math"/>
                  <a:cs typeface="Arial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</m:oMath>
                  </m:oMathPara>
                </a14:m>
                <a:endParaRPr lang="en-US" sz="1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:r>
                  <a:rPr lang="en-US" sz="2400" b="1" dirty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400" b="1" dirty="0" smtClean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0,20)</a:t>
                </a:r>
                <a:endParaRPr lang="en-US" sz="24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:endParaRPr lang="en-US" sz="24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733800"/>
                <a:ext cx="2743200" cy="3124200"/>
              </a:xfrm>
              <a:prstGeom prst="rect">
                <a:avLst/>
              </a:prstGeom>
              <a:blipFill rotWithShape="1">
                <a:blip r:embed="rId2"/>
                <a:stretch>
                  <a:fillRect l="-2889" b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620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LINEAR RELATIONSHIPS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990600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Let’s continue: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538981"/>
              </p:ext>
            </p:extLst>
          </p:nvPr>
        </p:nvGraphicFramePr>
        <p:xfrm>
          <a:off x="762000" y="1676400"/>
          <a:ext cx="7086600" cy="1066800"/>
        </p:xfrm>
        <a:graphic>
          <a:graphicData uri="http://schemas.openxmlformats.org/drawingml/2006/table">
            <a:tbl>
              <a:tblPr firstCol="1"/>
              <a:tblGrid>
                <a:gridCol w="3276600"/>
                <a:gridCol w="762000"/>
                <a:gridCol w="762000"/>
                <a:gridCol w="762000"/>
                <a:gridCol w="762000"/>
                <a:gridCol w="762000"/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of tickets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Price paid in dollars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152400" y="3200400"/>
            <a:ext cx="60198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What is the slope?</a:t>
            </a:r>
          </a:p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What is the </a:t>
            </a:r>
            <a:r>
              <a:rPr lang="en-US" sz="2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-intercept?</a:t>
            </a:r>
          </a:p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What is the linear equation?</a:t>
            </a:r>
          </a:p>
          <a:p>
            <a:pPr algn="l">
              <a:lnSpc>
                <a:spcPct val="200000"/>
              </a:lnSpc>
              <a:spcBef>
                <a:spcPts val="0"/>
              </a:spcBef>
            </a:pP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/>
              <p:cNvSpPr txBox="1">
                <a:spLocks/>
              </p:cNvSpPr>
              <p:nvPr/>
            </p:nvSpPr>
            <p:spPr>
              <a:xfrm>
                <a:off x="6324600" y="2895600"/>
                <a:ext cx="2743200" cy="2819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2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𝒎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</m:oMath>
                  </m:oMathPara>
                </a14:m>
                <a:endParaRPr lang="en-US" sz="1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:r>
                  <a:rPr lang="en-US" sz="2400" b="1" dirty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400" b="1" dirty="0" smtClean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0,20)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00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6600"/>
                        </a:solidFill>
                        <a:latin typeface="Cambria Math"/>
                        <a:cs typeface="Arial" pitchFamily="34" charset="0"/>
                      </a:rPr>
                      <m:t>𝟐𝟎</m:t>
                    </m:r>
                  </m:oMath>
                </a14:m>
                <a:endParaRPr lang="en-US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𝟐𝟎</m:t>
                      </m:r>
                    </m:oMath>
                  </m:oMathPara>
                </a14:m>
                <a:endParaRPr lang="en-US" sz="24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895600"/>
                <a:ext cx="2743200" cy="2819400"/>
              </a:xfrm>
              <a:prstGeom prst="rect">
                <a:avLst/>
              </a:prstGeom>
              <a:blipFill rotWithShape="1">
                <a:blip r:embed="rId2"/>
                <a:stretch>
                  <a:fillRect l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4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620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LINEAR RELATIONSHIPS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838200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Now let’s graph the function.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21227"/>
              </p:ext>
            </p:extLst>
          </p:nvPr>
        </p:nvGraphicFramePr>
        <p:xfrm>
          <a:off x="381000" y="2590800"/>
          <a:ext cx="2362200" cy="361950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181100"/>
                <a:gridCol w="1181100"/>
              </a:tblGrid>
              <a:tr h="541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Number of tickets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Price paid in dollars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Subtitle 2"/>
          <p:cNvSpPr txBox="1">
            <a:spLocks/>
          </p:cNvSpPr>
          <p:nvPr/>
        </p:nvSpPr>
        <p:spPr>
          <a:xfrm>
            <a:off x="141514" y="1371600"/>
            <a:ext cx="3516086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would be the best</a:t>
            </a:r>
            <a:b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scale for my graph?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9" t="10931" r="2016" b="44947"/>
          <a:stretch/>
        </p:blipFill>
        <p:spPr bwMode="auto">
          <a:xfrm>
            <a:off x="4533900" y="838200"/>
            <a:ext cx="4495800" cy="47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895600" y="5867400"/>
            <a:ext cx="6248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Would it make sense to connect these points with a line? 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Why / Why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not?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2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9" t="10931" r="2016" b="44947"/>
          <a:stretch/>
        </p:blipFill>
        <p:spPr bwMode="auto">
          <a:xfrm>
            <a:off x="4593771" y="1600200"/>
            <a:ext cx="4397829" cy="463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37307"/>
              </p:ext>
            </p:extLst>
          </p:nvPr>
        </p:nvGraphicFramePr>
        <p:xfrm>
          <a:off x="4876800" y="1835280"/>
          <a:ext cx="533400" cy="3629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</a:tblGrid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45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35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6293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  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7620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LINEAR RELATIONSHIPS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have now represented the linear relationship as a table,</a:t>
            </a:r>
            <a:b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 equation, and a graph.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402877"/>
              </p:ext>
            </p:extLst>
          </p:nvPr>
        </p:nvGraphicFramePr>
        <p:xfrm>
          <a:off x="1066800" y="1763486"/>
          <a:ext cx="2362200" cy="361950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181100"/>
                <a:gridCol w="1181100"/>
              </a:tblGrid>
              <a:tr h="541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Number of tickets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Price paid in dollars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" y="5616714"/>
                <a:ext cx="3810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40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40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+20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616714"/>
                <a:ext cx="3810000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127172" y="4076700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852962"/>
              </p:ext>
            </p:extLst>
          </p:nvPr>
        </p:nvGraphicFramePr>
        <p:xfrm>
          <a:off x="4953001" y="5562600"/>
          <a:ext cx="1785620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968"/>
                <a:gridCol w="208280"/>
                <a:gridCol w="357124"/>
                <a:gridCol w="357124"/>
                <a:gridCol w="357124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5475514" y="3949700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02086" y="3810000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39542" y="3657600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55228" y="3505200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0117" y="6250054"/>
            <a:ext cx="302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Number of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tickets purchased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3297934" y="3647935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Price paid in dollars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8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2860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Try This One!</a:t>
            </a:r>
            <a:endParaRPr lang="en-US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1143000"/>
            <a:ext cx="84582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Your mom fills the 12 gallon gas tank in her car with gas.  On average her car gets 37 miles to the gallon.  Create a table, equation, and graph showing how far your mom can drive before she runs out of gas.</a:t>
            </a:r>
            <a:endParaRPr lang="en-US" sz="4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Common Core Standard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8.F.3 ─ </a:t>
            </a:r>
            <a:r>
              <a:rPr lang="en-US" sz="2400" b="1" dirty="0"/>
              <a:t>Define, evaluate, and compare functions.</a:t>
            </a:r>
          </a:p>
          <a:p>
            <a:pPr algn="just"/>
            <a:r>
              <a:rPr lang="en-US" sz="2400" dirty="0" smtClean="0"/>
              <a:t>Interpret </a:t>
            </a:r>
            <a:r>
              <a:rPr lang="en-US" sz="2400" dirty="0"/>
              <a:t>the equation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mx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dirty="0"/>
              <a:t>as defining a linear function, whose graph is a straight line; give </a:t>
            </a:r>
            <a:r>
              <a:rPr lang="en-US" sz="2400" dirty="0" smtClean="0"/>
              <a:t>examples of </a:t>
            </a:r>
            <a:r>
              <a:rPr lang="en-US" sz="2400" dirty="0"/>
              <a:t>functions that are not linear. </a:t>
            </a:r>
            <a:r>
              <a:rPr lang="en-US" sz="2400" i="1" dirty="0"/>
              <a:t>For example, the function A = </a:t>
            </a:r>
            <a:r>
              <a:rPr lang="en-US" sz="2400" i="1" dirty="0" smtClean="0"/>
              <a:t>s</a:t>
            </a:r>
            <a:r>
              <a:rPr lang="en-US" sz="2400" i="1" baseline="36000" dirty="0" smtClean="0"/>
              <a:t>2</a:t>
            </a:r>
            <a:r>
              <a:rPr lang="en-US" sz="2400" i="1" dirty="0" smtClean="0"/>
              <a:t> giving </a:t>
            </a:r>
            <a:r>
              <a:rPr lang="en-US" sz="2400" i="1" dirty="0"/>
              <a:t>the area of a square as </a:t>
            </a:r>
            <a:r>
              <a:rPr lang="en-US" sz="2400" i="1" dirty="0" smtClean="0"/>
              <a:t>a function of its </a:t>
            </a:r>
            <a:r>
              <a:rPr lang="en-US" sz="2400" i="1" dirty="0"/>
              <a:t>side length is not linear because its graph contains the points (1,1), (2,4) and (3,9), which are not on </a:t>
            </a:r>
            <a:r>
              <a:rPr lang="en-US" sz="2400" i="1" dirty="0" smtClean="0"/>
              <a:t>a straight </a:t>
            </a:r>
            <a:r>
              <a:rPr lang="en-US" sz="2400" i="1" dirty="0"/>
              <a:t>line.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48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Objectives: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81534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Understand that a linear function has a constant rate of change called slope.</a:t>
            </a: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Identify whether a relationship is a linear function from a diagram, table of values, graph, or equation.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39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990600" y="228601"/>
            <a:ext cx="6781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Curriculum Vocabulary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800" y="1103293"/>
            <a:ext cx="7564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Linear Equation </a:t>
            </a:r>
            <a:r>
              <a:rPr lang="en-US" sz="2800" b="1" dirty="0" smtClean="0">
                <a:solidFill>
                  <a:srgbClr val="006600"/>
                </a:solidFill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</a:rPr>
              <a:t>ecuación</a:t>
            </a:r>
            <a:r>
              <a:rPr lang="en-US" sz="2800" b="1" dirty="0" smtClean="0">
                <a:solidFill>
                  <a:srgbClr val="006600"/>
                </a:solidFill>
              </a:rPr>
              <a:t> lineal)</a:t>
            </a:r>
            <a:r>
              <a:rPr lang="en-US" sz="2800" b="1" dirty="0" smtClean="0">
                <a:solidFill>
                  <a:prstClr val="black"/>
                </a:solidFill>
              </a:rPr>
              <a:t>: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4800" y="1600200"/>
            <a:ext cx="8047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An equation whose solutions form a straight line on a coordinate plane.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4800" y="2816186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Slope Intercept Form </a:t>
            </a:r>
            <a:r>
              <a:rPr lang="en-US" sz="2800" b="1" dirty="0" smtClean="0">
                <a:solidFill>
                  <a:srgbClr val="006600"/>
                </a:solidFill>
              </a:rPr>
              <a:t>(forma de </a:t>
            </a:r>
            <a:r>
              <a:rPr lang="en-US" sz="2800" b="1" dirty="0" err="1" smtClean="0">
                <a:solidFill>
                  <a:srgbClr val="006600"/>
                </a:solidFill>
              </a:rPr>
              <a:t>pendiente-intersección</a:t>
            </a:r>
            <a:r>
              <a:rPr lang="en-US" sz="2800" b="1" dirty="0" smtClean="0">
                <a:solidFill>
                  <a:srgbClr val="006600"/>
                </a:solidFill>
              </a:rPr>
              <a:t>)</a:t>
            </a:r>
            <a:r>
              <a:rPr lang="en-US" sz="2800" b="1" dirty="0" smtClean="0">
                <a:solidFill>
                  <a:prstClr val="black"/>
                </a:solidFill>
              </a:rPr>
              <a:t>: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4800" y="3313093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 linear equation written in the form 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mx+b</a:t>
            </a:r>
            <a:r>
              <a:rPr lang="en-US" sz="2800" dirty="0" smtClean="0">
                <a:solidFill>
                  <a:prstClr val="black"/>
                </a:solidFill>
              </a:rPr>
              <a:t>, where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prstClr val="black"/>
                </a:solidFill>
              </a:rPr>
              <a:t> represents the slope and 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prstClr val="black"/>
                </a:solidFill>
              </a:rPr>
              <a:t> represents the 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solidFill>
                  <a:prstClr val="black"/>
                </a:solidFill>
              </a:rPr>
              <a:t>-intercept.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694873"/>
            <a:ext cx="7564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prstClr val="black"/>
                </a:solidFill>
              </a:rPr>
              <a:t>y</a:t>
            </a:r>
            <a:r>
              <a:rPr lang="en-US" sz="2800" b="1" dirty="0" smtClean="0">
                <a:solidFill>
                  <a:prstClr val="black"/>
                </a:solidFill>
              </a:rPr>
              <a:t>-intercept </a:t>
            </a:r>
            <a:r>
              <a:rPr lang="en-US" sz="2800" b="1" dirty="0">
                <a:solidFill>
                  <a:srgbClr val="006600"/>
                </a:solidFill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</a:rPr>
              <a:t>intersección</a:t>
            </a:r>
            <a:r>
              <a:rPr lang="en-US" sz="2800" b="1" dirty="0" smtClean="0">
                <a:solidFill>
                  <a:srgbClr val="006600"/>
                </a:solidFill>
              </a:rPr>
              <a:t> con el </a:t>
            </a:r>
            <a:r>
              <a:rPr lang="en-US" sz="2800" b="1" dirty="0" err="1" smtClean="0">
                <a:solidFill>
                  <a:srgbClr val="006600"/>
                </a:solidFill>
              </a:rPr>
              <a:t>eje</a:t>
            </a:r>
            <a:r>
              <a:rPr lang="en-US" sz="2800" b="1" dirty="0" smtClean="0">
                <a:solidFill>
                  <a:srgbClr val="006600"/>
                </a:solidFill>
              </a:rPr>
              <a:t> y)</a:t>
            </a:r>
            <a:r>
              <a:rPr lang="en-US" sz="2800" b="1" dirty="0" smtClean="0">
                <a:solidFill>
                  <a:prstClr val="black"/>
                </a:solidFill>
              </a:rPr>
              <a:t>: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19178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solidFill>
                  <a:prstClr val="black"/>
                </a:solidFill>
              </a:rPr>
              <a:t>-coordinate of the point where the graph of a function crosses the 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solidFill>
                  <a:prstClr val="black"/>
                </a:solidFill>
              </a:rPr>
              <a:t>-axis.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2860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LINEAR RELATIONSHIPS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17526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Hertz rental car charges $35 per day plus $0.50 per mile to rent one of their pick-up trucks.  Create a table, write an equation, and draw a graph for this situation.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200" y="1143000"/>
            <a:ext cx="784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Let’s examine the following situation: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05237"/>
              </p:ext>
            </p:extLst>
          </p:nvPr>
        </p:nvGraphicFramePr>
        <p:xfrm>
          <a:off x="457200" y="3124200"/>
          <a:ext cx="7086600" cy="1066800"/>
        </p:xfrm>
        <a:graphic>
          <a:graphicData uri="http://schemas.openxmlformats.org/drawingml/2006/table">
            <a:tbl>
              <a:tblPr firstCol="1"/>
              <a:tblGrid>
                <a:gridCol w="3276600"/>
                <a:gridCol w="762000"/>
                <a:gridCol w="762000"/>
                <a:gridCol w="762000"/>
                <a:gridCol w="762000"/>
                <a:gridCol w="762000"/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of miles driven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Cost in dollars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381000" y="44196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What does it cost to drive 0 miles (initial value)?</a:t>
            </a:r>
          </a:p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What other numbers would you choose for the table?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2860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LINEAR RELATIONSHIPS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1143000"/>
            <a:ext cx="8915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Hertz rental car charges $35 per day plus $0.50 per mile to rent one of their pick-up trucks.  Create a table, write an equation, and draw a graph for this situation.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724718"/>
              </p:ext>
            </p:extLst>
          </p:nvPr>
        </p:nvGraphicFramePr>
        <p:xfrm>
          <a:off x="762000" y="2590800"/>
          <a:ext cx="7086600" cy="1066800"/>
        </p:xfrm>
        <a:graphic>
          <a:graphicData uri="http://schemas.openxmlformats.org/drawingml/2006/table">
            <a:tbl>
              <a:tblPr firstCol="1"/>
              <a:tblGrid>
                <a:gridCol w="3276600"/>
                <a:gridCol w="762000"/>
                <a:gridCol w="762000"/>
                <a:gridCol w="762000"/>
                <a:gridCol w="762000"/>
                <a:gridCol w="762000"/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of miles driven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Cost in dollars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37.50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42.50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152400" y="3733800"/>
            <a:ext cx="60198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Do I have a Function?</a:t>
            </a:r>
          </a:p>
          <a:p>
            <a:pPr algn="l">
              <a:lnSpc>
                <a:spcPct val="200000"/>
              </a:lnSpc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Do I have a Constant Rate of Change?</a:t>
            </a:r>
          </a:p>
          <a:p>
            <a:pPr algn="l">
              <a:lnSpc>
                <a:spcPct val="200000"/>
              </a:lnSpc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What is my Constant Rate of Change?</a:t>
            </a:r>
          </a:p>
          <a:p>
            <a:pPr algn="l">
              <a:lnSpc>
                <a:spcPct val="200000"/>
              </a:lnSpc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What is my starting point (initial value)?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/>
              <p:cNvSpPr txBox="1">
                <a:spLocks/>
              </p:cNvSpPr>
              <p:nvPr/>
            </p:nvSpPr>
            <p:spPr>
              <a:xfrm>
                <a:off x="6324600" y="3733800"/>
                <a:ext cx="1828800" cy="3124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200000"/>
                  </a:lnSpc>
                </a:pPr>
                <a:r>
                  <a:rPr lang="en-US" sz="2400" b="1" dirty="0" smtClean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YES!</a:t>
                </a:r>
              </a:p>
              <a:p>
                <a:pPr algn="l">
                  <a:lnSpc>
                    <a:spcPct val="200000"/>
                  </a:lnSpc>
                </a:pPr>
                <a:r>
                  <a:rPr lang="en-US" sz="2400" b="1" dirty="0" smtClean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YES!</a:t>
                </a:r>
                <a:endParaRPr lang="en-US" sz="1800" b="1" i="1" dirty="0" smtClean="0">
                  <a:solidFill>
                    <a:srgbClr val="006600"/>
                  </a:solidFill>
                  <a:latin typeface="Cambria Math"/>
                  <a:cs typeface="Arial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  <m:t>𝟏𝟎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𝟓𝟎</m:t>
                      </m:r>
                    </m:oMath>
                  </m:oMathPara>
                </a14:m>
                <a:endParaRPr lang="en-US" sz="1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:r>
                  <a:rPr lang="en-US" sz="2400" b="1" dirty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(0,35)</a:t>
                </a:r>
              </a:p>
              <a:p>
                <a:pPr algn="l">
                  <a:lnSpc>
                    <a:spcPct val="200000"/>
                  </a:lnSpc>
                </a:pPr>
                <a:endParaRPr lang="en-US" sz="24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733800"/>
                <a:ext cx="1828800" cy="3124200"/>
              </a:xfrm>
              <a:prstGeom prst="rect">
                <a:avLst/>
              </a:prstGeom>
              <a:blipFill rotWithShape="1">
                <a:blip r:embed="rId2"/>
                <a:stretch>
                  <a:fillRect l="-4333"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18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LINEAR RELATIONSHIPS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ope Intercept Form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900" y="762000"/>
            <a:ext cx="74422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6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2860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LINEAR RELATIONSHIPS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76200" y="1219200"/>
                <a:ext cx="8991600" cy="5486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LINEAR RELATIONSHIP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can be described by an equation in the form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66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66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is the </a:t>
                </a:r>
                <a:r>
                  <a:rPr lang="en-US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SLOPE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US" b="1" i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is the </a:t>
                </a:r>
                <a:r>
                  <a:rPr lang="en-US" b="1" i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-INTERCEPT</a:t>
                </a:r>
                <a:r>
                  <a:rPr lang="en-US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endPara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b="1" i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-intercept</a:t>
                </a: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is the same as  the initial value and should </a:t>
                </a:r>
                <a:r>
                  <a:rPr lang="en-US" cap="small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always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be written as the ordered pair </a:t>
                </a:r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(0,</a:t>
                </a:r>
                <a:r>
                  <a:rPr lang="en-US" b="1" i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even though many books don’t show it that way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19200"/>
                <a:ext cx="8991600" cy="5486400"/>
              </a:xfrm>
              <a:prstGeom prst="rect">
                <a:avLst/>
              </a:prstGeom>
              <a:blipFill rotWithShape="1">
                <a:blip r:embed="rId2"/>
                <a:stretch>
                  <a:fillRect l="-1763" t="-1556"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9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620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LINEAR RELATIONSHIPS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990600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Let’s continue with the Hertz rental car.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387768"/>
              </p:ext>
            </p:extLst>
          </p:nvPr>
        </p:nvGraphicFramePr>
        <p:xfrm>
          <a:off x="762000" y="1676400"/>
          <a:ext cx="7086600" cy="1066800"/>
        </p:xfrm>
        <a:graphic>
          <a:graphicData uri="http://schemas.openxmlformats.org/drawingml/2006/table">
            <a:tbl>
              <a:tblPr firstCol="1"/>
              <a:tblGrid>
                <a:gridCol w="3276600"/>
                <a:gridCol w="762000"/>
                <a:gridCol w="762000"/>
                <a:gridCol w="762000"/>
                <a:gridCol w="762000"/>
                <a:gridCol w="762000"/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of miles driven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Cost in dollars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37.50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42.50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152400" y="3124200"/>
            <a:ext cx="60198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What is the slope?</a:t>
            </a:r>
          </a:p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What is the </a:t>
            </a:r>
            <a:r>
              <a:rPr lang="en-US" sz="2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-intercept?</a:t>
            </a:r>
          </a:p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What is the linear equation?</a:t>
            </a:r>
          </a:p>
          <a:p>
            <a:pPr algn="l">
              <a:lnSpc>
                <a:spcPct val="200000"/>
              </a:lnSpc>
              <a:spcBef>
                <a:spcPts val="0"/>
              </a:spcBef>
            </a:pP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/>
              <p:cNvSpPr txBox="1">
                <a:spLocks/>
              </p:cNvSpPr>
              <p:nvPr/>
            </p:nvSpPr>
            <p:spPr>
              <a:xfrm>
                <a:off x="6324600" y="2743200"/>
                <a:ext cx="2743200" cy="3886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2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𝒎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  <m:t>𝟏𝟎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𝟓</m:t>
                      </m:r>
                    </m:oMath>
                  </m:oMathPara>
                </a14:m>
                <a:endParaRPr lang="en-US" sz="1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:r>
                  <a:rPr lang="en-US" sz="2400" b="1" dirty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(0,35</a:t>
                </a:r>
                <a:r>
                  <a:rPr lang="en-US" sz="2400" b="1" dirty="0" smtClean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00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6600"/>
                        </a:solidFill>
                        <a:latin typeface="Cambria Math"/>
                        <a:cs typeface="Arial" pitchFamily="34" charset="0"/>
                      </a:rPr>
                      <m:t>𝟑𝟓</m:t>
                    </m:r>
                  </m:oMath>
                </a14:m>
                <a:endParaRPr lang="en-US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006600"/>
                          </a:solidFill>
                          <a:latin typeface="Cambria Math"/>
                          <a:cs typeface="Arial" pitchFamily="34" charset="0"/>
                        </a:rPr>
                        <m:t>𝟑𝟓</m:t>
                      </m:r>
                    </m:oMath>
                  </m:oMathPara>
                </a14:m>
                <a:endParaRPr lang="en-US" sz="1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:r>
                  <a:rPr lang="en-US" sz="2400" b="1" dirty="0" smtClean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or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66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1800" b="1" i="1">
                        <a:solidFill>
                          <a:srgbClr val="0066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660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1800" b="1" i="1" smtClean="0">
                        <a:solidFill>
                          <a:srgbClr val="00660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1800" b="1" i="1" smtClean="0">
                        <a:solidFill>
                          <a:srgbClr val="006600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sz="1800" b="1" i="1">
                        <a:solidFill>
                          <a:srgbClr val="0066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1800" b="1" i="1">
                        <a:solidFill>
                          <a:srgbClr val="00660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1800" b="1" i="1">
                        <a:solidFill>
                          <a:srgbClr val="006600"/>
                        </a:solidFill>
                        <a:latin typeface="Cambria Math"/>
                        <a:cs typeface="Arial" pitchFamily="34" charset="0"/>
                      </a:rPr>
                      <m:t>𝟑𝟓</m:t>
                    </m:r>
                  </m:oMath>
                </a14:m>
                <a:endParaRPr lang="en-US" sz="1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:endParaRPr lang="en-US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:endParaRPr lang="en-US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:endParaRPr lang="en-US" sz="24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:endParaRPr lang="en-US" sz="24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743200"/>
                <a:ext cx="2743200" cy="3886200"/>
              </a:xfrm>
              <a:prstGeom prst="rect">
                <a:avLst/>
              </a:prstGeom>
              <a:blipFill rotWithShape="1">
                <a:blip r:embed="rId2"/>
                <a:stretch>
                  <a:fillRect l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0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1122</Words>
  <Application>Microsoft Office PowerPoint</Application>
  <PresentationFormat>On-screen Show (4:3)</PresentationFormat>
  <Paragraphs>222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Representing Linear Non-proportional Relationships</vt:lpstr>
      <vt:lpstr>Common Core Standard: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Proportional Relationships</dc:title>
  <dc:creator>Amplo, William (wamplo@psusd.us)</dc:creator>
  <cp:lastModifiedBy>Amplo, William (wamplo@psusd.us)</cp:lastModifiedBy>
  <cp:revision>134</cp:revision>
  <dcterms:created xsi:type="dcterms:W3CDTF">2006-08-16T00:00:00Z</dcterms:created>
  <dcterms:modified xsi:type="dcterms:W3CDTF">2015-11-20T18:13:27Z</dcterms:modified>
</cp:coreProperties>
</file>