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4" r:id="rId4"/>
    <p:sldId id="275" r:id="rId5"/>
    <p:sldId id="265" r:id="rId6"/>
    <p:sldId id="277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4F81BD"/>
    <a:srgbClr val="FF0000"/>
    <a:srgbClr val="FF0066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4" Type="http://schemas.openxmlformats.org/officeDocument/2006/relationships/image" Target="../media/image9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16.wmf"/><Relationship Id="rId4" Type="http://schemas.openxmlformats.org/officeDocument/2006/relationships/image" Target="../media/image24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6" Type="http://schemas.openxmlformats.org/officeDocument/2006/relationships/image" Target="../media/image42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5" Type="http://schemas.openxmlformats.org/officeDocument/2006/relationships/image" Target="../media/image16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29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44.wmf"/><Relationship Id="rId7" Type="http://schemas.openxmlformats.org/officeDocument/2006/relationships/image" Target="../media/image59.wmf"/><Relationship Id="rId2" Type="http://schemas.openxmlformats.org/officeDocument/2006/relationships/image" Target="../media/image43.wmf"/><Relationship Id="rId1" Type="http://schemas.openxmlformats.org/officeDocument/2006/relationships/image" Target="../media/image29.wmf"/><Relationship Id="rId6" Type="http://schemas.openxmlformats.org/officeDocument/2006/relationships/image" Target="../media/image58.wmf"/><Relationship Id="rId11" Type="http://schemas.openxmlformats.org/officeDocument/2006/relationships/image" Target="../media/image55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3" Type="http://schemas.openxmlformats.org/officeDocument/2006/relationships/image" Target="../media/image65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2" Type="http://schemas.openxmlformats.org/officeDocument/2006/relationships/image" Target="../media/image64.wmf"/><Relationship Id="rId16" Type="http://schemas.openxmlformats.org/officeDocument/2006/relationships/image" Target="../media/image76.wmf"/><Relationship Id="rId1" Type="http://schemas.openxmlformats.org/officeDocument/2006/relationships/image" Target="../media/image63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16.wmf"/><Relationship Id="rId15" Type="http://schemas.openxmlformats.org/officeDocument/2006/relationships/image" Target="../media/image75.wmf"/><Relationship Id="rId10" Type="http://schemas.openxmlformats.org/officeDocument/2006/relationships/image" Target="../media/image70.wmf"/><Relationship Id="rId4" Type="http://schemas.openxmlformats.org/officeDocument/2006/relationships/image" Target="../media/image15.wmf"/><Relationship Id="rId9" Type="http://schemas.openxmlformats.org/officeDocument/2006/relationships/image" Target="../media/image69.wmf"/><Relationship Id="rId14" Type="http://schemas.openxmlformats.org/officeDocument/2006/relationships/image" Target="../media/image7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2" Type="http://schemas.openxmlformats.org/officeDocument/2006/relationships/image" Target="../media/image65.wmf"/><Relationship Id="rId1" Type="http://schemas.openxmlformats.org/officeDocument/2006/relationships/image" Target="../media/image63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90.wmf"/><Relationship Id="rId2" Type="http://schemas.openxmlformats.org/officeDocument/2006/relationships/image" Target="../media/image63.wmf"/><Relationship Id="rId1" Type="http://schemas.openxmlformats.org/officeDocument/2006/relationships/image" Target="../media/image87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7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63CAC-6A42-4E7B-923E-05AC6AD5C0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647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6340-8DA7-4815-B574-BA6634AF0A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035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37D7D-F4B8-486F-9AD0-17A8385BCB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72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C885A-34E0-47EA-BF16-7DAEB235D3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73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7887A-43A5-4A2C-82ED-9AB5F80F8A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386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C772D-9720-467E-81C3-471D881F4A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85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AD693-D864-4F35-9610-51878CC18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29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E1BC4-7565-4364-A256-98CF4460ECA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57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AD5C3-ACE1-460F-9D59-99C41A7853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36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5C908-04DB-47CA-BED1-EED3B416B0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992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398A6-5CB0-41C2-AD0C-B51C6E48F2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5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2661121-CB88-4E37-A4FE-3AB7F6B1A3CF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4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71.bin"/><Relationship Id="rId18" Type="http://schemas.openxmlformats.org/officeDocument/2006/relationships/oleObject" Target="../embeddings/oleObject74.bin"/><Relationship Id="rId3" Type="http://schemas.openxmlformats.org/officeDocument/2006/relationships/oleObject" Target="../embeddings/oleObject66.bin"/><Relationship Id="rId21" Type="http://schemas.openxmlformats.org/officeDocument/2006/relationships/image" Target="../media/image61.wmf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57.wmf"/><Relationship Id="rId17" Type="http://schemas.openxmlformats.org/officeDocument/2006/relationships/image" Target="../media/image59.wmf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3.bin"/><Relationship Id="rId20" Type="http://schemas.openxmlformats.org/officeDocument/2006/relationships/oleObject" Target="../embeddings/oleObject75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70.bin"/><Relationship Id="rId24" Type="http://schemas.openxmlformats.org/officeDocument/2006/relationships/oleObject" Target="../embeddings/oleObject77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23" Type="http://schemas.openxmlformats.org/officeDocument/2006/relationships/image" Target="../media/image62.wmf"/><Relationship Id="rId10" Type="http://schemas.openxmlformats.org/officeDocument/2006/relationships/image" Target="../media/image56.wmf"/><Relationship Id="rId19" Type="http://schemas.openxmlformats.org/officeDocument/2006/relationships/image" Target="../media/image60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58.wmf"/><Relationship Id="rId22" Type="http://schemas.openxmlformats.org/officeDocument/2006/relationships/oleObject" Target="../embeddings/oleObject7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68.wmf"/><Relationship Id="rId26" Type="http://schemas.openxmlformats.org/officeDocument/2006/relationships/image" Target="../media/image72.wmf"/><Relationship Id="rId3" Type="http://schemas.openxmlformats.org/officeDocument/2006/relationships/oleObject" Target="../embeddings/oleObject78.bin"/><Relationship Id="rId21" Type="http://schemas.openxmlformats.org/officeDocument/2006/relationships/oleObject" Target="../embeddings/oleObject87.bin"/><Relationship Id="rId34" Type="http://schemas.openxmlformats.org/officeDocument/2006/relationships/image" Target="../media/image76.wmf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85.bin"/><Relationship Id="rId25" Type="http://schemas.openxmlformats.org/officeDocument/2006/relationships/oleObject" Target="../embeddings/oleObject89.bin"/><Relationship Id="rId33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29" Type="http://schemas.openxmlformats.org/officeDocument/2006/relationships/oleObject" Target="../embeddings/oleObject91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82.bin"/><Relationship Id="rId24" Type="http://schemas.openxmlformats.org/officeDocument/2006/relationships/image" Target="../media/image71.wmf"/><Relationship Id="rId32" Type="http://schemas.openxmlformats.org/officeDocument/2006/relationships/image" Target="../media/image75.wmf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23" Type="http://schemas.openxmlformats.org/officeDocument/2006/relationships/oleObject" Target="../embeddings/oleObject88.bin"/><Relationship Id="rId28" Type="http://schemas.openxmlformats.org/officeDocument/2006/relationships/image" Target="../media/image73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86.bin"/><Relationship Id="rId31" Type="http://schemas.openxmlformats.org/officeDocument/2006/relationships/oleObject" Target="../embeddings/oleObject92.bin"/><Relationship Id="rId4" Type="http://schemas.openxmlformats.org/officeDocument/2006/relationships/image" Target="../media/image63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66.wmf"/><Relationship Id="rId22" Type="http://schemas.openxmlformats.org/officeDocument/2006/relationships/image" Target="../media/image70.wmf"/><Relationship Id="rId27" Type="http://schemas.openxmlformats.org/officeDocument/2006/relationships/oleObject" Target="../embeddings/oleObject90.bin"/><Relationship Id="rId30" Type="http://schemas.openxmlformats.org/officeDocument/2006/relationships/image" Target="../media/image7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99.bin"/><Relationship Id="rId18" Type="http://schemas.openxmlformats.org/officeDocument/2006/relationships/image" Target="../media/image82.wmf"/><Relationship Id="rId26" Type="http://schemas.openxmlformats.org/officeDocument/2006/relationships/image" Target="../media/image86.wmf"/><Relationship Id="rId3" Type="http://schemas.openxmlformats.org/officeDocument/2006/relationships/oleObject" Target="../embeddings/oleObject94.bin"/><Relationship Id="rId21" Type="http://schemas.openxmlformats.org/officeDocument/2006/relationships/oleObject" Target="../embeddings/oleObject103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101.bin"/><Relationship Id="rId25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1.wmf"/><Relationship Id="rId20" Type="http://schemas.openxmlformats.org/officeDocument/2006/relationships/image" Target="../media/image8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98.bin"/><Relationship Id="rId24" Type="http://schemas.openxmlformats.org/officeDocument/2006/relationships/image" Target="../media/image85.wmf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0.bin"/><Relationship Id="rId23" Type="http://schemas.openxmlformats.org/officeDocument/2006/relationships/oleObject" Target="../embeddings/oleObject104.bin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102.bin"/><Relationship Id="rId4" Type="http://schemas.openxmlformats.org/officeDocument/2006/relationships/image" Target="../media/image63.wmf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80.wmf"/><Relationship Id="rId22" Type="http://schemas.openxmlformats.org/officeDocument/2006/relationships/image" Target="../media/image8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88.wmf"/><Relationship Id="rId18" Type="http://schemas.openxmlformats.org/officeDocument/2006/relationships/image" Target="../media/image90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oleObject" Target="../embeddings/oleObject111.bin"/><Relationship Id="rId17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3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5" Type="http://schemas.openxmlformats.org/officeDocument/2006/relationships/image" Target="../media/image89.wmf"/><Relationship Id="rId10" Type="http://schemas.openxmlformats.org/officeDocument/2006/relationships/image" Target="../media/image77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09.bin"/><Relationship Id="rId14" Type="http://schemas.openxmlformats.org/officeDocument/2006/relationships/oleObject" Target="../embeddings/oleObject11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116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1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28" Type="http://schemas.openxmlformats.org/officeDocument/2006/relationships/oleObject" Target="../embeddings/oleObject21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9.bin"/><Relationship Id="rId25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6.bin"/><Relationship Id="rId24" Type="http://schemas.openxmlformats.org/officeDocument/2006/relationships/oleObject" Target="../embeddings/oleObject34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image" Target="../media/image15.wmf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6.wmf"/><Relationship Id="rId22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34" Type="http://schemas.openxmlformats.org/officeDocument/2006/relationships/image" Target="../media/image42.wmf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3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4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39.wmf"/><Relationship Id="rId32" Type="http://schemas.openxmlformats.org/officeDocument/2006/relationships/image" Target="../media/image16.wmf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41.wmf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3.bin"/><Relationship Id="rId31" Type="http://schemas.openxmlformats.org/officeDocument/2006/relationships/oleObject" Target="../embeddings/oleObject49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47.bin"/><Relationship Id="rId30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60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8.bin"/><Relationship Id="rId25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29" Type="http://schemas.openxmlformats.org/officeDocument/2006/relationships/oleObject" Target="../embeddings/oleObject64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55.bin"/><Relationship Id="rId24" Type="http://schemas.openxmlformats.org/officeDocument/2006/relationships/image" Target="../media/image52.wmf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1.bin"/><Relationship Id="rId28" Type="http://schemas.openxmlformats.org/officeDocument/2006/relationships/image" Target="../media/image54.wmf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59.bin"/><Relationship Id="rId31" Type="http://schemas.openxmlformats.org/officeDocument/2006/relationships/image" Target="../media/image55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63.bin"/><Relationship Id="rId30" Type="http://schemas.openxmlformats.org/officeDocument/2006/relationships/oleObject" Target="../embeddings/oleObject6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Solving Special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8.EE.8b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solve a system with no solution or infinitely many solutions?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60388" y="1371600"/>
          <a:ext cx="19923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tion" r:id="rId3" imgW="711000" imgH="380880" progId="Equation.DSMT4">
                  <p:embed/>
                </p:oleObj>
              </mc:Choice>
              <mc:Fallback>
                <p:oleObj name="Equation" r:id="rId3" imgW="7110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371600"/>
                        <a:ext cx="199231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82692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Solve the system graphically, by substitution, and</a:t>
            </a:r>
          </a:p>
          <a:p>
            <a:r>
              <a:rPr lang="en-US" sz="3200"/>
              <a:t>by elimination.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109913" y="1828800"/>
            <a:ext cx="2101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Elimination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831850" y="2514600"/>
          <a:ext cx="18510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2514600"/>
                        <a:ext cx="18510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850900" y="2967038"/>
          <a:ext cx="18510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8" name="Equation" r:id="rId7" imgW="660240" imgH="203040" progId="Equation.DSMT4">
                  <p:embed/>
                </p:oleObj>
              </mc:Choice>
              <mc:Fallback>
                <p:oleObj name="Equation" r:id="rId7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2967038"/>
                        <a:ext cx="18510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838200" y="34671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>
            <a:off x="914400" y="2590800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8" name="Object 30"/>
          <p:cNvGraphicFramePr>
            <a:graphicFrameLocks noChangeAspect="1"/>
          </p:cNvGraphicFramePr>
          <p:nvPr/>
        </p:nvGraphicFramePr>
        <p:xfrm>
          <a:off x="1498600" y="3517900"/>
          <a:ext cx="12065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Equation" r:id="rId9" imgW="431640" imgH="203040" progId="Equation.DSMT4">
                  <p:embed/>
                </p:oleObj>
              </mc:Choice>
              <mc:Fallback>
                <p:oleObj name="Equation" r:id="rId9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3517900"/>
                        <a:ext cx="12065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1498600" y="39751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2260600" y="39751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01" name="Object 33"/>
          <p:cNvGraphicFramePr>
            <a:graphicFrameLocks noChangeAspect="1"/>
          </p:cNvGraphicFramePr>
          <p:nvPr/>
        </p:nvGraphicFramePr>
        <p:xfrm>
          <a:off x="1587500" y="3962400"/>
          <a:ext cx="106838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Equation" r:id="rId11" imgW="380880" imgH="177480" progId="Equation.DSMT4">
                  <p:embed/>
                </p:oleObj>
              </mc:Choice>
              <mc:Fallback>
                <p:oleObj name="Equation" r:id="rId11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3962400"/>
                        <a:ext cx="1068388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2" name="Object 34"/>
          <p:cNvGraphicFramePr>
            <a:graphicFrameLocks noChangeAspect="1"/>
          </p:cNvGraphicFramePr>
          <p:nvPr/>
        </p:nvGraphicFramePr>
        <p:xfrm>
          <a:off x="1674813" y="4465638"/>
          <a:ext cx="1068387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Equation" r:id="rId13" imgW="380880" imgH="393480" progId="Equation.DSMT4">
                  <p:embed/>
                </p:oleObj>
              </mc:Choice>
              <mc:Fallback>
                <p:oleObj name="Equation" r:id="rId13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4465638"/>
                        <a:ext cx="1068387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3" name="Oval 35"/>
          <p:cNvSpPr>
            <a:spLocks noChangeArrowheads="1"/>
          </p:cNvSpPr>
          <p:nvPr/>
        </p:nvSpPr>
        <p:spPr bwMode="auto">
          <a:xfrm>
            <a:off x="1625600" y="4495800"/>
            <a:ext cx="13716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04" name="Object 36"/>
          <p:cNvGraphicFramePr>
            <a:graphicFrameLocks noChangeAspect="1"/>
          </p:cNvGraphicFramePr>
          <p:nvPr/>
        </p:nvGraphicFramePr>
        <p:xfrm>
          <a:off x="4625975" y="2509838"/>
          <a:ext cx="18510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15" imgW="660240" imgH="203040" progId="Equation.DSMT4">
                  <p:embed/>
                </p:oleObj>
              </mc:Choice>
              <mc:Fallback>
                <p:oleObj name="Equation" r:id="rId1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975" y="2509838"/>
                        <a:ext cx="18510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6" name="Freeform 38"/>
          <p:cNvSpPr>
            <a:spLocks/>
          </p:cNvSpPr>
          <p:nvPr/>
        </p:nvSpPr>
        <p:spPr bwMode="auto">
          <a:xfrm>
            <a:off x="2924175" y="2411413"/>
            <a:ext cx="2714625" cy="2393950"/>
          </a:xfrm>
          <a:custGeom>
            <a:avLst/>
            <a:gdLst>
              <a:gd name="T0" fmla="*/ 0 w 1710"/>
              <a:gd name="T1" fmla="*/ 1508 h 1508"/>
              <a:gd name="T2" fmla="*/ 216 w 1710"/>
              <a:gd name="T3" fmla="*/ 1092 h 1508"/>
              <a:gd name="T4" fmla="*/ 483 w 1710"/>
              <a:gd name="T5" fmla="*/ 583 h 1508"/>
              <a:gd name="T6" fmla="*/ 616 w 1710"/>
              <a:gd name="T7" fmla="*/ 383 h 1508"/>
              <a:gd name="T8" fmla="*/ 785 w 1710"/>
              <a:gd name="T9" fmla="*/ 200 h 1508"/>
              <a:gd name="T10" fmla="*/ 959 w 1710"/>
              <a:gd name="T11" fmla="*/ 93 h 1508"/>
              <a:gd name="T12" fmla="*/ 1113 w 1710"/>
              <a:gd name="T13" fmla="*/ 32 h 1508"/>
              <a:gd name="T14" fmla="*/ 1266 w 1710"/>
              <a:gd name="T15" fmla="*/ 0 h 1508"/>
              <a:gd name="T16" fmla="*/ 1441 w 1710"/>
              <a:gd name="T17" fmla="*/ 0 h 1508"/>
              <a:gd name="T18" fmla="*/ 1591 w 1710"/>
              <a:gd name="T19" fmla="*/ 25 h 1508"/>
              <a:gd name="T20" fmla="*/ 1650 w 1710"/>
              <a:gd name="T21" fmla="*/ 75 h 1508"/>
              <a:gd name="T22" fmla="*/ 1710 w 1710"/>
              <a:gd name="T23" fmla="*/ 171 h 15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10" h="1508">
                <a:moveTo>
                  <a:pt x="0" y="1508"/>
                </a:moveTo>
                <a:lnTo>
                  <a:pt x="216" y="1092"/>
                </a:lnTo>
                <a:lnTo>
                  <a:pt x="483" y="583"/>
                </a:lnTo>
                <a:lnTo>
                  <a:pt x="616" y="383"/>
                </a:lnTo>
                <a:lnTo>
                  <a:pt x="785" y="200"/>
                </a:lnTo>
                <a:lnTo>
                  <a:pt x="959" y="93"/>
                </a:lnTo>
                <a:lnTo>
                  <a:pt x="1113" y="32"/>
                </a:lnTo>
                <a:lnTo>
                  <a:pt x="1266" y="0"/>
                </a:lnTo>
                <a:lnTo>
                  <a:pt x="1441" y="0"/>
                </a:lnTo>
                <a:lnTo>
                  <a:pt x="1591" y="25"/>
                </a:lnTo>
                <a:lnTo>
                  <a:pt x="1650" y="75"/>
                </a:lnTo>
                <a:lnTo>
                  <a:pt x="1710" y="171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07" name="Object 39"/>
          <p:cNvGraphicFramePr>
            <a:graphicFrameLocks noChangeAspect="1"/>
          </p:cNvGraphicFramePr>
          <p:nvPr/>
        </p:nvGraphicFramePr>
        <p:xfrm>
          <a:off x="4432300" y="2881313"/>
          <a:ext cx="23495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Equation" r:id="rId16" imgW="838080" imgH="431640" progId="Equation.DSMT4">
                  <p:embed/>
                </p:oleObj>
              </mc:Choice>
              <mc:Fallback>
                <p:oleObj name="Equation" r:id="rId16" imgW="838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881313"/>
                        <a:ext cx="234950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8" name="Object 40"/>
          <p:cNvGraphicFramePr>
            <a:graphicFrameLocks noChangeAspect="1"/>
          </p:cNvGraphicFramePr>
          <p:nvPr/>
        </p:nvGraphicFramePr>
        <p:xfrm>
          <a:off x="4953000" y="3962400"/>
          <a:ext cx="1851025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Equation" r:id="rId18" imgW="660240" imgH="393480" progId="Equation.DSMT4">
                  <p:embed/>
                </p:oleObj>
              </mc:Choice>
              <mc:Fallback>
                <p:oleObj name="Equation" r:id="rId18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62400"/>
                        <a:ext cx="1851025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9" name="Object 41"/>
          <p:cNvGraphicFramePr>
            <a:graphicFrameLocks noChangeAspect="1"/>
          </p:cNvGraphicFramePr>
          <p:nvPr/>
        </p:nvGraphicFramePr>
        <p:xfrm>
          <a:off x="5772150" y="4694238"/>
          <a:ext cx="206375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" name="Equation" r:id="rId20" imgW="736560" imgH="393480" progId="Equation.DSMT4">
                  <p:embed/>
                </p:oleObj>
              </mc:Choice>
              <mc:Fallback>
                <p:oleObj name="Equation" r:id="rId20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4694238"/>
                        <a:ext cx="2063750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0" name="Object 42"/>
          <p:cNvGraphicFramePr>
            <a:graphicFrameLocks noChangeAspect="1"/>
          </p:cNvGraphicFramePr>
          <p:nvPr/>
        </p:nvGraphicFramePr>
        <p:xfrm>
          <a:off x="5770563" y="5715000"/>
          <a:ext cx="1316037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name="Equation" r:id="rId22" imgW="469800" imgH="393480" progId="Equation.DSMT4">
                  <p:embed/>
                </p:oleObj>
              </mc:Choice>
              <mc:Fallback>
                <p:oleObj name="Equation" r:id="rId22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3" y="5715000"/>
                        <a:ext cx="1316037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1" name="Oval 43"/>
          <p:cNvSpPr>
            <a:spLocks noChangeArrowheads="1"/>
          </p:cNvSpPr>
          <p:nvPr/>
        </p:nvSpPr>
        <p:spPr bwMode="auto">
          <a:xfrm>
            <a:off x="5740400" y="5715000"/>
            <a:ext cx="15240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212" name="Object 44"/>
          <p:cNvGraphicFramePr>
            <a:graphicFrameLocks noChangeAspect="1"/>
          </p:cNvGraphicFramePr>
          <p:nvPr/>
        </p:nvGraphicFramePr>
        <p:xfrm>
          <a:off x="3429000" y="5334000"/>
          <a:ext cx="1776413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" name="Equation" r:id="rId24" imgW="634680" imgH="431640" progId="Equation.DSMT4">
                  <p:embed/>
                </p:oleObj>
              </mc:Choice>
              <mc:Fallback>
                <p:oleObj name="Equation" r:id="rId24" imgW="634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34000"/>
                        <a:ext cx="1776413" cy="12033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330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96" grpId="0" animBg="1"/>
      <p:bldP spid="7197" grpId="0" animBg="1"/>
      <p:bldP spid="7199" grpId="0" animBg="1"/>
      <p:bldP spid="7200" grpId="0" animBg="1"/>
      <p:bldP spid="7203" grpId="0" animBg="1"/>
      <p:bldP spid="7206" grpId="0" animBg="1"/>
      <p:bldP spid="72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54025" y="1371600"/>
          <a:ext cx="22050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Equation" r:id="rId3" imgW="787320" imgH="380880" progId="Equation.DSMT4">
                  <p:embed/>
                </p:oleObj>
              </mc:Choice>
              <mc:Fallback>
                <p:oleObj name="Equation" r:id="rId3" imgW="7873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371600"/>
                        <a:ext cx="22050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82692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Solve the system graphically, by substitution, and</a:t>
            </a:r>
          </a:p>
          <a:p>
            <a:r>
              <a:rPr lang="en-US" sz="3200"/>
              <a:t>by elimination.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36538" y="2667000"/>
          <a:ext cx="20621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Equation" r:id="rId5" imgW="736560" imgH="203040" progId="Equation.DSMT4">
                  <p:embed/>
                </p:oleObj>
              </mc:Choice>
              <mc:Fallback>
                <p:oleObj name="Equation" r:id="rId5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2667000"/>
                        <a:ext cx="20621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6637338" y="1189038"/>
          <a:ext cx="20224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Equation" r:id="rId7" imgW="723600" imgH="203040" progId="Equation.DSMT4">
                  <p:embed/>
                </p:oleObj>
              </mc:Choice>
              <mc:Fallback>
                <p:oleObj name="Equation" r:id="rId7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338" y="1189038"/>
                        <a:ext cx="202247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2743200" y="1757363"/>
            <a:ext cx="3816350" cy="3729037"/>
            <a:chOff x="1824" y="1683"/>
            <a:chExt cx="2404" cy="2349"/>
          </a:xfrm>
        </p:grpSpPr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331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312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350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369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388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196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216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235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254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273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09" name="Group 17"/>
            <p:cNvGrpSpPr>
              <a:grpSpLocks/>
            </p:cNvGrpSpPr>
            <p:nvPr/>
          </p:nvGrpSpPr>
          <p:grpSpPr bwMode="auto">
            <a:xfrm rot="-5400000">
              <a:off x="2544" y="1248"/>
              <a:ext cx="768" cy="2208"/>
              <a:chOff x="1968" y="1728"/>
              <a:chExt cx="768" cy="2208"/>
            </a:xfrm>
          </p:grpSpPr>
          <p:sp>
            <p:nvSpPr>
              <p:cNvPr id="8210" name="Line 18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Line 19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Line 20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Line 21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 rot="-5400000">
              <a:off x="2544" y="2400"/>
              <a:ext cx="768" cy="2208"/>
              <a:chOff x="1968" y="1728"/>
              <a:chExt cx="768" cy="2208"/>
            </a:xfrm>
          </p:grpSpPr>
          <p:sp>
            <p:nvSpPr>
              <p:cNvPr id="8216" name="Line 24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Line 25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Line 26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Line 28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 rot="-5400000"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23" name="Object 31"/>
            <p:cNvGraphicFramePr>
              <a:graphicFrameLocks noChangeAspect="1"/>
            </p:cNvGraphicFramePr>
            <p:nvPr/>
          </p:nvGraphicFramePr>
          <p:xfrm>
            <a:off x="4032" y="2928"/>
            <a:ext cx="19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1" name="Equation" r:id="rId9" imgW="126720" imgH="126720" progId="Equation.DSMT4">
                    <p:embed/>
                  </p:oleObj>
                </mc:Choice>
                <mc:Fallback>
                  <p:oleObj name="Equation" r:id="rId9" imgW="12672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928"/>
                          <a:ext cx="19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24" name="Object 32"/>
            <p:cNvGraphicFramePr>
              <a:graphicFrameLocks noChangeAspect="1"/>
            </p:cNvGraphicFramePr>
            <p:nvPr/>
          </p:nvGraphicFramePr>
          <p:xfrm>
            <a:off x="2760" y="1683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2" name="Equation" r:id="rId11" imgW="126720" imgH="164880" progId="Equation.DSMT4">
                    <p:embed/>
                  </p:oleObj>
                </mc:Choice>
                <mc:Fallback>
                  <p:oleObj name="Equation" r:id="rId11" imgW="1267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" y="1683"/>
                          <a:ext cx="196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3082925" y="1096963"/>
            <a:ext cx="2860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Graphic Method</a:t>
            </a:r>
          </a:p>
        </p:txBody>
      </p:sp>
      <p:graphicFrame>
        <p:nvGraphicFramePr>
          <p:cNvPr id="8226" name="Object 34"/>
          <p:cNvGraphicFramePr>
            <a:graphicFrameLocks noChangeAspect="1"/>
          </p:cNvGraphicFramePr>
          <p:nvPr/>
        </p:nvGraphicFramePr>
        <p:xfrm>
          <a:off x="215900" y="3073400"/>
          <a:ext cx="21336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3" name="Equation" r:id="rId13" imgW="761760" imgH="139680" progId="Equation.DSMT4">
                  <p:embed/>
                </p:oleObj>
              </mc:Choice>
              <mc:Fallback>
                <p:oleObj name="Equation" r:id="rId13" imgW="7617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3073400"/>
                        <a:ext cx="21336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228600" y="34671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28" name="Object 36"/>
          <p:cNvGraphicFramePr>
            <a:graphicFrameLocks noChangeAspect="1"/>
          </p:cNvGraphicFramePr>
          <p:nvPr/>
        </p:nvGraphicFramePr>
        <p:xfrm>
          <a:off x="457200" y="3479800"/>
          <a:ext cx="18129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4" name="Equation" r:id="rId15" imgW="647640" imgH="203040" progId="Equation.DSMT4">
                  <p:embed/>
                </p:oleObj>
              </mc:Choice>
              <mc:Fallback>
                <p:oleObj name="Equation" r:id="rId1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79800"/>
                        <a:ext cx="18129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508000" y="3962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1295400" y="3962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31" name="Object 39"/>
          <p:cNvGraphicFramePr>
            <a:graphicFrameLocks noChangeAspect="1"/>
          </p:cNvGraphicFramePr>
          <p:nvPr/>
        </p:nvGraphicFramePr>
        <p:xfrm>
          <a:off x="558800" y="3925888"/>
          <a:ext cx="14573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Equation" r:id="rId17" imgW="520560" imgH="164880" progId="Equation.DSMT4">
                  <p:embed/>
                </p:oleObj>
              </mc:Choice>
              <mc:Fallback>
                <p:oleObj name="Equation" r:id="rId17" imgW="520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3925888"/>
                        <a:ext cx="14573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2" name="Object 40"/>
          <p:cNvGraphicFramePr>
            <a:graphicFrameLocks noChangeAspect="1"/>
          </p:cNvGraphicFramePr>
          <p:nvPr/>
        </p:nvGraphicFramePr>
        <p:xfrm>
          <a:off x="415925" y="4238625"/>
          <a:ext cx="20224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6" name="Equation" r:id="rId19" imgW="723600" imgH="393480" progId="Equation.DSMT4">
                  <p:embed/>
                </p:oleObj>
              </mc:Choice>
              <mc:Fallback>
                <p:oleObj name="Equation" r:id="rId19" imgW="723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4238625"/>
                        <a:ext cx="202247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3" name="Object 41"/>
          <p:cNvGraphicFramePr>
            <a:graphicFrameLocks noChangeAspect="1"/>
          </p:cNvGraphicFramePr>
          <p:nvPr/>
        </p:nvGraphicFramePr>
        <p:xfrm>
          <a:off x="304800" y="5381625"/>
          <a:ext cx="1173163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7" name="Equation" r:id="rId21" imgW="419040" imgH="393480" progId="Equation.DSMT4">
                  <p:embed/>
                </p:oleObj>
              </mc:Choice>
              <mc:Fallback>
                <p:oleObj name="Equation" r:id="rId21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381625"/>
                        <a:ext cx="1173163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4" name="Object 42"/>
          <p:cNvGraphicFramePr>
            <a:graphicFrameLocks noChangeAspect="1"/>
          </p:cNvGraphicFramePr>
          <p:nvPr/>
        </p:nvGraphicFramePr>
        <p:xfrm>
          <a:off x="1752600" y="5384800"/>
          <a:ext cx="1065213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" name="Equation" r:id="rId23" imgW="380880" imgH="393480" progId="Equation.DSMT4">
                  <p:embed/>
                </p:oleObj>
              </mc:Choice>
              <mc:Fallback>
                <p:oleObj name="Equation" r:id="rId23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384800"/>
                        <a:ext cx="1065213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5" name="Oval 43"/>
          <p:cNvSpPr>
            <a:spLocks noChangeArrowheads="1"/>
          </p:cNvSpPr>
          <p:nvPr/>
        </p:nvSpPr>
        <p:spPr bwMode="auto">
          <a:xfrm>
            <a:off x="4445000" y="32480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Oval 44"/>
          <p:cNvSpPr>
            <a:spLocks noChangeArrowheads="1"/>
          </p:cNvSpPr>
          <p:nvPr/>
        </p:nvSpPr>
        <p:spPr bwMode="auto">
          <a:xfrm>
            <a:off x="5051425" y="29337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Oval 45"/>
          <p:cNvSpPr>
            <a:spLocks noChangeArrowheads="1"/>
          </p:cNvSpPr>
          <p:nvPr/>
        </p:nvSpPr>
        <p:spPr bwMode="auto">
          <a:xfrm>
            <a:off x="5673725" y="26289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Oval 46"/>
          <p:cNvSpPr>
            <a:spLocks noChangeArrowheads="1"/>
          </p:cNvSpPr>
          <p:nvPr/>
        </p:nvSpPr>
        <p:spPr bwMode="auto">
          <a:xfrm>
            <a:off x="3848100" y="35274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Oval 47"/>
          <p:cNvSpPr>
            <a:spLocks noChangeArrowheads="1"/>
          </p:cNvSpPr>
          <p:nvPr/>
        </p:nvSpPr>
        <p:spPr bwMode="auto">
          <a:xfrm>
            <a:off x="3235325" y="38322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V="1">
            <a:off x="2667000" y="2362200"/>
            <a:ext cx="3657600" cy="182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6705600" y="1676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>
            <a:off x="7467600" y="16764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43" name="Object 51"/>
          <p:cNvGraphicFramePr>
            <a:graphicFrameLocks noChangeAspect="1"/>
          </p:cNvGraphicFramePr>
          <p:nvPr/>
        </p:nvGraphicFramePr>
        <p:xfrm>
          <a:off x="6794500" y="1651000"/>
          <a:ext cx="14573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" name="Equation" r:id="rId25" imgW="520560" imgH="164880" progId="Equation.DSMT4">
                  <p:embed/>
                </p:oleObj>
              </mc:Choice>
              <mc:Fallback>
                <p:oleObj name="Equation" r:id="rId25" imgW="520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1651000"/>
                        <a:ext cx="14573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4" name="Object 52"/>
          <p:cNvGraphicFramePr>
            <a:graphicFrameLocks noChangeAspect="1"/>
          </p:cNvGraphicFramePr>
          <p:nvPr/>
        </p:nvGraphicFramePr>
        <p:xfrm>
          <a:off x="6781800" y="2105025"/>
          <a:ext cx="20224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" name="Equation" r:id="rId27" imgW="723600" imgH="393480" progId="Equation.DSMT4">
                  <p:embed/>
                </p:oleObj>
              </mc:Choice>
              <mc:Fallback>
                <p:oleObj name="Equation" r:id="rId27" imgW="723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105025"/>
                        <a:ext cx="202247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5" name="Object 53"/>
          <p:cNvGraphicFramePr>
            <a:graphicFrameLocks noChangeAspect="1"/>
          </p:cNvGraphicFramePr>
          <p:nvPr/>
        </p:nvGraphicFramePr>
        <p:xfrm>
          <a:off x="6815138" y="3171825"/>
          <a:ext cx="1955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" name="Equation" r:id="rId29" imgW="698400" imgH="393480" progId="Equation.DSMT4">
                  <p:embed/>
                </p:oleObj>
              </mc:Choice>
              <mc:Fallback>
                <p:oleObj name="Equation" r:id="rId29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5138" y="3171825"/>
                        <a:ext cx="1955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6" name="Object 54"/>
          <p:cNvGraphicFramePr>
            <a:graphicFrameLocks noChangeAspect="1"/>
          </p:cNvGraphicFramePr>
          <p:nvPr/>
        </p:nvGraphicFramePr>
        <p:xfrm>
          <a:off x="7239000" y="4391025"/>
          <a:ext cx="1173163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" name="Equation" r:id="rId31" imgW="419040" imgH="393480" progId="Equation.DSMT4">
                  <p:embed/>
                </p:oleObj>
              </mc:Choice>
              <mc:Fallback>
                <p:oleObj name="Equation" r:id="rId31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391025"/>
                        <a:ext cx="1173163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7" name="Object 55"/>
          <p:cNvGraphicFramePr>
            <a:graphicFrameLocks noChangeAspect="1"/>
          </p:cNvGraphicFramePr>
          <p:nvPr/>
        </p:nvGraphicFramePr>
        <p:xfrm>
          <a:off x="7329488" y="5759450"/>
          <a:ext cx="990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" name="Equation" r:id="rId33" imgW="355320" imgH="177480" progId="Equation.DSMT4">
                  <p:embed/>
                </p:oleObj>
              </mc:Choice>
              <mc:Fallback>
                <p:oleObj name="Equation" r:id="rId33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9488" y="5759450"/>
                        <a:ext cx="9906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50" name="Oval 58"/>
          <p:cNvSpPr>
            <a:spLocks noChangeArrowheads="1"/>
          </p:cNvSpPr>
          <p:nvPr/>
        </p:nvSpPr>
        <p:spPr bwMode="auto">
          <a:xfrm>
            <a:off x="4445000" y="30956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1" name="Oval 59"/>
          <p:cNvSpPr>
            <a:spLocks noChangeArrowheads="1"/>
          </p:cNvSpPr>
          <p:nvPr/>
        </p:nvSpPr>
        <p:spPr bwMode="auto">
          <a:xfrm>
            <a:off x="5051425" y="27813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Oval 60"/>
          <p:cNvSpPr>
            <a:spLocks noChangeArrowheads="1"/>
          </p:cNvSpPr>
          <p:nvPr/>
        </p:nvSpPr>
        <p:spPr bwMode="auto">
          <a:xfrm>
            <a:off x="5673725" y="24765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Oval 61"/>
          <p:cNvSpPr>
            <a:spLocks noChangeArrowheads="1"/>
          </p:cNvSpPr>
          <p:nvPr/>
        </p:nvSpPr>
        <p:spPr bwMode="auto">
          <a:xfrm>
            <a:off x="3848100" y="33750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4" name="Oval 62"/>
          <p:cNvSpPr>
            <a:spLocks noChangeArrowheads="1"/>
          </p:cNvSpPr>
          <p:nvPr/>
        </p:nvSpPr>
        <p:spPr bwMode="auto">
          <a:xfrm>
            <a:off x="3235325" y="36798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 flipV="1">
            <a:off x="2667000" y="2209800"/>
            <a:ext cx="3657600" cy="182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56" name="Text Box 64"/>
          <p:cNvSpPr txBox="1">
            <a:spLocks noChangeArrowheads="1"/>
          </p:cNvSpPr>
          <p:nvPr/>
        </p:nvSpPr>
        <p:spPr bwMode="auto">
          <a:xfrm>
            <a:off x="3581400" y="5783263"/>
            <a:ext cx="2197100" cy="617537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No Solution</a:t>
            </a:r>
          </a:p>
        </p:txBody>
      </p:sp>
    </p:spTree>
    <p:extLst>
      <p:ext uri="{BB962C8B-B14F-4D97-AF65-F5344CB8AC3E}">
        <p14:creationId xmlns:p14="http://schemas.microsoft.com/office/powerpoint/2010/main" val="124283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5" grpId="0" autoUpdateAnimBg="0"/>
      <p:bldP spid="8227" grpId="0" animBg="1"/>
      <p:bldP spid="8229" grpId="0" animBg="1"/>
      <p:bldP spid="8230" grpId="0" animBg="1"/>
      <p:bldP spid="8235" grpId="0" animBg="1"/>
      <p:bldP spid="8236" grpId="0" animBg="1"/>
      <p:bldP spid="8237" grpId="0" animBg="1"/>
      <p:bldP spid="8238" grpId="0" animBg="1"/>
      <p:bldP spid="8239" grpId="0" animBg="1"/>
      <p:bldP spid="8240" grpId="0" animBg="1"/>
      <p:bldP spid="8241" grpId="0" animBg="1"/>
      <p:bldP spid="8242" grpId="0" animBg="1"/>
      <p:bldP spid="8250" grpId="0" animBg="1"/>
      <p:bldP spid="8251" grpId="0" animBg="1"/>
      <p:bldP spid="8252" grpId="0" animBg="1"/>
      <p:bldP spid="8253" grpId="0" animBg="1"/>
      <p:bldP spid="8254" grpId="0" animBg="1"/>
      <p:bldP spid="8255" grpId="0" animBg="1"/>
      <p:bldP spid="825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54025" y="1371600"/>
          <a:ext cx="22050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4" name="Equation" r:id="rId3" imgW="787320" imgH="380880" progId="Equation.DSMT4">
                  <p:embed/>
                </p:oleObj>
              </mc:Choice>
              <mc:Fallback>
                <p:oleObj name="Equation" r:id="rId3" imgW="7873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371600"/>
                        <a:ext cx="22050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3041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Solve the system.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953000" y="2590800"/>
          <a:ext cx="20224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Equation" r:id="rId5" imgW="723600" imgH="203040" progId="Equation.DSMT4">
                  <p:embed/>
                </p:oleObj>
              </mc:Choice>
              <mc:Fallback>
                <p:oleObj name="Equation" r:id="rId5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590800"/>
                        <a:ext cx="20224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3124200" y="1905000"/>
            <a:ext cx="2147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Substitution</a:t>
            </a:r>
          </a:p>
        </p:txBody>
      </p:sp>
      <p:graphicFrame>
        <p:nvGraphicFramePr>
          <p:cNvPr id="9280" name="Object 64"/>
          <p:cNvGraphicFramePr>
            <a:graphicFrameLocks noChangeAspect="1"/>
          </p:cNvGraphicFramePr>
          <p:nvPr/>
        </p:nvGraphicFramePr>
        <p:xfrm>
          <a:off x="381000" y="2590800"/>
          <a:ext cx="20637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Equation" r:id="rId7" imgW="736560" imgH="203040" progId="Equation.DSMT4">
                  <p:embed/>
                </p:oleObj>
              </mc:Choice>
              <mc:Fallback>
                <p:oleObj name="Equation" r:id="rId7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90800"/>
                        <a:ext cx="20637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81" name="Object 65"/>
          <p:cNvGraphicFramePr>
            <a:graphicFrameLocks noChangeAspect="1"/>
          </p:cNvGraphicFramePr>
          <p:nvPr/>
        </p:nvGraphicFramePr>
        <p:xfrm>
          <a:off x="944563" y="3017838"/>
          <a:ext cx="188118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7" name="Equation" r:id="rId9" imgW="672840" imgH="203040" progId="Equation.DSMT4">
                  <p:embed/>
                </p:oleObj>
              </mc:Choice>
              <mc:Fallback>
                <p:oleObj name="Equation" r:id="rId9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3017838"/>
                        <a:ext cx="1881187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82" name="Line 66"/>
          <p:cNvSpPr>
            <a:spLocks noChangeShapeType="1"/>
          </p:cNvSpPr>
          <p:nvPr/>
        </p:nvSpPr>
        <p:spPr bwMode="auto">
          <a:xfrm>
            <a:off x="463550" y="35814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83" name="Object 67"/>
          <p:cNvGraphicFramePr>
            <a:graphicFrameLocks noChangeAspect="1"/>
          </p:cNvGraphicFramePr>
          <p:nvPr/>
        </p:nvGraphicFramePr>
        <p:xfrm>
          <a:off x="1206500" y="3657600"/>
          <a:ext cx="231298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8" name="Equation" r:id="rId11" imgW="825480" imgH="203040" progId="Equation.DSMT4">
                  <p:embed/>
                </p:oleObj>
              </mc:Choice>
              <mc:Fallback>
                <p:oleObj name="Equation" r:id="rId11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3657600"/>
                        <a:ext cx="231298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84" name="Object 68"/>
          <p:cNvGraphicFramePr>
            <a:graphicFrameLocks noChangeAspect="1"/>
          </p:cNvGraphicFramePr>
          <p:nvPr/>
        </p:nvGraphicFramePr>
        <p:xfrm>
          <a:off x="574675" y="4237038"/>
          <a:ext cx="309562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Equation" r:id="rId13" imgW="1104840" imgH="253800" progId="Equation.DSMT4">
                  <p:embed/>
                </p:oleObj>
              </mc:Choice>
              <mc:Fallback>
                <p:oleObj name="Equation" r:id="rId13" imgW="1104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4237038"/>
                        <a:ext cx="3095625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85" name="Object 69"/>
          <p:cNvGraphicFramePr>
            <a:graphicFrameLocks noChangeAspect="1"/>
          </p:cNvGraphicFramePr>
          <p:nvPr/>
        </p:nvGraphicFramePr>
        <p:xfrm>
          <a:off x="1447800" y="4922838"/>
          <a:ext cx="18145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" name="Equation" r:id="rId15" imgW="647640" imgH="203040" progId="Equation.DSMT4">
                  <p:embed/>
                </p:oleObj>
              </mc:Choice>
              <mc:Fallback>
                <p:oleObj name="Equation" r:id="rId1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922838"/>
                        <a:ext cx="181451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86" name="Oval 70"/>
          <p:cNvSpPr>
            <a:spLocks noChangeArrowheads="1"/>
          </p:cNvSpPr>
          <p:nvPr/>
        </p:nvSpPr>
        <p:spPr bwMode="auto">
          <a:xfrm>
            <a:off x="2057400" y="4876800"/>
            <a:ext cx="1295400" cy="6096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7" name="Freeform 71"/>
          <p:cNvSpPr>
            <a:spLocks/>
          </p:cNvSpPr>
          <p:nvPr/>
        </p:nvSpPr>
        <p:spPr bwMode="auto">
          <a:xfrm>
            <a:off x="3346450" y="2438400"/>
            <a:ext cx="2873375" cy="2774950"/>
          </a:xfrm>
          <a:custGeom>
            <a:avLst/>
            <a:gdLst>
              <a:gd name="T0" fmla="*/ 0 w 1810"/>
              <a:gd name="T1" fmla="*/ 1748 h 1748"/>
              <a:gd name="T2" fmla="*/ 159 w 1810"/>
              <a:gd name="T3" fmla="*/ 1664 h 1748"/>
              <a:gd name="T4" fmla="*/ 275 w 1810"/>
              <a:gd name="T5" fmla="*/ 1564 h 1748"/>
              <a:gd name="T6" fmla="*/ 334 w 1810"/>
              <a:gd name="T7" fmla="*/ 1431 h 1748"/>
              <a:gd name="T8" fmla="*/ 417 w 1810"/>
              <a:gd name="T9" fmla="*/ 1106 h 1748"/>
              <a:gd name="T10" fmla="*/ 583 w 1810"/>
              <a:gd name="T11" fmla="*/ 583 h 1748"/>
              <a:gd name="T12" fmla="*/ 716 w 1810"/>
              <a:gd name="T13" fmla="*/ 383 h 1748"/>
              <a:gd name="T14" fmla="*/ 885 w 1810"/>
              <a:gd name="T15" fmla="*/ 200 h 1748"/>
              <a:gd name="T16" fmla="*/ 1059 w 1810"/>
              <a:gd name="T17" fmla="*/ 93 h 1748"/>
              <a:gd name="T18" fmla="*/ 1213 w 1810"/>
              <a:gd name="T19" fmla="*/ 32 h 1748"/>
              <a:gd name="T20" fmla="*/ 1366 w 1810"/>
              <a:gd name="T21" fmla="*/ 0 h 1748"/>
              <a:gd name="T22" fmla="*/ 1541 w 1810"/>
              <a:gd name="T23" fmla="*/ 0 h 1748"/>
              <a:gd name="T24" fmla="*/ 1691 w 1810"/>
              <a:gd name="T25" fmla="*/ 25 h 1748"/>
              <a:gd name="T26" fmla="*/ 1750 w 1810"/>
              <a:gd name="T27" fmla="*/ 75 h 1748"/>
              <a:gd name="T28" fmla="*/ 1810 w 1810"/>
              <a:gd name="T29" fmla="*/ 171 h 1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10" h="1748">
                <a:moveTo>
                  <a:pt x="0" y="1748"/>
                </a:moveTo>
                <a:lnTo>
                  <a:pt x="159" y="1664"/>
                </a:lnTo>
                <a:lnTo>
                  <a:pt x="275" y="1564"/>
                </a:lnTo>
                <a:lnTo>
                  <a:pt x="334" y="1431"/>
                </a:lnTo>
                <a:lnTo>
                  <a:pt x="417" y="1106"/>
                </a:lnTo>
                <a:lnTo>
                  <a:pt x="583" y="583"/>
                </a:lnTo>
                <a:lnTo>
                  <a:pt x="716" y="383"/>
                </a:lnTo>
                <a:lnTo>
                  <a:pt x="885" y="200"/>
                </a:lnTo>
                <a:lnTo>
                  <a:pt x="1059" y="93"/>
                </a:lnTo>
                <a:lnTo>
                  <a:pt x="1213" y="32"/>
                </a:lnTo>
                <a:lnTo>
                  <a:pt x="1366" y="0"/>
                </a:lnTo>
                <a:lnTo>
                  <a:pt x="1541" y="0"/>
                </a:lnTo>
                <a:lnTo>
                  <a:pt x="1691" y="25"/>
                </a:lnTo>
                <a:lnTo>
                  <a:pt x="1750" y="75"/>
                </a:lnTo>
                <a:lnTo>
                  <a:pt x="1810" y="171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88" name="Object 72"/>
          <p:cNvGraphicFramePr>
            <a:graphicFrameLocks noChangeAspect="1"/>
          </p:cNvGraphicFramePr>
          <p:nvPr/>
        </p:nvGraphicFramePr>
        <p:xfrm>
          <a:off x="4724400" y="3130550"/>
          <a:ext cx="32004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" name="Equation" r:id="rId17" imgW="1143000" imgH="253800" progId="Equation.DSMT4">
                  <p:embed/>
                </p:oleObj>
              </mc:Choice>
              <mc:Fallback>
                <p:oleObj name="Equation" r:id="rId17" imgW="1143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130550"/>
                        <a:ext cx="32004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89" name="Object 73"/>
          <p:cNvGraphicFramePr>
            <a:graphicFrameLocks noChangeAspect="1"/>
          </p:cNvGraphicFramePr>
          <p:nvPr/>
        </p:nvGraphicFramePr>
        <p:xfrm>
          <a:off x="4729163" y="3727450"/>
          <a:ext cx="2595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" name="Equation" r:id="rId19" imgW="927000" imgH="203040" progId="Equation.DSMT4">
                  <p:embed/>
                </p:oleObj>
              </mc:Choice>
              <mc:Fallback>
                <p:oleObj name="Equation" r:id="rId19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3" y="3727450"/>
                        <a:ext cx="2595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90" name="Object 74"/>
          <p:cNvGraphicFramePr>
            <a:graphicFrameLocks noChangeAspect="1"/>
          </p:cNvGraphicFramePr>
          <p:nvPr/>
        </p:nvGraphicFramePr>
        <p:xfrm>
          <a:off x="4724400" y="4267200"/>
          <a:ext cx="20637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" name="Equation" r:id="rId21" imgW="736560" imgH="203040" progId="Equation.DSMT4">
                  <p:embed/>
                </p:oleObj>
              </mc:Choice>
              <mc:Fallback>
                <p:oleObj name="Equation" r:id="rId21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267200"/>
                        <a:ext cx="20637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91" name="Object 75"/>
          <p:cNvGraphicFramePr>
            <a:graphicFrameLocks noChangeAspect="1"/>
          </p:cNvGraphicFramePr>
          <p:nvPr/>
        </p:nvGraphicFramePr>
        <p:xfrm>
          <a:off x="4470400" y="4694238"/>
          <a:ext cx="188118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" name="Equation" r:id="rId23" imgW="672840" imgH="203040" progId="Equation.DSMT4">
                  <p:embed/>
                </p:oleObj>
              </mc:Choice>
              <mc:Fallback>
                <p:oleObj name="Equation" r:id="rId23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4694238"/>
                        <a:ext cx="1881188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92" name="Line 76"/>
          <p:cNvSpPr>
            <a:spLocks noChangeShapeType="1"/>
          </p:cNvSpPr>
          <p:nvPr/>
        </p:nvSpPr>
        <p:spPr bwMode="auto">
          <a:xfrm>
            <a:off x="4495800" y="5181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93" name="Object 77"/>
          <p:cNvGraphicFramePr>
            <a:graphicFrameLocks noChangeAspect="1"/>
          </p:cNvGraphicFramePr>
          <p:nvPr/>
        </p:nvGraphicFramePr>
        <p:xfrm>
          <a:off x="4978400" y="5257800"/>
          <a:ext cx="99218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5" name="Equation" r:id="rId25" imgW="355320" imgH="177480" progId="Equation.DSMT4">
                  <p:embed/>
                </p:oleObj>
              </mc:Choice>
              <mc:Fallback>
                <p:oleObj name="Equation" r:id="rId25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400" y="5257800"/>
                        <a:ext cx="99218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94" name="Text Box 78"/>
          <p:cNvSpPr txBox="1">
            <a:spLocks noChangeArrowheads="1"/>
          </p:cNvSpPr>
          <p:nvPr/>
        </p:nvSpPr>
        <p:spPr bwMode="auto">
          <a:xfrm>
            <a:off x="6248400" y="5200650"/>
            <a:ext cx="272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False! </a:t>
            </a:r>
            <a:r>
              <a:rPr lang="en-US" sz="3200" b="1">
                <a:solidFill>
                  <a:schemeClr val="accent2"/>
                </a:solidFill>
              </a:rPr>
              <a:t>No</a:t>
            </a:r>
            <a:r>
              <a:rPr lang="en-US" sz="3200">
                <a:solidFill>
                  <a:srgbClr val="CC0000"/>
                </a:solidFill>
              </a:rPr>
              <a:t>t true.</a:t>
            </a:r>
          </a:p>
        </p:txBody>
      </p:sp>
      <p:sp>
        <p:nvSpPr>
          <p:cNvPr id="9295" name="Text Box 79"/>
          <p:cNvSpPr txBox="1">
            <a:spLocks noChangeArrowheads="1"/>
          </p:cNvSpPr>
          <p:nvPr/>
        </p:nvSpPr>
        <p:spPr bwMode="auto">
          <a:xfrm>
            <a:off x="4965700" y="5935663"/>
            <a:ext cx="2197100" cy="617537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No</a:t>
            </a:r>
            <a:r>
              <a:rPr lang="en-US" sz="3200"/>
              <a:t> Solution</a:t>
            </a:r>
          </a:p>
        </p:txBody>
      </p:sp>
    </p:spTree>
    <p:extLst>
      <p:ext uri="{BB962C8B-B14F-4D97-AF65-F5344CB8AC3E}">
        <p14:creationId xmlns:p14="http://schemas.microsoft.com/office/powerpoint/2010/main" val="104823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9" grpId="0" autoUpdateAnimBg="0"/>
      <p:bldP spid="9282" grpId="0" animBg="1"/>
      <p:bldP spid="9286" grpId="0" animBg="1"/>
      <p:bldP spid="9287" grpId="0" animBg="1"/>
      <p:bldP spid="9292" grpId="0" animBg="1"/>
      <p:bldP spid="9294" grpId="0" autoUpdateAnimBg="0"/>
      <p:bldP spid="929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2908300" y="2590800"/>
          <a:ext cx="28067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" name="Equation" r:id="rId3" imgW="1002960" imgH="203040" progId="Equation.DSMT4">
                  <p:embed/>
                </p:oleObj>
              </mc:Choice>
              <mc:Fallback>
                <p:oleObj name="Equation" r:id="rId3" imgW="1002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2590800"/>
                        <a:ext cx="28067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454025" y="1371600"/>
          <a:ext cx="22050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" name="Equation" r:id="rId5" imgW="787320" imgH="380880" progId="Equation.DSMT4">
                  <p:embed/>
                </p:oleObj>
              </mc:Choice>
              <mc:Fallback>
                <p:oleObj name="Equation" r:id="rId5" imgW="7873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371600"/>
                        <a:ext cx="22050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3041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Solve the system.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30200" y="3124200"/>
          <a:ext cx="20224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" name="Equation" r:id="rId7" imgW="723600" imgH="203040" progId="Equation.DSMT4">
                  <p:embed/>
                </p:oleObj>
              </mc:Choice>
              <mc:Fallback>
                <p:oleObj name="Equation" r:id="rId7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3124200"/>
                        <a:ext cx="20224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124200" y="1905000"/>
            <a:ext cx="2101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Elimination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04800" y="2590800"/>
          <a:ext cx="20637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" name="Equation" r:id="rId9" imgW="736560" imgH="203040" progId="Equation.DSMT4">
                  <p:embed/>
                </p:oleObj>
              </mc:Choice>
              <mc:Fallback>
                <p:oleObj name="Equation" r:id="rId9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90800"/>
                        <a:ext cx="20637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460750" y="2590800"/>
          <a:ext cx="20637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Equation" r:id="rId11" imgW="736560" imgH="203040" progId="Equation.DSMT4">
                  <p:embed/>
                </p:oleObj>
              </mc:Choice>
              <mc:Fallback>
                <p:oleObj name="Equation" r:id="rId11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0" y="2590800"/>
                        <a:ext cx="20637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3251200" y="3124200"/>
          <a:ext cx="22701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name="Equation" r:id="rId12" imgW="812520" imgH="203040" progId="Equation.DSMT4">
                  <p:embed/>
                </p:oleObj>
              </mc:Choice>
              <mc:Fallback>
                <p:oleObj name="Equation" r:id="rId12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3124200"/>
                        <a:ext cx="22701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6489700" y="2590800"/>
          <a:ext cx="22733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" name="Equation" r:id="rId14" imgW="812520" imgH="203040" progId="Equation.DSMT4">
                  <p:embed/>
                </p:oleObj>
              </mc:Choice>
              <mc:Fallback>
                <p:oleObj name="Equation" r:id="rId14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2590800"/>
                        <a:ext cx="22733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6264275" y="3124200"/>
          <a:ext cx="22701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name="Equation" r:id="rId16" imgW="812520" imgH="203040" progId="Equation.DSMT4">
                  <p:embed/>
                </p:oleObj>
              </mc:Choice>
              <mc:Fallback>
                <p:oleObj name="Equation" r:id="rId16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275" y="3124200"/>
                        <a:ext cx="22701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5715000" y="28448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715000" y="33782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6324600" y="36449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6629400" y="2667000"/>
            <a:ext cx="304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H="1">
            <a:off x="7467600" y="2667000"/>
            <a:ext cx="304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7594600" y="3768725"/>
          <a:ext cx="990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name="Equation" r:id="rId17" imgW="355320" imgH="177480" progId="Equation.DSMT4">
                  <p:embed/>
                </p:oleObj>
              </mc:Choice>
              <mc:Fallback>
                <p:oleObj name="Equation" r:id="rId17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4600" y="3768725"/>
                        <a:ext cx="9906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162800" y="4267200"/>
            <a:ext cx="16287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False!</a:t>
            </a:r>
          </a:p>
          <a:p>
            <a:r>
              <a:rPr lang="en-US" sz="3200" b="1">
                <a:solidFill>
                  <a:schemeClr val="accent2"/>
                </a:solidFill>
              </a:rPr>
              <a:t>No</a:t>
            </a:r>
            <a:r>
              <a:rPr lang="en-US" sz="3200">
                <a:solidFill>
                  <a:srgbClr val="CC0000"/>
                </a:solidFill>
              </a:rPr>
              <a:t>t true.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3429000" y="5002213"/>
            <a:ext cx="2197100" cy="617537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No</a:t>
            </a:r>
            <a:r>
              <a:rPr lang="en-US" sz="3200"/>
              <a:t> Solution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2413000" y="28448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2413000" y="33782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0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57" grpId="0" animBg="1"/>
      <p:bldP spid="10258" grpId="0" animBg="1"/>
      <p:bldP spid="10259" grpId="0" animBg="1"/>
      <p:bldP spid="10260" grpId="0" animBg="1"/>
      <p:bldP spid="10262" grpId="0" animBg="1"/>
      <p:bldP spid="10264" grpId="0" autoUpdateAnimBg="0"/>
      <p:bldP spid="10265" grpId="0" animBg="1" autoUpdateAnimBg="0"/>
      <p:bldP spid="10266" grpId="0" animBg="1"/>
      <p:bldP spid="102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228600"/>
            <a:ext cx="6453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Solve the system any way you choose.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536950" y="1752600"/>
            <a:ext cx="2101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Elimination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3124200" y="36449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791200" y="3810000"/>
            <a:ext cx="3165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TRUE!</a:t>
            </a:r>
          </a:p>
          <a:p>
            <a:r>
              <a:rPr lang="en-US" sz="3200">
                <a:solidFill>
                  <a:srgbClr val="CC0000"/>
                </a:solidFill>
              </a:rPr>
              <a:t>They are </a:t>
            </a: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sz="3200">
                <a:solidFill>
                  <a:srgbClr val="CC0000"/>
                </a:solidFill>
              </a:rPr>
              <a:t>dentical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971800" y="5562600"/>
            <a:ext cx="3078163" cy="617538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sz="3200"/>
              <a:t>nfinite Solutions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2667000" y="28448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2667000" y="33782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58" name="Object 22"/>
          <p:cNvGraphicFramePr>
            <a:graphicFrameLocks noChangeAspect="1"/>
          </p:cNvGraphicFramePr>
          <p:nvPr/>
        </p:nvGraphicFramePr>
        <p:xfrm>
          <a:off x="177800" y="1006475"/>
          <a:ext cx="2693988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3" imgW="914400" imgH="457200" progId="Equation.3">
                  <p:embed/>
                </p:oleObj>
              </mc:Choice>
              <mc:Fallback>
                <p:oleObj name="Equation" r:id="rId3" imgW="914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006475"/>
                        <a:ext cx="2693988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9" name="Object 23"/>
          <p:cNvGraphicFramePr>
            <a:graphicFrameLocks noChangeAspect="1"/>
          </p:cNvGraphicFramePr>
          <p:nvPr/>
        </p:nvGraphicFramePr>
        <p:xfrm>
          <a:off x="152400" y="2514600"/>
          <a:ext cx="2471738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5" imgW="838080" imgH="431640" progId="Equation.3">
                  <p:embed/>
                </p:oleObj>
              </mc:Choice>
              <mc:Fallback>
                <p:oleObj name="Equation" r:id="rId5" imgW="838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14600"/>
                        <a:ext cx="2471738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2" name="Object 26"/>
          <p:cNvGraphicFramePr>
            <a:graphicFrameLocks noChangeAspect="1"/>
          </p:cNvGraphicFramePr>
          <p:nvPr/>
        </p:nvGraphicFramePr>
        <p:xfrm>
          <a:off x="3240088" y="2514600"/>
          <a:ext cx="217170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7" imgW="736560" imgH="431640" progId="Equation.3">
                  <p:embed/>
                </p:oleObj>
              </mc:Choice>
              <mc:Fallback>
                <p:oleObj name="Equation" r:id="rId7" imgW="73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2514600"/>
                        <a:ext cx="2171700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3" name="Line 27"/>
          <p:cNvSpPr>
            <a:spLocks noChangeShapeType="1"/>
          </p:cNvSpPr>
          <p:nvPr/>
        </p:nvSpPr>
        <p:spPr bwMode="auto">
          <a:xfrm flipH="1">
            <a:off x="3352800" y="2590800"/>
            <a:ext cx="533400" cy="1066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4191000" y="2590800"/>
            <a:ext cx="533400" cy="1066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flipH="1">
            <a:off x="4876800" y="2590800"/>
            <a:ext cx="533400" cy="1066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366" name="Object 30"/>
          <p:cNvGraphicFramePr>
            <a:graphicFrameLocks noChangeAspect="1"/>
          </p:cNvGraphicFramePr>
          <p:nvPr/>
        </p:nvGraphicFramePr>
        <p:xfrm>
          <a:off x="4114800" y="3810000"/>
          <a:ext cx="101123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9" imgW="342720" imgH="177480" progId="Equation.3">
                  <p:embed/>
                </p:oleObj>
              </mc:Choice>
              <mc:Fallback>
                <p:oleObj name="Equation" r:id="rId9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810000"/>
                        <a:ext cx="101123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407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utoUpdateAnimBg="0"/>
      <p:bldP spid="14350" grpId="0" animBg="1"/>
      <p:bldP spid="14354" grpId="0" autoUpdateAnimBg="0"/>
      <p:bldP spid="14355" grpId="0" animBg="1" autoUpdateAnimBg="0"/>
      <p:bldP spid="14356" grpId="0" animBg="1"/>
      <p:bldP spid="14357" grpId="0" animBg="1"/>
      <p:bldP spid="14363" grpId="0" animBg="1"/>
      <p:bldP spid="14364" grpId="0" animBg="1"/>
      <p:bldP spid="143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8.EE.8 </a:t>
            </a:r>
            <a:r>
              <a:rPr lang="en-US" sz="2400" b="1" dirty="0"/>
              <a:t>─ Analyze and solve pairs of simultaneous linear equations.</a:t>
            </a:r>
            <a:endParaRPr lang="en-US" sz="2400" b="1" dirty="0" smtClean="0"/>
          </a:p>
          <a:p>
            <a:pPr algn="just"/>
            <a:r>
              <a:rPr lang="en-US" sz="2400" dirty="0"/>
              <a:t>b. Solve systems of two linear equations in two variables algebraically, and estimate </a:t>
            </a:r>
            <a:r>
              <a:rPr lang="en-US" sz="2400" dirty="0" smtClean="0"/>
              <a:t>solutions by </a:t>
            </a:r>
            <a:r>
              <a:rPr lang="en-US" sz="2400" dirty="0"/>
              <a:t>graphing the equations. Solve simple cases by inspection. For example, 3x + 2y = 5 </a:t>
            </a:r>
            <a:r>
              <a:rPr lang="en-US" sz="2400" dirty="0" smtClean="0"/>
              <a:t>and 3x </a:t>
            </a:r>
            <a:r>
              <a:rPr lang="en-US" sz="2400" dirty="0"/>
              <a:t>+ 2y = 6 have no solution because 3x + 2y cannot simultaneously be 5 and 6.</a:t>
            </a:r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r>
              <a:rPr lang="en-US" sz="3600"/>
              <a:t>Objective - To solve special systems of linear equations and to identify the number of solutions a system of linear equations may have. </a:t>
            </a:r>
          </a:p>
        </p:txBody>
      </p:sp>
    </p:spTree>
    <p:extLst>
      <p:ext uri="{BB962C8B-B14F-4D97-AF65-F5344CB8AC3E}">
        <p14:creationId xmlns:p14="http://schemas.microsoft.com/office/powerpoint/2010/main" val="32135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362200" y="228600"/>
            <a:ext cx="3595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3 Possible Outcomes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2113" y="1068388"/>
            <a:ext cx="522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1)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87713" y="1068388"/>
            <a:ext cx="522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2)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83313" y="1068388"/>
            <a:ext cx="522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3)</a:t>
            </a:r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44513" y="1296988"/>
            <a:ext cx="2209800" cy="2209800"/>
            <a:chOff x="480" y="768"/>
            <a:chExt cx="1392" cy="1392"/>
          </a:xfrm>
        </p:grpSpPr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1152" y="768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rot="-5400000">
              <a:off x="1176" y="792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3516313" y="1296988"/>
            <a:ext cx="2209800" cy="2209800"/>
            <a:chOff x="480" y="768"/>
            <a:chExt cx="1392" cy="1392"/>
          </a:xfrm>
        </p:grpSpPr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1152" y="768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rot="-5400000">
              <a:off x="1176" y="792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6316663" y="1296988"/>
            <a:ext cx="2209800" cy="2209800"/>
            <a:chOff x="480" y="768"/>
            <a:chExt cx="1392" cy="1392"/>
          </a:xfrm>
        </p:grpSpPr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1152" y="768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rot="-5400000">
              <a:off x="1176" y="792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1" name="Line 19"/>
          <p:cNvSpPr>
            <a:spLocks noChangeShapeType="1"/>
          </p:cNvSpPr>
          <p:nvPr/>
        </p:nvSpPr>
        <p:spPr bwMode="auto">
          <a:xfrm flipV="1">
            <a:off x="544513" y="1296988"/>
            <a:ext cx="2133600" cy="16002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V="1">
            <a:off x="1306513" y="1296988"/>
            <a:ext cx="838200" cy="2133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Oval 21"/>
          <p:cNvSpPr>
            <a:spLocks noChangeArrowheads="1"/>
          </p:cNvSpPr>
          <p:nvPr/>
        </p:nvSpPr>
        <p:spPr bwMode="auto">
          <a:xfrm>
            <a:off x="1855265" y="1812384"/>
            <a:ext cx="109537" cy="1095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92113" y="3733800"/>
            <a:ext cx="2284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Lines Intersect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774700" y="4791075"/>
            <a:ext cx="1427163" cy="9842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One</a:t>
            </a:r>
            <a:endParaRPr lang="en-US" sz="2800" dirty="0"/>
          </a:p>
          <a:p>
            <a:pPr algn="ctr"/>
            <a:r>
              <a:rPr lang="en-US" sz="2800" dirty="0"/>
              <a:t>Solution</a:t>
            </a: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V="1">
            <a:off x="3516313" y="1296988"/>
            <a:ext cx="1905000" cy="15240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V="1">
            <a:off x="3592513" y="1601788"/>
            <a:ext cx="2133600" cy="1676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517900" y="3733800"/>
            <a:ext cx="214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Lines Parallel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3900488" y="4810125"/>
            <a:ext cx="1427162" cy="9842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No</a:t>
            </a:r>
            <a:endParaRPr lang="en-US" sz="2800" dirty="0"/>
          </a:p>
          <a:p>
            <a:pPr algn="ctr"/>
            <a:r>
              <a:rPr lang="en-US" sz="2800" dirty="0"/>
              <a:t>Solution</a:t>
            </a:r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flipV="1">
            <a:off x="6542115" y="1296988"/>
            <a:ext cx="1219200" cy="2209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flipV="1">
            <a:off x="6542312" y="1295400"/>
            <a:ext cx="1219200" cy="22098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6400800" y="3733800"/>
            <a:ext cx="2343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C0000"/>
                </a:solidFill>
              </a:rPr>
              <a:t>Lines Coincide</a:t>
            </a:r>
          </a:p>
          <a:p>
            <a:pPr algn="ctr"/>
            <a:r>
              <a:rPr lang="en-US" sz="2800">
                <a:solidFill>
                  <a:srgbClr val="CC0000"/>
                </a:solidFill>
              </a:rPr>
              <a:t>(Overlap)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6172200" y="4806950"/>
            <a:ext cx="2743200" cy="9842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Infinitely Many</a:t>
            </a:r>
          </a:p>
          <a:p>
            <a:pPr algn="ctr"/>
            <a:r>
              <a:rPr lang="en-US" sz="2800"/>
              <a:t>Solutions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774700" y="5791200"/>
            <a:ext cx="1425575" cy="8636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Consistent</a:t>
            </a:r>
            <a:br>
              <a:rPr lang="en-US" sz="1600" dirty="0"/>
            </a:br>
            <a:r>
              <a:rPr lang="en-US" sz="1600" dirty="0"/>
              <a:t>&amp;</a:t>
            </a:r>
          </a:p>
          <a:p>
            <a:pPr algn="ctr"/>
            <a:r>
              <a:rPr lang="en-US" sz="1600" dirty="0"/>
              <a:t>Independent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897313" y="5797550"/>
            <a:ext cx="1427162" cy="37465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Inconsistent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169025" y="5794375"/>
            <a:ext cx="2743200" cy="863600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Consistent</a:t>
            </a:r>
            <a:br>
              <a:rPr lang="en-US" sz="1600"/>
            </a:br>
            <a:r>
              <a:rPr lang="en-US" sz="1600"/>
              <a:t>&amp;</a:t>
            </a:r>
          </a:p>
          <a:p>
            <a:pPr algn="ctr"/>
            <a:r>
              <a:rPr lang="en-US" sz="1600"/>
              <a:t>Dependent</a:t>
            </a:r>
          </a:p>
        </p:txBody>
      </p:sp>
    </p:spTree>
    <p:extLst>
      <p:ext uri="{BB962C8B-B14F-4D97-AF65-F5344CB8AC3E}">
        <p14:creationId xmlns:p14="http://schemas.microsoft.com/office/powerpoint/2010/main" val="417007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1" grpId="0" animBg="1"/>
      <p:bldP spid="3092" grpId="0" animBg="1"/>
      <p:bldP spid="3093" grpId="0" animBg="1"/>
      <p:bldP spid="3094" grpId="0" autoUpdateAnimBg="0"/>
      <p:bldP spid="3095" grpId="0" animBg="1" autoUpdateAnimBg="0"/>
      <p:bldP spid="3096" grpId="0" animBg="1"/>
      <p:bldP spid="3097" grpId="0" animBg="1"/>
      <p:bldP spid="3098" grpId="0" autoUpdateAnimBg="0"/>
      <p:bldP spid="3099" grpId="0" animBg="1" autoUpdateAnimBg="0"/>
      <p:bldP spid="3100" grpId="0" animBg="1"/>
      <p:bldP spid="3101" grpId="0" animBg="1"/>
      <p:bldP spid="3102" grpId="0" autoUpdateAnimBg="0"/>
      <p:bldP spid="3103" grpId="0" animBg="1" autoUpdateAnimBg="0"/>
      <p:bldP spid="3104" grpId="0" animBg="1" autoUpdateAnimBg="0"/>
      <p:bldP spid="3105" grpId="0" animBg="1" autoUpdateAnimBg="0"/>
      <p:bldP spid="310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9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394047"/>
              </p:ext>
            </p:extLst>
          </p:nvPr>
        </p:nvGraphicFramePr>
        <p:xfrm>
          <a:off x="304800" y="152401"/>
          <a:ext cx="8534400" cy="6629399"/>
        </p:xfrm>
        <a:graphic>
          <a:graphicData uri="http://schemas.openxmlformats.org/drawingml/2006/table">
            <a:tbl>
              <a:tblPr/>
              <a:tblGrid>
                <a:gridCol w="8534400"/>
              </a:tblGrid>
              <a:tr h="594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6808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4572000" y="172496"/>
            <a:ext cx="0" cy="655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336550" y="6186487"/>
            <a:ext cx="419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/>
              <a:t>SPECIAL CASES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4616450" y="6183312"/>
            <a:ext cx="419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/>
              <a:t>LINEAR SYSTEMS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336550" y="762000"/>
            <a:ext cx="4191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b="1" dirty="0" smtClean="0">
                <a:sym typeface="Wingdings" pitchFamily="2" charset="2"/>
              </a:rPr>
              <a:t>Possible </a:t>
            </a:r>
            <a:r>
              <a:rPr lang="en-US" sz="2200" b="1" dirty="0">
                <a:sym typeface="Wingdings" pitchFamily="2" charset="2"/>
              </a:rPr>
              <a:t>Solutions of a</a:t>
            </a:r>
            <a:br>
              <a:rPr lang="en-US" sz="2200" b="1" dirty="0">
                <a:sym typeface="Wingdings" pitchFamily="2" charset="2"/>
              </a:rPr>
            </a:br>
            <a:r>
              <a:rPr lang="en-US" sz="2200" b="1" dirty="0">
                <a:sym typeface="Wingdings" pitchFamily="2" charset="2"/>
              </a:rPr>
              <a:t>Linear Equation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41325" y="1639888"/>
          <a:ext cx="4038600" cy="308451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76300"/>
                <a:gridCol w="1923004"/>
                <a:gridCol w="1239296"/>
              </a:tblGrid>
              <a:tr h="5792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Result</a:t>
                      </a:r>
                      <a:endParaRPr lang="en-US" sz="1600" dirty="0"/>
                    </a:p>
                  </a:txBody>
                  <a:tcPr marT="45728" marB="4572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What Does</a:t>
                      </a:r>
                      <a:r>
                        <a:rPr lang="en-US" sz="1600" baseline="0" dirty="0" smtClean="0"/>
                        <a:t> T</a:t>
                      </a:r>
                      <a:r>
                        <a:rPr lang="en-US" sz="1600" dirty="0" smtClean="0"/>
                        <a:t>his</a:t>
                      </a:r>
                      <a:r>
                        <a:rPr lang="en-US" sz="1600" baseline="0" dirty="0" smtClean="0"/>
                        <a:t> Mean?</a:t>
                      </a:r>
                      <a:endParaRPr lang="en-US" sz="1600" dirty="0"/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How Many</a:t>
                      </a:r>
                      <a:r>
                        <a:rPr lang="en-US" sz="1600" baseline="0" dirty="0" smtClean="0"/>
                        <a:t> Solutions?</a:t>
                      </a:r>
                      <a:endParaRPr lang="en-US" sz="1600" dirty="0"/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04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8" marB="4572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6805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8" marB="4572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4582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8" marB="4572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1295400" y="2286000"/>
            <a:ext cx="19700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sym typeface="Wingdings" pitchFamily="2" charset="2"/>
              </a:rPr>
              <a:t>Normal Case:</a:t>
            </a:r>
          </a:p>
          <a:p>
            <a:pPr algn="ctr">
              <a:spcBef>
                <a:spcPct val="50000"/>
              </a:spcBef>
            </a:pPr>
            <a:r>
              <a:rPr lang="en-US" sz="1200" b="1">
                <a:sym typeface="Wingdings" pitchFamily="2" charset="2"/>
              </a:rPr>
              <a:t>You find an answer.</a:t>
            </a: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1270000" y="2903538"/>
            <a:ext cx="2022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cs typeface="Arial" charset="0"/>
                <a:sym typeface="Wingdings" pitchFamily="2" charset="2"/>
              </a:rPr>
              <a:t>Special Case: IDENTITY </a:t>
            </a:r>
            <a:br>
              <a:rPr lang="en-US" sz="1200" b="1">
                <a:cs typeface="Arial" charset="0"/>
                <a:sym typeface="Wingdings" pitchFamily="2" charset="2"/>
              </a:rPr>
            </a:br>
            <a:r>
              <a:rPr lang="en-US" sz="1200" b="1">
                <a:cs typeface="Arial" charset="0"/>
                <a:sym typeface="Wingdings" pitchFamily="2" charset="2"/>
              </a:rPr>
              <a:t>Variables disappear, both sides are the same.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3175000" y="2859088"/>
            <a:ext cx="1447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sym typeface="Wingdings" pitchFamily="2" charset="2"/>
              </a:rPr>
              <a:t>Infinitely Many Solutions</a:t>
            </a:r>
          </a:p>
          <a:p>
            <a:pPr algn="ctr">
              <a:spcBef>
                <a:spcPct val="50000"/>
              </a:spcBef>
            </a:pPr>
            <a:r>
              <a:rPr lang="en-US" sz="1200" b="1">
                <a:sym typeface="Wingdings" pitchFamily="2" charset="2"/>
              </a:rPr>
              <a:t>All Real Numbers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1323975" y="3741738"/>
            <a:ext cx="1914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>
                <a:cs typeface="Arial" charset="0"/>
                <a:sym typeface="Wingdings" pitchFamily="2" charset="2"/>
              </a:rPr>
              <a:t>Special Case:</a:t>
            </a:r>
            <a:br>
              <a:rPr lang="en-US" sz="1200" b="1">
                <a:cs typeface="Arial" charset="0"/>
                <a:sym typeface="Wingdings" pitchFamily="2" charset="2"/>
              </a:rPr>
            </a:br>
            <a:r>
              <a:rPr lang="en-US" sz="1200" b="1">
                <a:cs typeface="Arial" charset="0"/>
                <a:sym typeface="Wingdings" pitchFamily="2" charset="2"/>
              </a:rPr>
              <a:t>NO SOLUTIONS</a:t>
            </a:r>
            <a:br>
              <a:rPr lang="en-US" sz="1200" b="1">
                <a:cs typeface="Arial" charset="0"/>
                <a:sym typeface="Wingdings" pitchFamily="2" charset="2"/>
              </a:rPr>
            </a:br>
            <a:r>
              <a:rPr lang="en-US" sz="1200" b="1">
                <a:cs typeface="Arial" charset="0"/>
                <a:sym typeface="Wingdings" pitchFamily="2" charset="2"/>
              </a:rPr>
              <a:t>Variables disappear, sides are the different.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3235325" y="3689350"/>
            <a:ext cx="1349375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sz="2400" b="1">
                <a:latin typeface="Cambria Math" pitchFamily="18" charset="0"/>
                <a:ea typeface="Cambria Math" pitchFamily="18" charset="0"/>
                <a:cs typeface="Cambria Math" pitchFamily="18" charset="0"/>
                <a:sym typeface="Wingdings" pitchFamily="2" charset="2"/>
              </a:rPr>
              <a:t>0 </a:t>
            </a:r>
            <a:r>
              <a:rPr lang="en-US" sz="1600" b="1">
                <a:solidFill>
                  <a:srgbClr val="000000"/>
                </a:solidFill>
                <a:sym typeface="Wingdings" pitchFamily="2" charset="2"/>
              </a:rPr>
              <a:t>Solutions</a:t>
            </a:r>
            <a:endParaRPr lang="en-US" sz="2400" b="1">
              <a:latin typeface="Cambria Math" pitchFamily="18" charset="0"/>
              <a:ea typeface="Cambria Math" pitchFamily="18" charset="0"/>
              <a:cs typeface="Cambria Math" pitchFamily="18" charset="0"/>
              <a:sym typeface="Wingdings" pitchFamily="2" charset="2"/>
            </a:endParaRPr>
          </a:p>
          <a:p>
            <a:pPr algn="ctr">
              <a:spcAft>
                <a:spcPts val="1000"/>
              </a:spcAft>
            </a:pPr>
            <a:r>
              <a:rPr lang="en-US" sz="1600" b="1">
                <a:sym typeface="Wingdings" pitchFamily="2" charset="2"/>
              </a:rPr>
              <a:t>No Solution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04800" y="152400"/>
            <a:ext cx="42672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b="1">
                <a:sym typeface="Wingdings" pitchFamily="2" charset="2"/>
              </a:rPr>
              <a:t>You can recognize a special case when</a:t>
            </a:r>
          </a:p>
          <a:p>
            <a:pPr algn="ctr"/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ALL THE VARIABLES DISAPPEAR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4616450" y="1371600"/>
            <a:ext cx="41910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100" b="1" dirty="0" smtClean="0">
                <a:sym typeface="Wingdings" pitchFamily="2" charset="2"/>
              </a:rPr>
              <a:t>Ways to Solve a Linear System</a:t>
            </a:r>
          </a:p>
          <a:p>
            <a:pPr marL="274320" indent="-182880">
              <a:spcBef>
                <a:spcPts val="800"/>
              </a:spcBef>
              <a:buFont typeface="Wingdings" pitchFamily="2" charset="2"/>
              <a:buChar char="§"/>
              <a:defRPr/>
            </a:pPr>
            <a:r>
              <a:rPr lang="en-US" b="1" dirty="0" smtClean="0">
                <a:sym typeface="Wingdings" pitchFamily="2" charset="2"/>
              </a:rPr>
              <a:t>GRAPHING</a:t>
            </a:r>
          </a:p>
          <a:p>
            <a:pPr marL="914400" indent="-18288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Time Consuming</a:t>
            </a:r>
          </a:p>
          <a:p>
            <a:pPr marL="914400" indent="-18288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Estimate (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not always accurate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</a:p>
          <a:p>
            <a:pPr marL="914400" indent="-18288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Solution is the point of intersection</a:t>
            </a:r>
          </a:p>
          <a:p>
            <a:pPr marL="274320" indent="-182880">
              <a:spcBef>
                <a:spcPts val="800"/>
              </a:spcBef>
              <a:buFont typeface="Wingdings" pitchFamily="2" charset="2"/>
              <a:buChar char="§"/>
              <a:defRPr/>
            </a:pPr>
            <a:r>
              <a:rPr lang="en-US" b="1" dirty="0" smtClean="0">
                <a:sym typeface="Wingdings" pitchFamily="2" charset="2"/>
              </a:rPr>
              <a:t>SUBSTITUTION</a:t>
            </a:r>
          </a:p>
          <a:p>
            <a:pPr marL="914400" indent="-18288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If </a:t>
            </a:r>
            <a:r>
              <a:rPr lang="en-US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= b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 </a:t>
            </a:r>
            <a:r>
              <a:rPr lang="en-US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 = c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then </a:t>
            </a:r>
            <a:r>
              <a:rPr lang="en-US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= c</a:t>
            </a:r>
          </a:p>
          <a:p>
            <a:pPr marL="914400" indent="-18288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Best when both equations are in slope-intercept form</a:t>
            </a:r>
            <a:endParaRPr lang="en-US" sz="14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274320" indent="-182880">
              <a:spcBef>
                <a:spcPts val="800"/>
              </a:spcBef>
              <a:buFont typeface="Wingdings" pitchFamily="2" charset="2"/>
              <a:buChar char="§"/>
              <a:defRPr/>
            </a:pPr>
            <a:r>
              <a:rPr lang="en-US" b="1" dirty="0" smtClean="0">
                <a:sym typeface="Wingdings" pitchFamily="2" charset="2"/>
              </a:rPr>
              <a:t>ELIMINATION</a:t>
            </a:r>
          </a:p>
          <a:p>
            <a:pPr marL="914400" indent="-18288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If </a:t>
            </a:r>
            <a:r>
              <a:rPr lang="en-US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= b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 </a:t>
            </a:r>
            <a:r>
              <a:rPr lang="en-US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 = d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then </a:t>
            </a:r>
            <a:r>
              <a:rPr lang="en-US" sz="1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+ c = b + d</a:t>
            </a:r>
          </a:p>
          <a:p>
            <a:pPr marL="914400" indent="-18288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Best when both equations are in standard form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625975" y="152400"/>
            <a:ext cx="419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ym typeface="Wingdings" pitchFamily="2" charset="2"/>
              </a:rPr>
              <a:t>The SOLUTION to a linear system is the point of intersection, written as an ordered pair.  It is also known as the BREAK EVEN POINT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4953000" y="1362075"/>
            <a:ext cx="35052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93700" y="2411413"/>
          <a:ext cx="88106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3" imgW="355446" imgH="139639" progId="Equation.3">
                  <p:embed/>
                </p:oleObj>
              </mc:Choice>
              <mc:Fallback>
                <p:oleObj name="Equation" r:id="rId3" imgW="355446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2411413"/>
                        <a:ext cx="881063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43263" y="2409825"/>
          <a:ext cx="13557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5" imgW="621760" imgH="177646" progId="Equation.3">
                  <p:embed/>
                </p:oleObj>
              </mc:Choice>
              <mc:Fallback>
                <p:oleObj name="Equation" r:id="rId5" imgW="62176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2409825"/>
                        <a:ext cx="13557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2588" y="3082925"/>
          <a:ext cx="8810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7" imgW="355446" imgH="139639" progId="Equation.3">
                  <p:embed/>
                </p:oleObj>
              </mc:Choice>
              <mc:Fallback>
                <p:oleObj name="Equation" r:id="rId7" imgW="355446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3082925"/>
                        <a:ext cx="8810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39725" y="3581400"/>
          <a:ext cx="95567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9" imgW="418918" imgH="482391" progId="Equation.3">
                  <p:embed/>
                </p:oleObj>
              </mc:Choice>
              <mc:Fallback>
                <p:oleObj name="Equation" r:id="rId9" imgW="418918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581400"/>
                        <a:ext cx="95567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211266"/>
              </p:ext>
            </p:extLst>
          </p:nvPr>
        </p:nvGraphicFramePr>
        <p:xfrm>
          <a:off x="336549" y="4800600"/>
          <a:ext cx="8470902" cy="1295399"/>
        </p:xfrm>
        <a:graphic>
          <a:graphicData uri="http://schemas.openxmlformats.org/drawingml/2006/table">
            <a:tbl>
              <a:tblPr firstRow="1" bandRow="1">
                <a:noFill/>
                <a:tableStyleId>{8A107856-5554-42FB-B03E-39F5DBC370BA}</a:tableStyleId>
              </a:tblPr>
              <a:tblGrid>
                <a:gridCol w="1949451"/>
                <a:gridCol w="2286000"/>
                <a:gridCol w="1676400"/>
                <a:gridCol w="2559051"/>
              </a:tblGrid>
              <a:tr h="31809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Result</a:t>
                      </a:r>
                      <a:endParaRPr lang="en-US" sz="1000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How Many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smtClean="0"/>
                        <a:t>Solutions?</a:t>
                      </a:r>
                      <a:endParaRPr lang="en-US" sz="1000" dirty="0" smtClean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Graphically</a:t>
                      </a:r>
                      <a:r>
                        <a:rPr lang="en-US" sz="1000" baseline="0" dirty="0" smtClean="0"/>
                        <a:t>?</a:t>
                      </a:r>
                      <a:endParaRPr lang="en-US" sz="1000" dirty="0" smtClean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System Type?</a:t>
                      </a:r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1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116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7973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603553"/>
              </p:ext>
            </p:extLst>
          </p:nvPr>
        </p:nvGraphicFramePr>
        <p:xfrm>
          <a:off x="675826" y="5127734"/>
          <a:ext cx="1408002" cy="303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11" imgW="837836" imgH="203112" progId="Equation.3">
                  <p:embed/>
                </p:oleObj>
              </mc:Choice>
              <mc:Fallback>
                <p:oleObj name="Equation" r:id="rId11" imgW="83783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826" y="5127734"/>
                        <a:ext cx="1408002" cy="303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588127"/>
              </p:ext>
            </p:extLst>
          </p:nvPr>
        </p:nvGraphicFramePr>
        <p:xfrm>
          <a:off x="1032193" y="5484066"/>
          <a:ext cx="691515" cy="272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13" imgW="355446" imgH="139639" progId="Equation.3">
                  <p:embed/>
                </p:oleObj>
              </mc:Choice>
              <mc:Fallback>
                <p:oleObj name="Equation" r:id="rId13" imgW="355446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2193" y="5484066"/>
                        <a:ext cx="691515" cy="2724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249515"/>
              </p:ext>
            </p:extLst>
          </p:nvPr>
        </p:nvGraphicFramePr>
        <p:xfrm>
          <a:off x="1040528" y="5771393"/>
          <a:ext cx="682783" cy="340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15" imgW="355138" imgH="177569" progId="Equation.3">
                  <p:embed/>
                </p:oleObj>
              </mc:Choice>
              <mc:Fallback>
                <p:oleObj name="Equation" r:id="rId15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528" y="5771393"/>
                        <a:ext cx="682783" cy="340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2696098" y="5126289"/>
            <a:ext cx="15033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dirty="0">
                <a:sym typeface="Wingdings" pitchFamily="2" charset="2"/>
              </a:rPr>
              <a:t>One Solution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692923" y="5466286"/>
            <a:ext cx="1503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ym typeface="Wingdings" pitchFamily="2" charset="2"/>
              </a:rPr>
              <a:t>Infinitely Many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2692923" y="5787665"/>
            <a:ext cx="15065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ym typeface="Wingdings" pitchFamily="2" charset="2"/>
              </a:rPr>
              <a:t>No Solution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4612192" y="5125496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dirty="0">
                <a:sym typeface="Wingdings" pitchFamily="2" charset="2"/>
              </a:rPr>
              <a:t>Lines Intersect</a:t>
            </a: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4612192" y="5420248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 b="1" dirty="0">
                <a:sym typeface="Wingdings" pitchFamily="2" charset="2"/>
              </a:rPr>
              <a:t>Same Lines</a:t>
            </a:r>
            <a:br>
              <a:rPr lang="en-US" sz="1000" b="1" dirty="0">
                <a:sym typeface="Wingdings" pitchFamily="2" charset="2"/>
              </a:rPr>
            </a:br>
            <a:r>
              <a:rPr lang="en-US" sz="1000" b="1" dirty="0">
                <a:sym typeface="Wingdings" pitchFamily="2" charset="2"/>
              </a:rPr>
              <a:t>(overlapping)</a:t>
            </a: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4612192" y="5787665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ym typeface="Wingdings" pitchFamily="2" charset="2"/>
              </a:rPr>
              <a:t>Parallel Lines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252584" y="5125496"/>
            <a:ext cx="25950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dirty="0" smtClean="0">
                <a:sym typeface="Wingdings" pitchFamily="2" charset="2"/>
              </a:rPr>
              <a:t>Consistent &amp; Independent</a:t>
            </a:r>
            <a:endParaRPr lang="en-US" sz="1400" b="1" dirty="0">
              <a:sym typeface="Wingdings" pitchFamily="2" charset="2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6252583" y="5473375"/>
            <a:ext cx="25643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Consistent &amp; </a:t>
            </a: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Dependent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6252584" y="5787665"/>
            <a:ext cx="25548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dirty="0" smtClean="0">
                <a:sym typeface="Wingdings" pitchFamily="2" charset="2"/>
              </a:rPr>
              <a:t>Inconsistent</a:t>
            </a:r>
            <a:endParaRPr lang="en-US" sz="1400" b="1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00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1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6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6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1" dur="500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6" dur="500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96888" y="381000"/>
          <a:ext cx="2703512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3" imgW="965160" imgH="711000" progId="Equation.DSMT4">
                  <p:embed/>
                </p:oleObj>
              </mc:Choice>
              <mc:Fallback>
                <p:oleObj name="Equation" r:id="rId3" imgW="9651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381000"/>
                        <a:ext cx="2703512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924675" y="838200"/>
          <a:ext cx="18510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838200"/>
                        <a:ext cx="185102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677025" y="1295400"/>
          <a:ext cx="2136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Equation" r:id="rId7" imgW="761760" imgH="126720" progId="Equation.DSMT4">
                  <p:embed/>
                </p:oleObj>
              </mc:Choice>
              <mc:Fallback>
                <p:oleObj name="Equation" r:id="rId7" imgW="76176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1295400"/>
                        <a:ext cx="21367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6718300" y="16764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751638" y="1752600"/>
          <a:ext cx="210026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Equation" r:id="rId9" imgW="749160" imgH="203040" progId="Equation.DSMT4">
                  <p:embed/>
                </p:oleObj>
              </mc:Choice>
              <mc:Fallback>
                <p:oleObj name="Equation" r:id="rId9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638" y="1752600"/>
                        <a:ext cx="2100262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905625" y="2667000"/>
          <a:ext cx="22383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Equation" r:id="rId11" imgW="799920" imgH="393480" progId="Equation.DSMT4">
                  <p:embed/>
                </p:oleObj>
              </mc:Choice>
              <mc:Fallback>
                <p:oleObj name="Equation" r:id="rId11" imgW="799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5" y="2667000"/>
                        <a:ext cx="223837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57200" y="2667000"/>
          <a:ext cx="21621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13" imgW="774360" imgH="393480" progId="Equation.DSMT4">
                  <p:embed/>
                </p:oleObj>
              </mc:Choice>
              <mc:Fallback>
                <p:oleObj name="Equation" r:id="rId13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216217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794500" y="220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7696200" y="2209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6883400" y="2209800"/>
          <a:ext cx="156686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Equation" r:id="rId15" imgW="558720" imgH="164880" progId="Equation.DSMT4">
                  <p:embed/>
                </p:oleObj>
              </mc:Choice>
              <mc:Fallback>
                <p:oleObj name="Equation" r:id="rId15" imgW="558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400" y="2209800"/>
                        <a:ext cx="156686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07" name="Group 59"/>
          <p:cNvGrpSpPr>
            <a:grpSpLocks/>
          </p:cNvGrpSpPr>
          <p:nvPr/>
        </p:nvGrpSpPr>
        <p:grpSpPr bwMode="auto">
          <a:xfrm>
            <a:off x="2895600" y="2133600"/>
            <a:ext cx="3816350" cy="3729038"/>
            <a:chOff x="1824" y="1683"/>
            <a:chExt cx="2404" cy="2349"/>
          </a:xfrm>
        </p:grpSpPr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331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312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350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369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388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196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216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235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254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273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71" name="Group 23"/>
            <p:cNvGrpSpPr>
              <a:grpSpLocks/>
            </p:cNvGrpSpPr>
            <p:nvPr/>
          </p:nvGrpSpPr>
          <p:grpSpPr bwMode="auto">
            <a:xfrm rot="-5400000">
              <a:off x="2544" y="1248"/>
              <a:ext cx="768" cy="2208"/>
              <a:chOff x="1968" y="1728"/>
              <a:chExt cx="768" cy="2208"/>
            </a:xfrm>
          </p:grpSpPr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7" name="Group 29"/>
            <p:cNvGrpSpPr>
              <a:grpSpLocks/>
            </p:cNvGrpSpPr>
            <p:nvPr/>
          </p:nvGrpSpPr>
          <p:grpSpPr bwMode="auto">
            <a:xfrm rot="-5400000">
              <a:off x="2544" y="2400"/>
              <a:ext cx="768" cy="2208"/>
              <a:chOff x="1968" y="1728"/>
              <a:chExt cx="768" cy="2208"/>
            </a:xfrm>
          </p:grpSpPr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 rot="-5400000"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85" name="Object 37"/>
            <p:cNvGraphicFramePr>
              <a:graphicFrameLocks noChangeAspect="1"/>
            </p:cNvGraphicFramePr>
            <p:nvPr/>
          </p:nvGraphicFramePr>
          <p:xfrm>
            <a:off x="4032" y="2928"/>
            <a:ext cx="19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1" name="Equation" r:id="rId17" imgW="126720" imgH="126720" progId="Equation.DSMT4">
                    <p:embed/>
                  </p:oleObj>
                </mc:Choice>
                <mc:Fallback>
                  <p:oleObj name="Equation" r:id="rId17" imgW="12672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928"/>
                          <a:ext cx="19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86" name="Object 38"/>
            <p:cNvGraphicFramePr>
              <a:graphicFrameLocks noChangeAspect="1"/>
            </p:cNvGraphicFramePr>
            <p:nvPr/>
          </p:nvGraphicFramePr>
          <p:xfrm>
            <a:off x="2760" y="1683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2" name="Equation" r:id="rId19" imgW="126720" imgH="164880" progId="Equation.DSMT4">
                    <p:embed/>
                  </p:oleObj>
                </mc:Choice>
                <mc:Fallback>
                  <p:oleObj name="Equation" r:id="rId19" imgW="1267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" y="1683"/>
                          <a:ext cx="196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87" name="Oval 39"/>
          <p:cNvSpPr>
            <a:spLocks noChangeArrowheads="1"/>
          </p:cNvSpPr>
          <p:nvPr/>
        </p:nvSpPr>
        <p:spPr bwMode="auto">
          <a:xfrm>
            <a:off x="4591050" y="31623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Oval 40"/>
          <p:cNvSpPr>
            <a:spLocks noChangeArrowheads="1"/>
          </p:cNvSpPr>
          <p:nvPr/>
        </p:nvSpPr>
        <p:spPr bwMode="auto">
          <a:xfrm>
            <a:off x="5213350" y="34639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Oval 41"/>
          <p:cNvSpPr>
            <a:spLocks noChangeArrowheads="1"/>
          </p:cNvSpPr>
          <p:nvPr/>
        </p:nvSpPr>
        <p:spPr bwMode="auto">
          <a:xfrm>
            <a:off x="5819775" y="37687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Oval 44"/>
          <p:cNvSpPr>
            <a:spLocks noChangeArrowheads="1"/>
          </p:cNvSpPr>
          <p:nvPr/>
        </p:nvSpPr>
        <p:spPr bwMode="auto">
          <a:xfrm>
            <a:off x="3994150" y="28575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6850063" y="5591175"/>
          <a:ext cx="19891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Equation" r:id="rId21" imgW="812520" imgH="177480" progId="Equation.DSMT4">
                  <p:embed/>
                </p:oleObj>
              </mc:Choice>
              <mc:Fallback>
                <p:oleObj name="Equation" r:id="rId21" imgW="812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063" y="5591175"/>
                        <a:ext cx="1989137" cy="4286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3054350" y="2413000"/>
            <a:ext cx="3352800" cy="1676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Oval 48"/>
          <p:cNvSpPr>
            <a:spLocks noChangeArrowheads="1"/>
          </p:cNvSpPr>
          <p:nvPr/>
        </p:nvSpPr>
        <p:spPr bwMode="auto">
          <a:xfrm>
            <a:off x="4591050" y="37560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Oval 49"/>
          <p:cNvSpPr>
            <a:spLocks noChangeArrowheads="1"/>
          </p:cNvSpPr>
          <p:nvPr/>
        </p:nvSpPr>
        <p:spPr bwMode="auto">
          <a:xfrm>
            <a:off x="5213350" y="40608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8" name="Oval 50"/>
          <p:cNvSpPr>
            <a:spLocks noChangeArrowheads="1"/>
          </p:cNvSpPr>
          <p:nvPr/>
        </p:nvSpPr>
        <p:spPr bwMode="auto">
          <a:xfrm>
            <a:off x="5819775" y="43656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Oval 51"/>
          <p:cNvSpPr>
            <a:spLocks noChangeArrowheads="1"/>
          </p:cNvSpPr>
          <p:nvPr/>
        </p:nvSpPr>
        <p:spPr bwMode="auto">
          <a:xfrm>
            <a:off x="3994150" y="34544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Oval 52"/>
          <p:cNvSpPr>
            <a:spLocks noChangeArrowheads="1"/>
          </p:cNvSpPr>
          <p:nvPr/>
        </p:nvSpPr>
        <p:spPr bwMode="auto">
          <a:xfrm>
            <a:off x="3384550" y="25527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Oval 53"/>
          <p:cNvSpPr>
            <a:spLocks noChangeArrowheads="1"/>
          </p:cNvSpPr>
          <p:nvPr/>
        </p:nvSpPr>
        <p:spPr bwMode="auto">
          <a:xfrm>
            <a:off x="3384550" y="31496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2978150" y="2959100"/>
            <a:ext cx="3352800" cy="1676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790575" y="3927475"/>
          <a:ext cx="138112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Equation" r:id="rId23" imgW="495000" imgH="393480" progId="Equation.DSMT4">
                  <p:embed/>
                </p:oleObj>
              </mc:Choice>
              <mc:Fallback>
                <p:oleObj name="Equation" r:id="rId23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3927475"/>
                        <a:ext cx="138112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4" name="Object 56"/>
          <p:cNvGraphicFramePr>
            <a:graphicFrameLocks noChangeAspect="1"/>
          </p:cNvGraphicFramePr>
          <p:nvPr/>
        </p:nvGraphicFramePr>
        <p:xfrm>
          <a:off x="914400" y="5145088"/>
          <a:ext cx="9239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Equation" r:id="rId25" imgW="330120" imgH="177480" progId="Equation.DSMT4">
                  <p:embed/>
                </p:oleObj>
              </mc:Choice>
              <mc:Fallback>
                <p:oleObj name="Equation" r:id="rId25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45088"/>
                        <a:ext cx="9239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5" name="Object 57"/>
          <p:cNvGraphicFramePr>
            <a:graphicFrameLocks noChangeAspect="1"/>
          </p:cNvGraphicFramePr>
          <p:nvPr/>
        </p:nvGraphicFramePr>
        <p:xfrm>
          <a:off x="7305675" y="3697288"/>
          <a:ext cx="138112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" name="Equation" r:id="rId27" imgW="495000" imgH="393480" progId="Equation.DSMT4">
                  <p:embed/>
                </p:oleObj>
              </mc:Choice>
              <mc:Fallback>
                <p:oleObj name="Equation" r:id="rId27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5675" y="3697288"/>
                        <a:ext cx="138112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6" name="Object 58"/>
          <p:cNvGraphicFramePr>
            <a:graphicFrameLocks noChangeAspect="1"/>
          </p:cNvGraphicFramePr>
          <p:nvPr/>
        </p:nvGraphicFramePr>
        <p:xfrm>
          <a:off x="7415213" y="4914900"/>
          <a:ext cx="9540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Equation" r:id="rId28" imgW="342720" imgH="177480" progId="Equation.DSMT4">
                  <p:embed/>
                </p:oleObj>
              </mc:Choice>
              <mc:Fallback>
                <p:oleObj name="Equation" r:id="rId28" imgW="342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5213" y="4914900"/>
                        <a:ext cx="95408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004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8" grpId="0" animBg="1"/>
      <p:bldP spid="2059" grpId="0" animBg="1"/>
      <p:bldP spid="2087" grpId="0" animBg="1"/>
      <p:bldP spid="2088" grpId="0" animBg="1"/>
      <p:bldP spid="2089" grpId="0" animBg="1"/>
      <p:bldP spid="2092" grpId="0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28613" y="203200"/>
          <a:ext cx="3024187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Equation" r:id="rId3" imgW="1079280" imgH="838080" progId="Equation.DSMT4">
                  <p:embed/>
                </p:oleObj>
              </mc:Choice>
              <mc:Fallback>
                <p:oleObj name="Equation" r:id="rId3" imgW="10792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203200"/>
                        <a:ext cx="3024187" cy="234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57200" y="2589213"/>
          <a:ext cx="192087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tion" r:id="rId5" imgW="685800" imgH="393480" progId="Equation.DSMT4">
                  <p:embed/>
                </p:oleObj>
              </mc:Choice>
              <mc:Fallback>
                <p:oleObj name="Equation" r:id="rId5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89213"/>
                        <a:ext cx="1920875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11200" y="3930650"/>
          <a:ext cx="1133475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7" imgW="406080" imgH="393480" progId="Equation.DSMT4">
                  <p:embed/>
                </p:oleObj>
              </mc:Choice>
              <mc:Fallback>
                <p:oleObj name="Equation" r:id="rId7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3930650"/>
                        <a:ext cx="1133475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785813" y="5375275"/>
          <a:ext cx="990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5375275"/>
                        <a:ext cx="9906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230938" y="723900"/>
          <a:ext cx="24907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Equation" r:id="rId11" imgW="888840" imgH="203040" progId="Equation.DSMT4">
                  <p:embed/>
                </p:oleObj>
              </mc:Choice>
              <mc:Fallback>
                <p:oleObj name="Equation" r:id="rId11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938" y="723900"/>
                        <a:ext cx="2490787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6019800" y="1143000"/>
          <a:ext cx="2774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13" imgW="990360" imgH="164880" progId="Equation.DSMT4">
                  <p:embed/>
                </p:oleObj>
              </mc:Choice>
              <mc:Fallback>
                <p:oleObj name="Equation" r:id="rId13" imgW="990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143000"/>
                        <a:ext cx="27749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134100" y="16002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6180138" y="1625600"/>
          <a:ext cx="27051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Equation" r:id="rId15" imgW="965160" imgH="203040" progId="Equation.DSMT4">
                  <p:embed/>
                </p:oleObj>
              </mc:Choice>
              <mc:Fallback>
                <p:oleObj name="Equation" r:id="rId15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138" y="1625600"/>
                        <a:ext cx="27051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2700" y="2133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7353300" y="2133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6362700" y="2117725"/>
          <a:ext cx="20621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tion" r:id="rId17" imgW="736560" imgH="177480" progId="Equation.DSMT4">
                  <p:embed/>
                </p:oleObj>
              </mc:Choice>
              <mc:Fallback>
                <p:oleObj name="Equation" r:id="rId17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2117725"/>
                        <a:ext cx="206216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6842125" y="2665413"/>
          <a:ext cx="192087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tion" r:id="rId19" imgW="685800" imgH="393480" progId="Equation.DSMT4">
                  <p:embed/>
                </p:oleObj>
              </mc:Choice>
              <mc:Fallback>
                <p:oleObj name="Equation" r:id="rId19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25" y="2665413"/>
                        <a:ext cx="1920875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7096125" y="4006850"/>
          <a:ext cx="1133475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Equation" r:id="rId20" imgW="406080" imgH="393480" progId="Equation.DSMT4">
                  <p:embed/>
                </p:oleObj>
              </mc:Choice>
              <mc:Fallback>
                <p:oleObj name="Equation" r:id="rId20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25" y="4006850"/>
                        <a:ext cx="1133475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7170738" y="5451475"/>
          <a:ext cx="990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Equation" r:id="rId21" imgW="355320" imgH="177480" progId="Equation.DSMT4">
                  <p:embed/>
                </p:oleObj>
              </mc:Choice>
              <mc:Fallback>
                <p:oleObj name="Equation" r:id="rId21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0738" y="5451475"/>
                        <a:ext cx="9906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13" name="Group 17"/>
          <p:cNvGrpSpPr>
            <a:grpSpLocks/>
          </p:cNvGrpSpPr>
          <p:nvPr/>
        </p:nvGrpSpPr>
        <p:grpSpPr bwMode="auto">
          <a:xfrm>
            <a:off x="2819400" y="2286000"/>
            <a:ext cx="3816350" cy="3729038"/>
            <a:chOff x="1824" y="1683"/>
            <a:chExt cx="2404" cy="2349"/>
          </a:xfrm>
        </p:grpSpPr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331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312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350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369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388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196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216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235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>
              <a:off x="254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>
              <a:off x="273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24" name="Group 28"/>
            <p:cNvGrpSpPr>
              <a:grpSpLocks/>
            </p:cNvGrpSpPr>
            <p:nvPr/>
          </p:nvGrpSpPr>
          <p:grpSpPr bwMode="auto">
            <a:xfrm rot="-5400000">
              <a:off x="2544" y="1248"/>
              <a:ext cx="768" cy="2208"/>
              <a:chOff x="1968" y="1728"/>
              <a:chExt cx="768" cy="2208"/>
            </a:xfrm>
          </p:grpSpPr>
          <p:sp>
            <p:nvSpPr>
              <p:cNvPr id="4125" name="Line 29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Line 30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Line 31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Line 32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30" name="Group 34"/>
            <p:cNvGrpSpPr>
              <a:grpSpLocks/>
            </p:cNvGrpSpPr>
            <p:nvPr/>
          </p:nvGrpSpPr>
          <p:grpSpPr bwMode="auto">
            <a:xfrm rot="-5400000">
              <a:off x="2544" y="2400"/>
              <a:ext cx="768" cy="2208"/>
              <a:chOff x="1968" y="1728"/>
              <a:chExt cx="768" cy="2208"/>
            </a:xfrm>
          </p:grpSpPr>
          <p:sp>
            <p:nvSpPr>
              <p:cNvPr id="4131" name="Line 35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Line 37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4" name="Line 38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Line 39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6" name="Line 40"/>
            <p:cNvSpPr>
              <a:spLocks noChangeShapeType="1"/>
            </p:cNvSpPr>
            <p:nvPr/>
          </p:nvSpPr>
          <p:spPr bwMode="auto">
            <a:xfrm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Line 41"/>
            <p:cNvSpPr>
              <a:spLocks noChangeShapeType="1"/>
            </p:cNvSpPr>
            <p:nvPr/>
          </p:nvSpPr>
          <p:spPr bwMode="auto">
            <a:xfrm rot="-5400000"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38" name="Object 42"/>
            <p:cNvGraphicFramePr>
              <a:graphicFrameLocks noChangeAspect="1"/>
            </p:cNvGraphicFramePr>
            <p:nvPr/>
          </p:nvGraphicFramePr>
          <p:xfrm>
            <a:off x="4032" y="2928"/>
            <a:ext cx="19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7" name="Equation" r:id="rId22" imgW="126720" imgH="126720" progId="Equation.DSMT4">
                    <p:embed/>
                  </p:oleObj>
                </mc:Choice>
                <mc:Fallback>
                  <p:oleObj name="Equation" r:id="rId22" imgW="12672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928"/>
                          <a:ext cx="19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39" name="Object 43"/>
            <p:cNvGraphicFramePr>
              <a:graphicFrameLocks noChangeAspect="1"/>
            </p:cNvGraphicFramePr>
            <p:nvPr/>
          </p:nvGraphicFramePr>
          <p:xfrm>
            <a:off x="2760" y="1683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8" name="Equation" r:id="rId24" imgW="126720" imgH="164880" progId="Equation.DSMT4">
                    <p:embed/>
                  </p:oleObj>
                </mc:Choice>
                <mc:Fallback>
                  <p:oleObj name="Equation" r:id="rId24" imgW="1267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" y="1683"/>
                          <a:ext cx="196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45" name="Oval 49"/>
          <p:cNvSpPr>
            <a:spLocks noChangeArrowheads="1"/>
          </p:cNvSpPr>
          <p:nvPr/>
        </p:nvSpPr>
        <p:spPr bwMode="auto">
          <a:xfrm>
            <a:off x="4527550" y="36068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>
            <a:off x="5435600" y="3302000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>
            <a:off x="3594100" y="3908425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2" name="Line 56"/>
          <p:cNvSpPr>
            <a:spLocks noChangeShapeType="1"/>
          </p:cNvSpPr>
          <p:nvPr/>
        </p:nvSpPr>
        <p:spPr bwMode="auto">
          <a:xfrm flipV="1">
            <a:off x="2743200" y="3048000"/>
            <a:ext cx="3657600" cy="1219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2438400" y="6088063"/>
            <a:ext cx="4421188" cy="617537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Infinitely Many Solutions</a:t>
            </a:r>
          </a:p>
        </p:txBody>
      </p:sp>
      <p:sp>
        <p:nvSpPr>
          <p:cNvPr id="4154" name="Oval 58"/>
          <p:cNvSpPr>
            <a:spLocks noChangeArrowheads="1"/>
          </p:cNvSpPr>
          <p:nvPr/>
        </p:nvSpPr>
        <p:spPr bwMode="auto">
          <a:xfrm>
            <a:off x="533400" y="3860800"/>
            <a:ext cx="1600200" cy="22098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>
            <a:off x="6896100" y="3911600"/>
            <a:ext cx="1600200" cy="2209800"/>
          </a:xfrm>
          <a:prstGeom prst="ellips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" name="Line 61"/>
          <p:cNvSpPr>
            <a:spLocks noChangeShapeType="1"/>
          </p:cNvSpPr>
          <p:nvPr/>
        </p:nvSpPr>
        <p:spPr bwMode="auto">
          <a:xfrm flipV="1">
            <a:off x="2755900" y="3048000"/>
            <a:ext cx="3657600" cy="12192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7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6" grpId="0" animBg="1"/>
      <p:bldP spid="4107" grpId="0" animBg="1"/>
      <p:bldP spid="4145" grpId="0" animBg="1"/>
      <p:bldP spid="4146" grpId="0" animBg="1"/>
      <p:bldP spid="4148" grpId="0" animBg="1"/>
      <p:bldP spid="4152" grpId="0" animBg="1"/>
      <p:bldP spid="4153" grpId="0" animBg="1" autoUpdateAnimBg="0"/>
      <p:bldP spid="4154" grpId="0" animBg="1"/>
      <p:bldP spid="4156" grpId="0" animBg="1"/>
      <p:bldP spid="41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60388" y="1371600"/>
          <a:ext cx="19923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Equation" r:id="rId3" imgW="711000" imgH="380880" progId="Equation.DSMT4">
                  <p:embed/>
                </p:oleObj>
              </mc:Choice>
              <mc:Fallback>
                <p:oleObj name="Equation" r:id="rId3" imgW="7110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371600"/>
                        <a:ext cx="199231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228600"/>
            <a:ext cx="82692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Solve the system graphically, by substitution, and</a:t>
            </a:r>
          </a:p>
          <a:p>
            <a:r>
              <a:rPr lang="en-US" sz="3200"/>
              <a:t>by elimination.</a:t>
            </a: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42900" y="2667000"/>
          <a:ext cx="18494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2667000"/>
                        <a:ext cx="184943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04800" y="3114675"/>
          <a:ext cx="20224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Equation" r:id="rId7" imgW="723600" imgH="139680" progId="Equation.DSMT4">
                  <p:embed/>
                </p:oleObj>
              </mc:Choice>
              <mc:Fallback>
                <p:oleObj name="Equation" r:id="rId7" imgW="7236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114675"/>
                        <a:ext cx="20224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42900" y="35179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71500" y="3581400"/>
          <a:ext cx="1600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Equation" r:id="rId9" imgW="571320" imgH="203040" progId="Equation.DSMT4">
                  <p:embed/>
                </p:oleObj>
              </mc:Choice>
              <mc:Fallback>
                <p:oleObj name="Equation" r:id="rId9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581400"/>
                        <a:ext cx="1600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855663" y="4395788"/>
          <a:ext cx="10509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Equation" r:id="rId11" imgW="368280" imgH="164880" progId="Equation.DSMT4">
                  <p:embed/>
                </p:oleObj>
              </mc:Choice>
              <mc:Fallback>
                <p:oleObj name="Equation" r:id="rId11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4395788"/>
                        <a:ext cx="1050925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912813" y="5164138"/>
          <a:ext cx="9779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1" name="Equation" r:id="rId13" imgW="342720" imgH="177480" progId="Equation.DSMT4">
                  <p:embed/>
                </p:oleObj>
              </mc:Choice>
              <mc:Fallback>
                <p:oleObj name="Equation" r:id="rId13" imgW="342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5164138"/>
                        <a:ext cx="9779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6723063" y="1189038"/>
          <a:ext cx="184943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2" name="Equation" r:id="rId15" imgW="660240" imgH="203040" progId="Equation.DSMT4">
                  <p:embed/>
                </p:oleObj>
              </mc:Choice>
              <mc:Fallback>
                <p:oleObj name="Equation" r:id="rId1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1189038"/>
                        <a:ext cx="1849437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6477000" y="1657350"/>
          <a:ext cx="21336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3" name="Equation" r:id="rId17" imgW="761760" imgH="126720" progId="Equation.DSMT4">
                  <p:embed/>
                </p:oleObj>
              </mc:Choice>
              <mc:Fallback>
                <p:oleObj name="Equation" r:id="rId17" imgW="76176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657350"/>
                        <a:ext cx="21336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6723063" y="2039938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6704013" y="2103438"/>
          <a:ext cx="209708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4" name="Equation" r:id="rId19" imgW="749160" imgH="203040" progId="Equation.DSMT4">
                  <p:embed/>
                </p:oleObj>
              </mc:Choice>
              <mc:Fallback>
                <p:oleObj name="Equation" r:id="rId19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4013" y="2103438"/>
                        <a:ext cx="2097087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6684963" y="26035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7599363" y="26035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6824663" y="2605088"/>
          <a:ext cx="15636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5" name="Equation" r:id="rId21" imgW="558720" imgH="164880" progId="Equation.DSMT4">
                  <p:embed/>
                </p:oleObj>
              </mc:Choice>
              <mc:Fallback>
                <p:oleObj name="Equation" r:id="rId21" imgW="558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4663" y="2605088"/>
                        <a:ext cx="156368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6808788" y="3095625"/>
          <a:ext cx="22383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" name="Equation" r:id="rId23" imgW="799920" imgH="393480" progId="Equation.DSMT4">
                  <p:embed/>
                </p:oleObj>
              </mc:Choice>
              <mc:Fallback>
                <p:oleObj name="Equation" r:id="rId23" imgW="799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8788" y="3095625"/>
                        <a:ext cx="223837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7142163" y="4267200"/>
          <a:ext cx="1455737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" name="Equation" r:id="rId25" imgW="520560" imgH="393480" progId="Equation.DSMT4">
                  <p:embed/>
                </p:oleObj>
              </mc:Choice>
              <mc:Fallback>
                <p:oleObj name="Equation" r:id="rId25" imgW="52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163" y="4267200"/>
                        <a:ext cx="1455737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7294563" y="5635625"/>
          <a:ext cx="990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Equation" r:id="rId27" imgW="355320" imgH="177480" progId="Equation.DSMT4">
                  <p:embed/>
                </p:oleObj>
              </mc:Choice>
              <mc:Fallback>
                <p:oleObj name="Equation" r:id="rId27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4563" y="5635625"/>
                        <a:ext cx="9906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42" name="Group 22"/>
          <p:cNvGrpSpPr>
            <a:grpSpLocks/>
          </p:cNvGrpSpPr>
          <p:nvPr/>
        </p:nvGrpSpPr>
        <p:grpSpPr bwMode="auto">
          <a:xfrm>
            <a:off x="2743200" y="1757363"/>
            <a:ext cx="3816350" cy="3729037"/>
            <a:chOff x="1824" y="1683"/>
            <a:chExt cx="2404" cy="2349"/>
          </a:xfrm>
        </p:grpSpPr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331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312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350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369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388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1968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2160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2352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2544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2736" y="1824"/>
              <a:ext cx="0" cy="220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53" name="Group 33"/>
            <p:cNvGrpSpPr>
              <a:grpSpLocks/>
            </p:cNvGrpSpPr>
            <p:nvPr/>
          </p:nvGrpSpPr>
          <p:grpSpPr bwMode="auto">
            <a:xfrm rot="-5400000">
              <a:off x="2544" y="1248"/>
              <a:ext cx="768" cy="2208"/>
              <a:chOff x="1968" y="1728"/>
              <a:chExt cx="768" cy="2208"/>
            </a:xfrm>
          </p:grpSpPr>
          <p:sp>
            <p:nvSpPr>
              <p:cNvPr id="5154" name="Line 34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Line 37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Line 38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59" name="Group 39"/>
            <p:cNvGrpSpPr>
              <a:grpSpLocks/>
            </p:cNvGrpSpPr>
            <p:nvPr/>
          </p:nvGrpSpPr>
          <p:grpSpPr bwMode="auto">
            <a:xfrm rot="-5400000">
              <a:off x="2544" y="2400"/>
              <a:ext cx="768" cy="2208"/>
              <a:chOff x="1968" y="1728"/>
              <a:chExt cx="768" cy="2208"/>
            </a:xfrm>
          </p:grpSpPr>
          <p:sp>
            <p:nvSpPr>
              <p:cNvPr id="5160" name="Line 40"/>
              <p:cNvSpPr>
                <a:spLocks noChangeShapeType="1"/>
              </p:cNvSpPr>
              <p:nvPr/>
            </p:nvSpPr>
            <p:spPr bwMode="auto">
              <a:xfrm>
                <a:off x="1968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Line 41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Line 42"/>
              <p:cNvSpPr>
                <a:spLocks noChangeShapeType="1"/>
              </p:cNvSpPr>
              <p:nvPr/>
            </p:nvSpPr>
            <p:spPr bwMode="auto">
              <a:xfrm>
                <a:off x="2352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Line 43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Line 44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220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65" name="Line 45"/>
            <p:cNvSpPr>
              <a:spLocks noChangeShapeType="1"/>
            </p:cNvSpPr>
            <p:nvPr/>
          </p:nvSpPr>
          <p:spPr bwMode="auto">
            <a:xfrm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6" name="Line 46"/>
            <p:cNvSpPr>
              <a:spLocks noChangeShapeType="1"/>
            </p:cNvSpPr>
            <p:nvPr/>
          </p:nvSpPr>
          <p:spPr bwMode="auto">
            <a:xfrm rot="-5400000">
              <a:off x="2928" y="1824"/>
              <a:ext cx="0" cy="22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67" name="Object 47"/>
            <p:cNvGraphicFramePr>
              <a:graphicFrameLocks noChangeAspect="1"/>
            </p:cNvGraphicFramePr>
            <p:nvPr/>
          </p:nvGraphicFramePr>
          <p:xfrm>
            <a:off x="4032" y="2928"/>
            <a:ext cx="196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" name="Equation" r:id="rId29" imgW="126720" imgH="126720" progId="Equation.DSMT4">
                    <p:embed/>
                  </p:oleObj>
                </mc:Choice>
                <mc:Fallback>
                  <p:oleObj name="Equation" r:id="rId29" imgW="12672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2928"/>
                          <a:ext cx="196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68" name="Object 48"/>
            <p:cNvGraphicFramePr>
              <a:graphicFrameLocks noChangeAspect="1"/>
            </p:cNvGraphicFramePr>
            <p:nvPr/>
          </p:nvGraphicFramePr>
          <p:xfrm>
            <a:off x="2760" y="1683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" name="Equation" r:id="rId31" imgW="126720" imgH="164880" progId="Equation.DSMT4">
                    <p:embed/>
                  </p:oleObj>
                </mc:Choice>
                <mc:Fallback>
                  <p:oleObj name="Equation" r:id="rId31" imgW="1267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0" y="1683"/>
                          <a:ext cx="196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69" name="Oval 49"/>
          <p:cNvSpPr>
            <a:spLocks noChangeArrowheads="1"/>
          </p:cNvSpPr>
          <p:nvPr/>
        </p:nvSpPr>
        <p:spPr bwMode="auto">
          <a:xfrm>
            <a:off x="4451350" y="2760663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0" name="Oval 50"/>
          <p:cNvSpPr>
            <a:spLocks noChangeArrowheads="1"/>
          </p:cNvSpPr>
          <p:nvPr/>
        </p:nvSpPr>
        <p:spPr bwMode="auto">
          <a:xfrm>
            <a:off x="4457700" y="3065463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" name="Oval 51"/>
          <p:cNvSpPr>
            <a:spLocks noChangeArrowheads="1"/>
          </p:cNvSpPr>
          <p:nvPr/>
        </p:nvSpPr>
        <p:spPr bwMode="auto">
          <a:xfrm>
            <a:off x="4149725" y="3065463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Oval 53"/>
          <p:cNvSpPr>
            <a:spLocks noChangeArrowheads="1"/>
          </p:cNvSpPr>
          <p:nvPr/>
        </p:nvSpPr>
        <p:spPr bwMode="auto">
          <a:xfrm>
            <a:off x="4749800" y="2455863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Oval 54"/>
          <p:cNvSpPr>
            <a:spLocks noChangeArrowheads="1"/>
          </p:cNvSpPr>
          <p:nvPr/>
        </p:nvSpPr>
        <p:spPr bwMode="auto">
          <a:xfrm>
            <a:off x="5054600" y="2163763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Oval 55"/>
          <p:cNvSpPr>
            <a:spLocks noChangeArrowheads="1"/>
          </p:cNvSpPr>
          <p:nvPr/>
        </p:nvSpPr>
        <p:spPr bwMode="auto">
          <a:xfrm>
            <a:off x="3835400" y="3379788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6" name="Oval 56"/>
          <p:cNvSpPr>
            <a:spLocks noChangeArrowheads="1"/>
          </p:cNvSpPr>
          <p:nvPr/>
        </p:nvSpPr>
        <p:spPr bwMode="auto">
          <a:xfrm>
            <a:off x="3530600" y="3684588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7" name="Oval 57"/>
          <p:cNvSpPr>
            <a:spLocks noChangeArrowheads="1"/>
          </p:cNvSpPr>
          <p:nvPr/>
        </p:nvSpPr>
        <p:spPr bwMode="auto">
          <a:xfrm>
            <a:off x="3213100" y="3992563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8" name="Line 58"/>
          <p:cNvSpPr>
            <a:spLocks noChangeShapeType="1"/>
          </p:cNvSpPr>
          <p:nvPr/>
        </p:nvSpPr>
        <p:spPr bwMode="auto">
          <a:xfrm flipV="1">
            <a:off x="2768600" y="1947863"/>
            <a:ext cx="2590800" cy="2590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9" name="Oval 59"/>
          <p:cNvSpPr>
            <a:spLocks noChangeArrowheads="1"/>
          </p:cNvSpPr>
          <p:nvPr/>
        </p:nvSpPr>
        <p:spPr bwMode="auto">
          <a:xfrm>
            <a:off x="5064125" y="3392488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0" name="Oval 60"/>
          <p:cNvSpPr>
            <a:spLocks noChangeArrowheads="1"/>
          </p:cNvSpPr>
          <p:nvPr/>
        </p:nvSpPr>
        <p:spPr bwMode="auto">
          <a:xfrm>
            <a:off x="5673725" y="3697288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1" name="Oval 61"/>
          <p:cNvSpPr>
            <a:spLocks noChangeArrowheads="1"/>
          </p:cNvSpPr>
          <p:nvPr/>
        </p:nvSpPr>
        <p:spPr bwMode="auto">
          <a:xfrm>
            <a:off x="3848100" y="2760663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2" name="Oval 62"/>
          <p:cNvSpPr>
            <a:spLocks noChangeArrowheads="1"/>
          </p:cNvSpPr>
          <p:nvPr/>
        </p:nvSpPr>
        <p:spPr bwMode="auto">
          <a:xfrm>
            <a:off x="3225800" y="2455863"/>
            <a:ext cx="92075" cy="92075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83" name="Line 63"/>
          <p:cNvSpPr>
            <a:spLocks noChangeShapeType="1"/>
          </p:cNvSpPr>
          <p:nvPr/>
        </p:nvSpPr>
        <p:spPr bwMode="auto">
          <a:xfrm>
            <a:off x="2743200" y="2214563"/>
            <a:ext cx="3581400" cy="182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84" name="Object 64"/>
          <p:cNvGraphicFramePr>
            <a:graphicFrameLocks noChangeAspect="1"/>
          </p:cNvGraphicFramePr>
          <p:nvPr/>
        </p:nvGraphicFramePr>
        <p:xfrm>
          <a:off x="3522663" y="5624513"/>
          <a:ext cx="1963737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Equation" r:id="rId33" imgW="799920" imgH="444240" progId="Equation.DSMT4">
                  <p:embed/>
                </p:oleObj>
              </mc:Choice>
              <mc:Fallback>
                <p:oleObj name="Equation" r:id="rId33" imgW="7999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5624513"/>
                        <a:ext cx="1963737" cy="10810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3082925" y="1096963"/>
            <a:ext cx="2860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Graphic Method</a:t>
            </a:r>
          </a:p>
        </p:txBody>
      </p:sp>
    </p:spTree>
    <p:extLst>
      <p:ext uri="{BB962C8B-B14F-4D97-AF65-F5344CB8AC3E}">
        <p14:creationId xmlns:p14="http://schemas.microsoft.com/office/powerpoint/2010/main" val="223669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33" grpId="0" animBg="1"/>
      <p:bldP spid="5135" grpId="0" animBg="1"/>
      <p:bldP spid="5136" grpId="0" animBg="1"/>
      <p:bldP spid="5169" grpId="0" animBg="1"/>
      <p:bldP spid="5170" grpId="0" animBg="1"/>
      <p:bldP spid="5171" grpId="0" animBg="1"/>
      <p:bldP spid="5173" grpId="0" animBg="1"/>
      <p:bldP spid="5174" grpId="0" animBg="1"/>
      <p:bldP spid="5175" grpId="0" animBg="1"/>
      <p:bldP spid="5176" grpId="0" animBg="1"/>
      <p:bldP spid="5177" grpId="0" animBg="1"/>
      <p:bldP spid="5178" grpId="0" animBg="1"/>
      <p:bldP spid="5179" grpId="0" animBg="1"/>
      <p:bldP spid="5180" grpId="0" animBg="1"/>
      <p:bldP spid="5181" grpId="0" animBg="1"/>
      <p:bldP spid="5182" grpId="0" animBg="1"/>
      <p:bldP spid="5183" grpId="0" animBg="1"/>
      <p:bldP spid="518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60388" y="1371600"/>
          <a:ext cx="19923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Equation" r:id="rId3" imgW="711000" imgH="380880" progId="Equation.DSMT4">
                  <p:embed/>
                </p:oleObj>
              </mc:Choice>
              <mc:Fallback>
                <p:oleObj name="Equation" r:id="rId3" imgW="7110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371600"/>
                        <a:ext cx="199231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82692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Solve the system graphically, by substitution, and</a:t>
            </a:r>
          </a:p>
          <a:p>
            <a:r>
              <a:rPr lang="en-US" sz="3200"/>
              <a:t>by elimination.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109913" y="1905000"/>
            <a:ext cx="2147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/>
              <a:t>Substitution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831850" y="2590800"/>
          <a:ext cx="18510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2590800"/>
                        <a:ext cx="18510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235575" y="2590800"/>
          <a:ext cx="18510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Equation" r:id="rId7" imgW="660240" imgH="203040" progId="Equation.DSMT4">
                  <p:embed/>
                </p:oleObj>
              </mc:Choice>
              <mc:Fallback>
                <p:oleObj name="Equation" r:id="rId7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5575" y="2590800"/>
                        <a:ext cx="185102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762000" y="2971800"/>
          <a:ext cx="20240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Equation" r:id="rId9" imgW="723600" imgH="139680" progId="Equation.DSMT4">
                  <p:embed/>
                </p:oleObj>
              </mc:Choice>
              <mc:Fallback>
                <p:oleObj name="Equation" r:id="rId9" imgW="7236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71800"/>
                        <a:ext cx="20240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762000" y="33528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673225" y="3429000"/>
          <a:ext cx="16033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Equation" r:id="rId11" imgW="571320" imgH="203040" progId="Equation.DSMT4">
                  <p:embed/>
                </p:oleObj>
              </mc:Choice>
              <mc:Fallback>
                <p:oleObj name="Equation" r:id="rId11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3429000"/>
                        <a:ext cx="16033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2286000" y="3429000"/>
            <a:ext cx="1066800" cy="5334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3200400" y="2516188"/>
            <a:ext cx="3030538" cy="989012"/>
          </a:xfrm>
          <a:custGeom>
            <a:avLst/>
            <a:gdLst>
              <a:gd name="T0" fmla="*/ 0 w 1909"/>
              <a:gd name="T1" fmla="*/ 623 h 623"/>
              <a:gd name="T2" fmla="*/ 334 w 1909"/>
              <a:gd name="T3" fmla="*/ 359 h 623"/>
              <a:gd name="T4" fmla="*/ 559 w 1909"/>
              <a:gd name="T5" fmla="*/ 234 h 623"/>
              <a:gd name="T6" fmla="*/ 759 w 1909"/>
              <a:gd name="T7" fmla="*/ 125 h 623"/>
              <a:gd name="T8" fmla="*/ 976 w 1909"/>
              <a:gd name="T9" fmla="*/ 67 h 623"/>
              <a:gd name="T10" fmla="*/ 1167 w 1909"/>
              <a:gd name="T11" fmla="*/ 34 h 623"/>
              <a:gd name="T12" fmla="*/ 1351 w 1909"/>
              <a:gd name="T13" fmla="*/ 9 h 623"/>
              <a:gd name="T14" fmla="*/ 1518 w 1909"/>
              <a:gd name="T15" fmla="*/ 0 h 623"/>
              <a:gd name="T16" fmla="*/ 1734 w 1909"/>
              <a:gd name="T17" fmla="*/ 34 h 623"/>
              <a:gd name="T18" fmla="*/ 1909 w 1909"/>
              <a:gd name="T19" fmla="*/ 109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09" h="623">
                <a:moveTo>
                  <a:pt x="0" y="623"/>
                </a:moveTo>
                <a:lnTo>
                  <a:pt x="334" y="359"/>
                </a:lnTo>
                <a:lnTo>
                  <a:pt x="559" y="234"/>
                </a:lnTo>
                <a:lnTo>
                  <a:pt x="759" y="125"/>
                </a:lnTo>
                <a:lnTo>
                  <a:pt x="976" y="67"/>
                </a:lnTo>
                <a:lnTo>
                  <a:pt x="1167" y="34"/>
                </a:lnTo>
                <a:lnTo>
                  <a:pt x="1351" y="9"/>
                </a:lnTo>
                <a:lnTo>
                  <a:pt x="1518" y="0"/>
                </a:lnTo>
                <a:lnTo>
                  <a:pt x="1734" y="34"/>
                </a:lnTo>
                <a:lnTo>
                  <a:pt x="1909" y="109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4779963" y="3103563"/>
          <a:ext cx="28067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Equation" r:id="rId13" imgW="1002960" imgH="253800" progId="Equation.DSMT4">
                  <p:embed/>
                </p:oleObj>
              </mc:Choice>
              <mc:Fallback>
                <p:oleObj name="Equation" r:id="rId13" imgW="1002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963" y="3103563"/>
                        <a:ext cx="2806700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5130800" y="3657600"/>
          <a:ext cx="24558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Equation" r:id="rId15" imgW="876240" imgH="177480" progId="Equation.DSMT4">
                  <p:embed/>
                </p:oleObj>
              </mc:Choice>
              <mc:Fallback>
                <p:oleObj name="Equation" r:id="rId15" imgW="876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3657600"/>
                        <a:ext cx="245586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6380163" y="4114800"/>
          <a:ext cx="1316037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Equation" r:id="rId17" imgW="469800" imgH="177480" progId="Equation.DSMT4">
                  <p:embed/>
                </p:oleObj>
              </mc:Choice>
              <mc:Fallback>
                <p:oleObj name="Equation" r:id="rId17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163" y="4114800"/>
                        <a:ext cx="1316037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1816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6361113" y="4611688"/>
          <a:ext cx="142398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Equation" r:id="rId19" imgW="507960" imgH="177480" progId="Equation.DSMT4">
                  <p:embed/>
                </p:oleObj>
              </mc:Choice>
              <mc:Fallback>
                <p:oleObj name="Equation" r:id="rId19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113" y="4611688"/>
                        <a:ext cx="142398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6400800" y="50673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7315200" y="50673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6527800" y="5029200"/>
          <a:ext cx="11747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Equation" r:id="rId21" imgW="419040" imgH="177480" progId="Equation.DSMT4">
                  <p:embed/>
                </p:oleObj>
              </mc:Choice>
              <mc:Fallback>
                <p:oleObj name="Equation" r:id="rId21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5029200"/>
                        <a:ext cx="117475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6530975" y="5454650"/>
          <a:ext cx="13176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Equation" r:id="rId23" imgW="469800" imgH="393480" progId="Equation.DSMT4">
                  <p:embed/>
                </p:oleObj>
              </mc:Choice>
              <mc:Fallback>
                <p:oleObj name="Equation" r:id="rId23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975" y="5454650"/>
                        <a:ext cx="131762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6464300" y="5473700"/>
            <a:ext cx="16764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Freeform 22"/>
          <p:cNvSpPr>
            <a:spLocks/>
          </p:cNvSpPr>
          <p:nvPr/>
        </p:nvSpPr>
        <p:spPr bwMode="auto">
          <a:xfrm>
            <a:off x="3200400" y="3886200"/>
            <a:ext cx="3276600" cy="2133600"/>
          </a:xfrm>
          <a:custGeom>
            <a:avLst/>
            <a:gdLst>
              <a:gd name="T0" fmla="*/ 2064 w 2064"/>
              <a:gd name="T1" fmla="*/ 1344 h 1344"/>
              <a:gd name="T2" fmla="*/ 1843 w 2064"/>
              <a:gd name="T3" fmla="*/ 1027 h 1344"/>
              <a:gd name="T4" fmla="*/ 1576 w 2064"/>
              <a:gd name="T5" fmla="*/ 777 h 1344"/>
              <a:gd name="T6" fmla="*/ 1317 w 2064"/>
              <a:gd name="T7" fmla="*/ 577 h 1344"/>
              <a:gd name="T8" fmla="*/ 1134 w 2064"/>
              <a:gd name="T9" fmla="*/ 444 h 1344"/>
              <a:gd name="T10" fmla="*/ 851 w 2064"/>
              <a:gd name="T11" fmla="*/ 269 h 1344"/>
              <a:gd name="T12" fmla="*/ 576 w 2064"/>
              <a:gd name="T13" fmla="*/ 152 h 1344"/>
              <a:gd name="T14" fmla="*/ 309 w 2064"/>
              <a:gd name="T15" fmla="*/ 69 h 1344"/>
              <a:gd name="T16" fmla="*/ 0 w 2064"/>
              <a:gd name="T17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64" h="1344">
                <a:moveTo>
                  <a:pt x="2064" y="1344"/>
                </a:moveTo>
                <a:lnTo>
                  <a:pt x="1843" y="1027"/>
                </a:lnTo>
                <a:lnTo>
                  <a:pt x="1576" y="777"/>
                </a:lnTo>
                <a:lnTo>
                  <a:pt x="1317" y="577"/>
                </a:lnTo>
                <a:lnTo>
                  <a:pt x="1134" y="444"/>
                </a:lnTo>
                <a:lnTo>
                  <a:pt x="851" y="269"/>
                </a:lnTo>
                <a:lnTo>
                  <a:pt x="576" y="152"/>
                </a:lnTo>
                <a:lnTo>
                  <a:pt x="309" y="69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630238" y="4587875"/>
          <a:ext cx="1884362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" name="Equation" r:id="rId25" imgW="672840" imgH="393480" progId="Equation.DSMT4">
                  <p:embed/>
                </p:oleObj>
              </mc:Choice>
              <mc:Fallback>
                <p:oleObj name="Equation" r:id="rId25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4587875"/>
                        <a:ext cx="1884362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609600" y="5608638"/>
          <a:ext cx="131762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" name="Equation" r:id="rId27" imgW="469800" imgH="393480" progId="Equation.DSMT4">
                  <p:embed/>
                </p:oleObj>
              </mc:Choice>
              <mc:Fallback>
                <p:oleObj name="Equation" r:id="rId27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608638"/>
                        <a:ext cx="1317625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647700" y="4084638"/>
          <a:ext cx="16033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" name="Equation" r:id="rId29" imgW="571320" imgH="203040" progId="Equation.DSMT4">
                  <p:embed/>
                </p:oleObj>
              </mc:Choice>
              <mc:Fallback>
                <p:oleObj name="Equation" r:id="rId29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4084638"/>
                        <a:ext cx="160337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533400" y="5626100"/>
            <a:ext cx="1752600" cy="10795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3429000" y="5334000"/>
          <a:ext cx="1776413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" name="Equation" r:id="rId30" imgW="634680" imgH="431640" progId="Equation.DSMT4">
                  <p:embed/>
                </p:oleObj>
              </mc:Choice>
              <mc:Fallback>
                <p:oleObj name="Equation" r:id="rId30" imgW="634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34000"/>
                        <a:ext cx="1776413" cy="12033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30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2" grpId="0" animBg="1"/>
      <p:bldP spid="6154" grpId="0" animBg="1"/>
      <p:bldP spid="6155" grpId="0" animBg="1"/>
      <p:bldP spid="6159" grpId="0" animBg="1"/>
      <p:bldP spid="6161" grpId="0" animBg="1"/>
      <p:bldP spid="6162" grpId="0" animBg="1"/>
      <p:bldP spid="6165" grpId="0" animBg="1"/>
      <p:bldP spid="6166" grpId="0" animBg="1"/>
      <p:bldP spid="61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421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Default Design</vt:lpstr>
      <vt:lpstr>Equation</vt:lpstr>
      <vt:lpstr>Microsoft Equation 3.0</vt:lpstr>
      <vt:lpstr>Solving Special Systems</vt:lpstr>
      <vt:lpstr>Common Core Standard:</vt:lpstr>
      <vt:lpstr>Objective - To solve special systems of linear equations and to identify the number of solutions a system of linear equations may have.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162</cp:revision>
  <dcterms:created xsi:type="dcterms:W3CDTF">2006-08-16T00:00:00Z</dcterms:created>
  <dcterms:modified xsi:type="dcterms:W3CDTF">2015-11-13T20:17:46Z</dcterms:modified>
</cp:coreProperties>
</file>