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65" r:id="rId2"/>
    <p:sldId id="266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77" r:id="rId19"/>
    <p:sldId id="281" r:id="rId20"/>
    <p:sldId id="278" r:id="rId21"/>
    <p:sldId id="279" r:id="rId22"/>
    <p:sldId id="280" r:id="rId23"/>
    <p:sldId id="282" r:id="rId24"/>
    <p:sldId id="256" r:id="rId25"/>
    <p:sldId id="257" r:id="rId26"/>
    <p:sldId id="258" r:id="rId27"/>
    <p:sldId id="259" r:id="rId28"/>
    <p:sldId id="260" r:id="rId29"/>
    <p:sldId id="261" r:id="rId30"/>
    <p:sldId id="267" r:id="rId31"/>
    <p:sldId id="263" r:id="rId32"/>
    <p:sldId id="268" r:id="rId33"/>
    <p:sldId id="264" r:id="rId34"/>
    <p:sldId id="26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e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emf"/><Relationship Id="rId5" Type="http://schemas.openxmlformats.org/officeDocument/2006/relationships/image" Target="../media/image45.wmf"/><Relationship Id="rId10" Type="http://schemas.openxmlformats.org/officeDocument/2006/relationships/image" Target="../media/image50.emf"/><Relationship Id="rId4" Type="http://schemas.openxmlformats.org/officeDocument/2006/relationships/image" Target="../media/image44.wmf"/><Relationship Id="rId9" Type="http://schemas.openxmlformats.org/officeDocument/2006/relationships/image" Target="../media/image49.emf"/><Relationship Id="rId14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emf"/><Relationship Id="rId5" Type="http://schemas.openxmlformats.org/officeDocument/2006/relationships/image" Target="../media/image65.wmf"/><Relationship Id="rId15" Type="http://schemas.openxmlformats.org/officeDocument/2006/relationships/image" Target="../media/image75.emf"/><Relationship Id="rId10" Type="http://schemas.openxmlformats.org/officeDocument/2006/relationships/image" Target="../media/image70.emf"/><Relationship Id="rId4" Type="http://schemas.openxmlformats.org/officeDocument/2006/relationships/image" Target="../media/image64.wmf"/><Relationship Id="rId9" Type="http://schemas.openxmlformats.org/officeDocument/2006/relationships/image" Target="../media/image69.emf"/><Relationship Id="rId14" Type="http://schemas.openxmlformats.org/officeDocument/2006/relationships/image" Target="../media/image7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6" Type="http://schemas.openxmlformats.org/officeDocument/2006/relationships/image" Target="../media/image101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5" Type="http://schemas.openxmlformats.org/officeDocument/2006/relationships/image" Target="../media/image10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Relationship Id="rId14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e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emf"/><Relationship Id="rId11" Type="http://schemas.openxmlformats.org/officeDocument/2006/relationships/image" Target="../media/image112.wmf"/><Relationship Id="rId5" Type="http://schemas.openxmlformats.org/officeDocument/2006/relationships/image" Target="../media/image106.emf"/><Relationship Id="rId10" Type="http://schemas.openxmlformats.org/officeDocument/2006/relationships/image" Target="../media/image111.emf"/><Relationship Id="rId4" Type="http://schemas.openxmlformats.org/officeDocument/2006/relationships/image" Target="../media/image105.wmf"/><Relationship Id="rId9" Type="http://schemas.openxmlformats.org/officeDocument/2006/relationships/image" Target="../media/image110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e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e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emf"/><Relationship Id="rId5" Type="http://schemas.openxmlformats.org/officeDocument/2006/relationships/image" Target="../media/image129.wmf"/><Relationship Id="rId10" Type="http://schemas.openxmlformats.org/officeDocument/2006/relationships/image" Target="../media/image134.e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3.wmf"/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12" Type="http://schemas.openxmlformats.org/officeDocument/2006/relationships/image" Target="../media/image162.wmf"/><Relationship Id="rId2" Type="http://schemas.openxmlformats.org/officeDocument/2006/relationships/image" Target="../media/image152.wmf"/><Relationship Id="rId16" Type="http://schemas.openxmlformats.org/officeDocument/2006/relationships/image" Target="../media/image166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11" Type="http://schemas.openxmlformats.org/officeDocument/2006/relationships/image" Target="../media/image161.wmf"/><Relationship Id="rId5" Type="http://schemas.openxmlformats.org/officeDocument/2006/relationships/image" Target="../media/image155.wmf"/><Relationship Id="rId15" Type="http://schemas.openxmlformats.org/officeDocument/2006/relationships/image" Target="../media/image165.wmf"/><Relationship Id="rId10" Type="http://schemas.openxmlformats.org/officeDocument/2006/relationships/image" Target="../media/image160.wmf"/><Relationship Id="rId4" Type="http://schemas.openxmlformats.org/officeDocument/2006/relationships/image" Target="../media/image154.wmf"/><Relationship Id="rId9" Type="http://schemas.openxmlformats.org/officeDocument/2006/relationships/image" Target="../media/image159.wmf"/><Relationship Id="rId14" Type="http://schemas.openxmlformats.org/officeDocument/2006/relationships/image" Target="../media/image16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image" Target="../media/image145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12" Type="http://schemas.openxmlformats.org/officeDocument/2006/relationships/image" Target="../media/image180.wmf"/><Relationship Id="rId2" Type="http://schemas.openxmlformats.org/officeDocument/2006/relationships/image" Target="../media/image170.wmf"/><Relationship Id="rId16" Type="http://schemas.openxmlformats.org/officeDocument/2006/relationships/image" Target="../media/image183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11" Type="http://schemas.openxmlformats.org/officeDocument/2006/relationships/image" Target="../media/image179.wmf"/><Relationship Id="rId5" Type="http://schemas.openxmlformats.org/officeDocument/2006/relationships/image" Target="../media/image173.wmf"/><Relationship Id="rId15" Type="http://schemas.openxmlformats.org/officeDocument/2006/relationships/image" Target="../media/image182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Relationship Id="rId14" Type="http://schemas.openxmlformats.org/officeDocument/2006/relationships/image" Target="../media/image18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image" Target="../media/image195.wmf"/><Relationship Id="rId3" Type="http://schemas.openxmlformats.org/officeDocument/2006/relationships/image" Target="../media/image186.wmf"/><Relationship Id="rId7" Type="http://schemas.openxmlformats.org/officeDocument/2006/relationships/image" Target="../media/image189.wmf"/><Relationship Id="rId12" Type="http://schemas.openxmlformats.org/officeDocument/2006/relationships/image" Target="../media/image194.wmf"/><Relationship Id="rId2" Type="http://schemas.openxmlformats.org/officeDocument/2006/relationships/image" Target="../media/image185.wmf"/><Relationship Id="rId16" Type="http://schemas.openxmlformats.org/officeDocument/2006/relationships/image" Target="../media/image198.wmf"/><Relationship Id="rId1" Type="http://schemas.openxmlformats.org/officeDocument/2006/relationships/image" Target="../media/image184.wmf"/><Relationship Id="rId6" Type="http://schemas.openxmlformats.org/officeDocument/2006/relationships/image" Target="../media/image188.wmf"/><Relationship Id="rId11" Type="http://schemas.openxmlformats.org/officeDocument/2006/relationships/image" Target="../media/image193.wmf"/><Relationship Id="rId5" Type="http://schemas.openxmlformats.org/officeDocument/2006/relationships/image" Target="../media/image187.wmf"/><Relationship Id="rId15" Type="http://schemas.openxmlformats.org/officeDocument/2006/relationships/image" Target="../media/image197.wmf"/><Relationship Id="rId10" Type="http://schemas.openxmlformats.org/officeDocument/2006/relationships/image" Target="../media/image192.wmf"/><Relationship Id="rId4" Type="http://schemas.openxmlformats.org/officeDocument/2006/relationships/image" Target="../media/image160.wmf"/><Relationship Id="rId9" Type="http://schemas.openxmlformats.org/officeDocument/2006/relationships/image" Target="../media/image191.wmf"/><Relationship Id="rId14" Type="http://schemas.openxmlformats.org/officeDocument/2006/relationships/image" Target="../media/image19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F238074-2021-47AE-9789-F25834778266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3690404-F46E-426B-A708-F7A59079C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E62D8F-4730-419D-83E3-C50446643DF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FC7D2AF-DE6A-4068-888D-86342412BA83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44905B-82B2-4E30-B900-6D7D4463274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F031B18-9E07-4B2F-85AB-C44C18A1BB23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4353-DF2E-466B-AC77-9FF7C3EE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6DBE-9F3E-4204-BC54-FAC78830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1C8C-51AB-43FA-92A3-70572555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0837-ED0F-4D34-B8EC-D797D84EB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7D4C-96CA-4B9F-A7B1-A0885CD3D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4D14-AC6E-43C7-A551-7D0B88DE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AA349-76A9-4A2E-A5D3-44216277D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EA71-53F5-43BD-B4F1-D7F35A0E4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C651-A1EA-4DBF-A46C-AD10E474A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DB32-2657-43D3-8004-3B9B8672F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1098-B34B-4B7F-B0C8-FCFBB4A3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9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C07CC8-F036-483E-A3C5-7A24B90B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8.wmf"/><Relationship Id="rId26" Type="http://schemas.openxmlformats.org/officeDocument/2006/relationships/oleObject" Target="../embeddings/oleObject54.bin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50.bin"/><Relationship Id="rId34" Type="http://schemas.openxmlformats.org/officeDocument/2006/relationships/oleObject" Target="../embeddings/oleObject58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7.bin"/><Relationship Id="rId25" Type="http://schemas.openxmlformats.org/officeDocument/2006/relationships/image" Target="../media/image49.emf"/><Relationship Id="rId33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4.bin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5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2.bin"/><Relationship Id="rId28" Type="http://schemas.openxmlformats.org/officeDocument/2006/relationships/oleObject" Target="../embeddings/oleObject55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8.bin"/><Relationship Id="rId31" Type="http://schemas.openxmlformats.org/officeDocument/2006/relationships/image" Target="../media/image52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6.wmf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50.emf"/><Relationship Id="rId30" Type="http://schemas.openxmlformats.org/officeDocument/2006/relationships/oleObject" Target="../embeddings/oleObject56.bin"/><Relationship Id="rId35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68.emf"/><Relationship Id="rId26" Type="http://schemas.openxmlformats.org/officeDocument/2006/relationships/image" Target="../media/image72.e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29" Type="http://schemas.openxmlformats.org/officeDocument/2006/relationships/oleObject" Target="../embeddings/oleObject78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71.emf"/><Relationship Id="rId32" Type="http://schemas.openxmlformats.org/officeDocument/2006/relationships/image" Target="../media/image75.e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73.e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73.bin"/><Relationship Id="rId31" Type="http://schemas.openxmlformats.org/officeDocument/2006/relationships/oleObject" Target="../embeddings/oleObject7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6.wmf"/><Relationship Id="rId22" Type="http://schemas.openxmlformats.org/officeDocument/2006/relationships/image" Target="../media/image70.emf"/><Relationship Id="rId27" Type="http://schemas.openxmlformats.org/officeDocument/2006/relationships/oleObject" Target="../embeddings/oleObject77.bin"/><Relationship Id="rId30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3.wmf"/><Relationship Id="rId26" Type="http://schemas.openxmlformats.org/officeDocument/2006/relationships/oleObject" Target="../embeddings/oleObject99.bin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34" Type="http://schemas.openxmlformats.org/officeDocument/2006/relationships/image" Target="../media/image100.wmf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94.bin"/><Relationship Id="rId25" Type="http://schemas.openxmlformats.org/officeDocument/2006/relationships/oleObject" Target="../embeddings/oleObject98.bin"/><Relationship Id="rId3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29" Type="http://schemas.openxmlformats.org/officeDocument/2006/relationships/image" Target="../media/image9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96.wmf"/><Relationship Id="rId32" Type="http://schemas.openxmlformats.org/officeDocument/2006/relationships/oleObject" Target="../embeddings/oleObject102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28" Type="http://schemas.openxmlformats.org/officeDocument/2006/relationships/oleObject" Target="../embeddings/oleObject100.bin"/><Relationship Id="rId36" Type="http://schemas.openxmlformats.org/officeDocument/2006/relationships/image" Target="../media/image101.wmf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95.bin"/><Relationship Id="rId31" Type="http://schemas.openxmlformats.org/officeDocument/2006/relationships/image" Target="../media/image9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Relationship Id="rId27" Type="http://schemas.openxmlformats.org/officeDocument/2006/relationships/image" Target="../media/image97.wmf"/><Relationship Id="rId30" Type="http://schemas.openxmlformats.org/officeDocument/2006/relationships/oleObject" Target="../embeddings/oleObject101.bin"/><Relationship Id="rId35" Type="http://schemas.openxmlformats.org/officeDocument/2006/relationships/oleObject" Target="../embeddings/oleObject10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oleObject" Target="../embeddings/oleObject105.bin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06.e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28" Type="http://schemas.openxmlformats.org/officeDocument/2006/relationships/image" Target="../media/image114.e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13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07.emf"/><Relationship Id="rId22" Type="http://schemas.openxmlformats.org/officeDocument/2006/relationships/image" Target="../media/image111.emf"/><Relationship Id="rId27" Type="http://schemas.openxmlformats.org/officeDocument/2006/relationships/oleObject" Target="../embeddings/oleObject1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22.emf"/><Relationship Id="rId3" Type="http://schemas.openxmlformats.org/officeDocument/2006/relationships/oleObject" Target="../embeddings/oleObject118.bin"/><Relationship Id="rId21" Type="http://schemas.openxmlformats.org/officeDocument/2006/relationships/oleObject" Target="../embeddings/oleObject127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19.e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26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0.wmf"/><Relationship Id="rId22" Type="http://schemas.openxmlformats.org/officeDocument/2006/relationships/image" Target="../media/image1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32.wmf"/><Relationship Id="rId3" Type="http://schemas.openxmlformats.org/officeDocument/2006/relationships/oleObject" Target="../embeddings/oleObject128.bin"/><Relationship Id="rId21" Type="http://schemas.openxmlformats.org/officeDocument/2006/relationships/oleObject" Target="../embeddings/oleObject137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e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32.bin"/><Relationship Id="rId24" Type="http://schemas.openxmlformats.org/officeDocument/2006/relationships/image" Target="../media/image135.emf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23" Type="http://schemas.openxmlformats.org/officeDocument/2006/relationships/oleObject" Target="../embeddings/oleObject138.bin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36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30.wmf"/><Relationship Id="rId22" Type="http://schemas.openxmlformats.org/officeDocument/2006/relationships/image" Target="../media/image13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44.bin"/><Relationship Id="rId18" Type="http://schemas.openxmlformats.org/officeDocument/2006/relationships/oleObject" Target="../embeddings/oleObject147.bin"/><Relationship Id="rId26" Type="http://schemas.openxmlformats.org/officeDocument/2006/relationships/image" Target="../media/image146.wmf"/><Relationship Id="rId3" Type="http://schemas.openxmlformats.org/officeDocument/2006/relationships/oleObject" Target="../embeddings/oleObject139.bin"/><Relationship Id="rId21" Type="http://schemas.openxmlformats.org/officeDocument/2006/relationships/image" Target="../media/image144.wmf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40.wmf"/><Relationship Id="rId17" Type="http://schemas.openxmlformats.org/officeDocument/2006/relationships/image" Target="../media/image142.wmf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48.bin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43.bin"/><Relationship Id="rId24" Type="http://schemas.openxmlformats.org/officeDocument/2006/relationships/oleObject" Target="../embeddings/oleObject150.bin"/><Relationship Id="rId5" Type="http://schemas.openxmlformats.org/officeDocument/2006/relationships/oleObject" Target="../embeddings/oleObject140.bin"/><Relationship Id="rId15" Type="http://schemas.openxmlformats.org/officeDocument/2006/relationships/image" Target="../media/image141.wmf"/><Relationship Id="rId23" Type="http://schemas.openxmlformats.org/officeDocument/2006/relationships/image" Target="../media/image145.wmf"/><Relationship Id="rId28" Type="http://schemas.openxmlformats.org/officeDocument/2006/relationships/image" Target="../media/image147.wmf"/><Relationship Id="rId10" Type="http://schemas.openxmlformats.org/officeDocument/2006/relationships/image" Target="../media/image139.wmf"/><Relationship Id="rId19" Type="http://schemas.openxmlformats.org/officeDocument/2006/relationships/image" Target="../media/image143.wmf"/><Relationship Id="rId31" Type="http://schemas.openxmlformats.org/officeDocument/2006/relationships/oleObject" Target="../embeddings/oleObject154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2.bin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49.bin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1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158.wmf"/><Relationship Id="rId26" Type="http://schemas.openxmlformats.org/officeDocument/2006/relationships/image" Target="../media/image162.wmf"/><Relationship Id="rId3" Type="http://schemas.openxmlformats.org/officeDocument/2006/relationships/oleObject" Target="../embeddings/oleObject156.bin"/><Relationship Id="rId21" Type="http://schemas.openxmlformats.org/officeDocument/2006/relationships/oleObject" Target="../embeddings/oleObject165.bin"/><Relationship Id="rId34" Type="http://schemas.openxmlformats.org/officeDocument/2006/relationships/image" Target="../media/image166.wmf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7.bin"/><Relationship Id="rId3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7.wmf"/><Relationship Id="rId20" Type="http://schemas.openxmlformats.org/officeDocument/2006/relationships/image" Target="../media/image159.wmf"/><Relationship Id="rId29" Type="http://schemas.openxmlformats.org/officeDocument/2006/relationships/oleObject" Target="../embeddings/oleObject16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60.bin"/><Relationship Id="rId24" Type="http://schemas.openxmlformats.org/officeDocument/2006/relationships/image" Target="../media/image161.wmf"/><Relationship Id="rId32" Type="http://schemas.openxmlformats.org/officeDocument/2006/relationships/image" Target="../media/image165.wmf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6.bin"/><Relationship Id="rId28" Type="http://schemas.openxmlformats.org/officeDocument/2006/relationships/image" Target="../media/image163.wmf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70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56.wmf"/><Relationship Id="rId22" Type="http://schemas.openxmlformats.org/officeDocument/2006/relationships/image" Target="../media/image160.wmf"/><Relationship Id="rId27" Type="http://schemas.openxmlformats.org/officeDocument/2006/relationships/oleObject" Target="../embeddings/oleObject168.bin"/><Relationship Id="rId30" Type="http://schemas.openxmlformats.org/officeDocument/2006/relationships/image" Target="../media/image16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6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176.wmf"/><Relationship Id="rId26" Type="http://schemas.openxmlformats.org/officeDocument/2006/relationships/image" Target="../media/image180.wmf"/><Relationship Id="rId3" Type="http://schemas.openxmlformats.org/officeDocument/2006/relationships/oleObject" Target="../embeddings/oleObject174.bin"/><Relationship Id="rId21" Type="http://schemas.openxmlformats.org/officeDocument/2006/relationships/oleObject" Target="../embeddings/oleObject183.bin"/><Relationship Id="rId34" Type="http://schemas.openxmlformats.org/officeDocument/2006/relationships/image" Target="../media/image183.wmf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81.bin"/><Relationship Id="rId25" Type="http://schemas.openxmlformats.org/officeDocument/2006/relationships/oleObject" Target="../embeddings/oleObject185.bin"/><Relationship Id="rId33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29" Type="http://schemas.openxmlformats.org/officeDocument/2006/relationships/oleObject" Target="../embeddings/oleObject187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78.bin"/><Relationship Id="rId24" Type="http://schemas.openxmlformats.org/officeDocument/2006/relationships/image" Target="../media/image179.wmf"/><Relationship Id="rId32" Type="http://schemas.openxmlformats.org/officeDocument/2006/relationships/image" Target="../media/image182.wmf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23" Type="http://schemas.openxmlformats.org/officeDocument/2006/relationships/oleObject" Target="../embeddings/oleObject184.bin"/><Relationship Id="rId28" Type="http://schemas.openxmlformats.org/officeDocument/2006/relationships/image" Target="../media/image145.wmf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182.bin"/><Relationship Id="rId31" Type="http://schemas.openxmlformats.org/officeDocument/2006/relationships/oleObject" Target="../embeddings/oleObject188.bin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74.wmf"/><Relationship Id="rId22" Type="http://schemas.openxmlformats.org/officeDocument/2006/relationships/image" Target="../media/image178.wmf"/><Relationship Id="rId27" Type="http://schemas.openxmlformats.org/officeDocument/2006/relationships/oleObject" Target="../embeddings/oleObject186.bin"/><Relationship Id="rId30" Type="http://schemas.openxmlformats.org/officeDocument/2006/relationships/image" Target="../media/image18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195.bin"/><Relationship Id="rId18" Type="http://schemas.openxmlformats.org/officeDocument/2006/relationships/oleObject" Target="../embeddings/oleObject198.bin"/><Relationship Id="rId26" Type="http://schemas.openxmlformats.org/officeDocument/2006/relationships/oleObject" Target="../embeddings/oleObject202.bin"/><Relationship Id="rId3" Type="http://schemas.openxmlformats.org/officeDocument/2006/relationships/oleObject" Target="../embeddings/oleObject190.bin"/><Relationship Id="rId21" Type="http://schemas.openxmlformats.org/officeDocument/2006/relationships/image" Target="../media/image191.wmf"/><Relationship Id="rId34" Type="http://schemas.openxmlformats.org/officeDocument/2006/relationships/oleObject" Target="../embeddings/oleObject206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197.bin"/><Relationship Id="rId25" Type="http://schemas.openxmlformats.org/officeDocument/2006/relationships/image" Target="../media/image193.wmf"/><Relationship Id="rId33" Type="http://schemas.openxmlformats.org/officeDocument/2006/relationships/image" Target="../media/image1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9.wmf"/><Relationship Id="rId20" Type="http://schemas.openxmlformats.org/officeDocument/2006/relationships/oleObject" Target="../embeddings/oleObject199.bin"/><Relationship Id="rId29" Type="http://schemas.openxmlformats.org/officeDocument/2006/relationships/image" Target="../media/image195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94.bin"/><Relationship Id="rId24" Type="http://schemas.openxmlformats.org/officeDocument/2006/relationships/oleObject" Target="../embeddings/oleObject201.bin"/><Relationship Id="rId32" Type="http://schemas.openxmlformats.org/officeDocument/2006/relationships/oleObject" Target="../embeddings/oleObject205.bin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196.bin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203.bin"/><Relationship Id="rId36" Type="http://schemas.openxmlformats.org/officeDocument/2006/relationships/image" Target="../media/image198.wmf"/><Relationship Id="rId10" Type="http://schemas.openxmlformats.org/officeDocument/2006/relationships/image" Target="../media/image160.wmf"/><Relationship Id="rId19" Type="http://schemas.openxmlformats.org/officeDocument/2006/relationships/image" Target="../media/image190.wmf"/><Relationship Id="rId31" Type="http://schemas.openxmlformats.org/officeDocument/2006/relationships/image" Target="../media/image196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93.bin"/><Relationship Id="rId14" Type="http://schemas.openxmlformats.org/officeDocument/2006/relationships/image" Target="../media/image188.wmf"/><Relationship Id="rId22" Type="http://schemas.openxmlformats.org/officeDocument/2006/relationships/oleObject" Target="../embeddings/oleObject200.bin"/><Relationship Id="rId27" Type="http://schemas.openxmlformats.org/officeDocument/2006/relationships/image" Target="../media/image194.wmf"/><Relationship Id="rId30" Type="http://schemas.openxmlformats.org/officeDocument/2006/relationships/oleObject" Target="../embeddings/oleObject204.bin"/><Relationship Id="rId35" Type="http://schemas.openxmlformats.org/officeDocument/2006/relationships/oleObject" Target="../embeddings/oleObject20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Rational Exponents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Multiplication Rules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8094" r="38791" b="73682"/>
          <a:stretch>
            <a:fillRect/>
          </a:stretch>
        </p:blipFill>
        <p:spPr bwMode="auto">
          <a:xfrm>
            <a:off x="990600" y="1524000"/>
            <a:ext cx="6934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28333" r="26950" b="61093"/>
          <a:stretch>
            <a:fillRect/>
          </a:stretch>
        </p:blipFill>
        <p:spPr bwMode="auto">
          <a:xfrm>
            <a:off x="0" y="304800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40034" r="39569" b="48120"/>
          <a:stretch>
            <a:fillRect/>
          </a:stretch>
        </p:blipFill>
        <p:spPr bwMode="auto">
          <a:xfrm>
            <a:off x="1219200" y="4724400"/>
            <a:ext cx="701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3200400"/>
            <a:ext cx="8839200" cy="838200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 of Powers Property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72090" r="21680" b="18156"/>
          <a:stretch>
            <a:fillRect/>
          </a:stretch>
        </p:blipFill>
        <p:spPr bwMode="auto">
          <a:xfrm>
            <a:off x="0" y="160020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When you MULTIPLY quantities</a:t>
            </a:r>
            <a:br>
              <a:rPr lang="en-US" sz="3200">
                <a:solidFill>
                  <a:srgbClr val="000000"/>
                </a:solidFill>
                <a:latin typeface="Arial" charset="0"/>
              </a:rPr>
            </a:br>
            <a:r>
              <a:rPr lang="en-US" sz="3200">
                <a:solidFill>
                  <a:srgbClr val="000000"/>
                </a:solidFill>
                <a:latin typeface="Arial" charset="0"/>
              </a:rPr>
              <a:t>with the same base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ADD the exponents.</a:t>
            </a:r>
          </a:p>
        </p:txBody>
      </p:sp>
      <p:graphicFrame>
        <p:nvGraphicFramePr>
          <p:cNvPr id="28750" name="Object 78"/>
          <p:cNvGraphicFramePr>
            <a:graphicFrameLocks noChangeAspect="1"/>
          </p:cNvGraphicFramePr>
          <p:nvPr/>
        </p:nvGraphicFramePr>
        <p:xfrm>
          <a:off x="207963" y="3257550"/>
          <a:ext cx="8655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2781300" imgH="228600" progId="Equation.3">
                  <p:embed/>
                </p:oleObj>
              </mc:Choice>
              <mc:Fallback>
                <p:oleObj name="Equation" r:id="rId4" imgW="2781300" imgH="2286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3257550"/>
                        <a:ext cx="8655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Division Rules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18297" r="43903" b="65862"/>
          <a:stretch>
            <a:fillRect/>
          </a:stretch>
        </p:blipFill>
        <p:spPr bwMode="auto">
          <a:xfrm>
            <a:off x="2438400" y="1096963"/>
            <a:ext cx="4841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34573" r="43903" b="47426"/>
          <a:stretch>
            <a:fillRect/>
          </a:stretch>
        </p:blipFill>
        <p:spPr bwMode="auto">
          <a:xfrm>
            <a:off x="1981200" y="2895600"/>
            <a:ext cx="4841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52574" r="43903" b="30865"/>
          <a:stretch>
            <a:fillRect/>
          </a:stretch>
        </p:blipFill>
        <p:spPr bwMode="auto">
          <a:xfrm>
            <a:off x="2590800" y="4953000"/>
            <a:ext cx="4841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24000"/>
            <a:ext cx="8763000" cy="762000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2971800"/>
            <a:ext cx="4800600" cy="1385888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Quotient of Powers Property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4510088"/>
            <a:ext cx="91440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When you DIVIDE quantities with the same base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SUBTRACT the exponents.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Always top exponent minus bottom exponent!</a:t>
            </a:r>
          </a:p>
        </p:txBody>
      </p:sp>
      <p:graphicFrame>
        <p:nvGraphicFramePr>
          <p:cNvPr id="28750" name="Object 78"/>
          <p:cNvGraphicFramePr>
            <a:graphicFrameLocks noChangeAspect="1"/>
          </p:cNvGraphicFramePr>
          <p:nvPr/>
        </p:nvGraphicFramePr>
        <p:xfrm>
          <a:off x="128588" y="1524000"/>
          <a:ext cx="881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3" imgW="2832100" imgH="228600" progId="Equation.3">
                  <p:embed/>
                </p:oleObj>
              </mc:Choice>
              <mc:Fallback>
                <p:oleObj name="Equation" r:id="rId3" imgW="2832100" imgH="2286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0"/>
                        <a:ext cx="8813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082800" y="2335213"/>
          <a:ext cx="509905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5" imgW="1637589" imgH="634725" progId="Equation.3">
                  <p:embed/>
                </p:oleObj>
              </mc:Choice>
              <mc:Fallback>
                <p:oleObj name="Equation" r:id="rId5" imgW="1637589" imgH="634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335213"/>
                        <a:ext cx="509905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7025" y="5994400"/>
          <a:ext cx="8337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3" imgW="2679700" imgH="228600" progId="Equation.3">
                  <p:embed/>
                </p:oleObj>
              </mc:Choice>
              <mc:Fallback>
                <p:oleObj name="Equation" r:id="rId3" imgW="2679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5994400"/>
                        <a:ext cx="8337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6019800"/>
            <a:ext cx="8610600" cy="685800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Zero Exponent Property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If a division results in the complete cancellation of all factors then the answer is 1.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t="52756" r="59740" b="40752"/>
          <a:stretch>
            <a:fillRect/>
          </a:stretch>
        </p:blipFill>
        <p:spPr bwMode="auto">
          <a:xfrm>
            <a:off x="2514600" y="3078163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60060" r="18182" b="31824"/>
          <a:stretch>
            <a:fillRect/>
          </a:stretch>
        </p:blipFill>
        <p:spPr bwMode="auto">
          <a:xfrm>
            <a:off x="0" y="434975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67235" r="26213" b="27744"/>
          <a:stretch>
            <a:fillRect/>
          </a:stretch>
        </p:blipFill>
        <p:spPr bwMode="auto">
          <a:xfrm>
            <a:off x="457200" y="5181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3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6" name="Object 3"/>
          <p:cNvGraphicFramePr>
            <a:graphicFrameLocks noChangeAspect="1"/>
          </p:cNvGraphicFramePr>
          <p:nvPr/>
        </p:nvGraphicFramePr>
        <p:xfrm>
          <a:off x="1219200" y="2703513"/>
          <a:ext cx="110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" imgW="304536" imgH="203024" progId="Equation.3">
                  <p:embed/>
                </p:oleObj>
              </mc:Choice>
              <mc:Fallback>
                <p:oleObj name="Equation" r:id="rId3" imgW="304536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03513"/>
                        <a:ext cx="1104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4"/>
          <p:cNvGraphicFramePr>
            <a:graphicFrameLocks noChangeAspect="1"/>
          </p:cNvGraphicFramePr>
          <p:nvPr/>
        </p:nvGraphicFramePr>
        <p:xfrm>
          <a:off x="1219200" y="3960813"/>
          <a:ext cx="11049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5" imgW="304668" imgH="190417" progId="Equation.3">
                  <p:embed/>
                </p:oleObj>
              </mc:Choice>
              <mc:Fallback>
                <p:oleObj name="Equation" r:id="rId5" imgW="304668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0813"/>
                        <a:ext cx="11049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5"/>
          <p:cNvGraphicFramePr>
            <a:graphicFrameLocks noChangeAspect="1"/>
          </p:cNvGraphicFramePr>
          <p:nvPr/>
        </p:nvGraphicFramePr>
        <p:xfrm>
          <a:off x="4832350" y="2667000"/>
          <a:ext cx="20256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7" imgW="558558" imgH="241195" progId="Equation.3">
                  <p:embed/>
                </p:oleObj>
              </mc:Choice>
              <mc:Fallback>
                <p:oleObj name="Equation" r:id="rId7" imgW="55855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667000"/>
                        <a:ext cx="20256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6"/>
          <p:cNvGraphicFramePr>
            <a:graphicFrameLocks noChangeAspect="1"/>
          </p:cNvGraphicFramePr>
          <p:nvPr/>
        </p:nvGraphicFramePr>
        <p:xfrm>
          <a:off x="4924425" y="3810000"/>
          <a:ext cx="211772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9" imgW="583947" imgH="469696" progId="Equation.3">
                  <p:embed/>
                </p:oleObj>
              </mc:Choice>
              <mc:Fallback>
                <p:oleObj name="Equation" r:id="rId9" imgW="583947" imgH="46969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3810000"/>
                        <a:ext cx="2117725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38400" y="2827338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438400" y="408305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010400" y="28194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934200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−1</a:t>
            </a:r>
          </a:p>
        </p:txBody>
      </p:sp>
      <p:sp>
        <p:nvSpPr>
          <p:cNvPr id="163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TRY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1" grpId="0"/>
      <p:bldP spid="17422" grpId="0"/>
      <p:bldP spid="174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895600" y="1068388"/>
            <a:ext cx="2705100" cy="1217612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9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Power of a Power Rule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77850" y="2381250"/>
            <a:ext cx="1741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u="sng">
                <a:solidFill>
                  <a:srgbClr val="000000"/>
                </a:solidFill>
              </a:rPr>
              <a:t>Example:</a:t>
            </a:r>
          </a:p>
        </p:txBody>
      </p:sp>
      <p:graphicFrame>
        <p:nvGraphicFramePr>
          <p:cNvPr id="28751" name="Object 79"/>
          <p:cNvGraphicFramePr>
            <a:graphicFrameLocks noChangeAspect="1"/>
          </p:cNvGraphicFramePr>
          <p:nvPr/>
        </p:nvGraphicFramePr>
        <p:xfrm>
          <a:off x="3124200" y="1219200"/>
          <a:ext cx="2395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4" imgW="698197" imgH="266584" progId="Equation.3">
                  <p:embed/>
                </p:oleObj>
              </mc:Choice>
              <mc:Fallback>
                <p:oleObj name="Equation" r:id="rId4" imgW="698197" imgH="266584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395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4"/>
          <p:cNvGraphicFramePr>
            <a:graphicFrameLocks noChangeAspect="1"/>
          </p:cNvGraphicFramePr>
          <p:nvPr/>
        </p:nvGraphicFramePr>
        <p:xfrm>
          <a:off x="2427288" y="3200400"/>
          <a:ext cx="15700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6" imgW="457002" imgH="266584" progId="Equation.3">
                  <p:embed/>
                </p:oleObj>
              </mc:Choice>
              <mc:Fallback>
                <p:oleObj name="Equation" r:id="rId6" imgW="457002" imgH="26658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3200400"/>
                        <a:ext cx="15700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4014788" y="3308350"/>
          <a:ext cx="12636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8" imgW="368140" imgH="203112" progId="Equation.3">
                  <p:embed/>
                </p:oleObj>
              </mc:Choice>
              <mc:Fallback>
                <p:oleObj name="Equation" r:id="rId8" imgW="368140" imgH="203112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308350"/>
                        <a:ext cx="12636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6"/>
          <p:cNvGraphicFramePr>
            <a:graphicFrameLocks noChangeAspect="1"/>
          </p:cNvGraphicFramePr>
          <p:nvPr/>
        </p:nvGraphicFramePr>
        <p:xfrm>
          <a:off x="5332413" y="3308350"/>
          <a:ext cx="6111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10" imgW="177569" imgH="202936" progId="Equation.3">
                  <p:embed/>
                </p:oleObj>
              </mc:Choice>
              <mc:Fallback>
                <p:oleObj name="Equation" r:id="rId10" imgW="177569" imgH="202936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3308350"/>
                        <a:ext cx="6111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eft Brace 36"/>
          <p:cNvSpPr>
            <a:spLocks/>
          </p:cNvSpPr>
          <p:nvPr/>
        </p:nvSpPr>
        <p:spPr bwMode="auto">
          <a:xfrm rot="5400000">
            <a:off x="2667000" y="3352800"/>
            <a:ext cx="304800" cy="1676400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Object 37"/>
          <p:cNvGraphicFramePr>
            <a:graphicFrameLocks noChangeAspect="1"/>
          </p:cNvGraphicFramePr>
          <p:nvPr/>
        </p:nvGraphicFramePr>
        <p:xfrm>
          <a:off x="2014538" y="4256088"/>
          <a:ext cx="16573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12" imgW="482391" imgH="228501" progId="Equation.3">
                  <p:embed/>
                </p:oleObj>
              </mc:Choice>
              <mc:Fallback>
                <p:oleObj name="Equation" r:id="rId12" imgW="482391" imgH="228501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4256088"/>
                        <a:ext cx="16573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"/>
          <p:cNvGraphicFramePr>
            <a:graphicFrameLocks noChangeAspect="1"/>
          </p:cNvGraphicFramePr>
          <p:nvPr/>
        </p:nvGraphicFramePr>
        <p:xfrm>
          <a:off x="3733800" y="4267200"/>
          <a:ext cx="13493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14" imgW="393529" imgH="203112" progId="Equation.3">
                  <p:embed/>
                </p:oleObj>
              </mc:Choice>
              <mc:Fallback>
                <p:oleObj name="Equation" r:id="rId14" imgW="393529" imgH="203112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13493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9"/>
          <p:cNvGraphicFramePr>
            <a:graphicFrameLocks noChangeAspect="1"/>
          </p:cNvGraphicFramePr>
          <p:nvPr/>
        </p:nvGraphicFramePr>
        <p:xfrm>
          <a:off x="968375" y="5302250"/>
          <a:ext cx="18288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16" imgW="533169" imgH="203112" progId="Equation.3">
                  <p:embed/>
                </p:oleObj>
              </mc:Choice>
              <mc:Fallback>
                <p:oleObj name="Equation" r:id="rId16" imgW="533169" imgH="203112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302250"/>
                        <a:ext cx="18288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0"/>
          <p:cNvGraphicFramePr>
            <a:graphicFrameLocks noChangeAspect="1"/>
          </p:cNvGraphicFramePr>
          <p:nvPr/>
        </p:nvGraphicFramePr>
        <p:xfrm>
          <a:off x="5016500" y="4267200"/>
          <a:ext cx="10033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18" imgW="291973" imgH="203112" progId="Equation.3">
                  <p:embed/>
                </p:oleObj>
              </mc:Choice>
              <mc:Fallback>
                <p:oleObj name="Equation" r:id="rId18" imgW="291973" imgH="20311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267200"/>
                        <a:ext cx="10033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 Brace 41"/>
          <p:cNvSpPr>
            <a:spLocks/>
          </p:cNvSpPr>
          <p:nvPr/>
        </p:nvSpPr>
        <p:spPr bwMode="auto">
          <a:xfrm rot="5400000">
            <a:off x="1752600" y="4343400"/>
            <a:ext cx="304800" cy="1676400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eft Brace 42"/>
          <p:cNvSpPr>
            <a:spLocks/>
          </p:cNvSpPr>
          <p:nvPr/>
        </p:nvSpPr>
        <p:spPr bwMode="auto">
          <a:xfrm rot="5400000">
            <a:off x="3429000" y="4343400"/>
            <a:ext cx="304800" cy="1676400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" name="Object 42"/>
          <p:cNvGraphicFramePr>
            <a:graphicFrameLocks noChangeAspect="1"/>
          </p:cNvGraphicFramePr>
          <p:nvPr/>
        </p:nvGraphicFramePr>
        <p:xfrm>
          <a:off x="2667000" y="5300663"/>
          <a:ext cx="18288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20" imgW="533169" imgH="203112" progId="Equation.3">
                  <p:embed/>
                </p:oleObj>
              </mc:Choice>
              <mc:Fallback>
                <p:oleObj name="Equation" r:id="rId20" imgW="533169" imgH="20311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00663"/>
                        <a:ext cx="18288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3"/>
          <p:cNvGraphicFramePr>
            <a:graphicFrameLocks noChangeAspect="1"/>
          </p:cNvGraphicFramePr>
          <p:nvPr/>
        </p:nvGraphicFramePr>
        <p:xfrm>
          <a:off x="4876800" y="5181600"/>
          <a:ext cx="10033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21" imgW="291973" imgH="203112" progId="Equation.3">
                  <p:embed/>
                </p:oleObj>
              </mc:Choice>
              <mc:Fallback>
                <p:oleObj name="Equation" r:id="rId21" imgW="291973" imgH="203112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10033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27"/>
          <p:cNvSpPr>
            <a:spLocks noChangeArrowheads="1"/>
          </p:cNvSpPr>
          <p:nvPr/>
        </p:nvSpPr>
        <p:spPr bwMode="auto">
          <a:xfrm>
            <a:off x="5181600" y="3276600"/>
            <a:ext cx="8382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27"/>
          <p:cNvSpPr>
            <a:spLocks noChangeArrowheads="1"/>
          </p:cNvSpPr>
          <p:nvPr/>
        </p:nvSpPr>
        <p:spPr bwMode="auto">
          <a:xfrm>
            <a:off x="5334000" y="4267200"/>
            <a:ext cx="8382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5181600" y="5181600"/>
            <a:ext cx="8382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190" grpId="0" autoUpdateAnimBg="0"/>
      <p:bldP spid="37" grpId="0" animBg="1"/>
      <p:bldP spid="42" grpId="0" animBg="1"/>
      <p:bldP spid="43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Power of a Product Rule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(Distributive Property of Exponents over Multiplication)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77850" y="3436938"/>
            <a:ext cx="1741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u="sng">
                <a:solidFill>
                  <a:srgbClr val="000000"/>
                </a:solidFill>
              </a:rPr>
              <a:t>Example:</a:t>
            </a:r>
          </a:p>
        </p:txBody>
      </p:sp>
      <p:graphicFrame>
        <p:nvGraphicFramePr>
          <p:cNvPr id="28751" name="Object 79"/>
          <p:cNvGraphicFramePr>
            <a:graphicFrameLocks noChangeAspect="1"/>
          </p:cNvGraphicFramePr>
          <p:nvPr/>
        </p:nvGraphicFramePr>
        <p:xfrm>
          <a:off x="2587625" y="2103438"/>
          <a:ext cx="36623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4" imgW="1066800" imgH="241300" progId="Equation.3">
                  <p:embed/>
                </p:oleObj>
              </mc:Choice>
              <mc:Fallback>
                <p:oleObj name="Equation" r:id="rId4" imgW="1066800" imgH="2413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103438"/>
                        <a:ext cx="36623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14400" y="4332288"/>
          <a:ext cx="2224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6" imgW="647419" imgH="266584" progId="Equation.3">
                  <p:embed/>
                </p:oleObj>
              </mc:Choice>
              <mc:Fallback>
                <p:oleObj name="Equation" r:id="rId6" imgW="647419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22240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048000" y="4332288"/>
          <a:ext cx="3006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8" imgW="875920" imgH="266584" progId="Equation.3">
                  <p:embed/>
                </p:oleObj>
              </mc:Choice>
              <mc:Fallback>
                <p:oleObj name="Equation" r:id="rId8" imgW="875920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32288"/>
                        <a:ext cx="30067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27"/>
          <p:cNvSpPr>
            <a:spLocks noChangeArrowheads="1"/>
          </p:cNvSpPr>
          <p:nvPr/>
        </p:nvSpPr>
        <p:spPr bwMode="auto">
          <a:xfrm>
            <a:off x="5943600" y="4103688"/>
            <a:ext cx="2057400" cy="1295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6019800" y="4473575"/>
          <a:ext cx="17002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10" imgW="494870" imgH="203024" progId="Equation.3">
                  <p:embed/>
                </p:oleObj>
              </mc:Choice>
              <mc:Fallback>
                <p:oleObj name="Equation" r:id="rId10" imgW="494870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73575"/>
                        <a:ext cx="170021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3590925" y="5322888"/>
          <a:ext cx="8286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12" imgW="241195" imgH="203112" progId="Equation.3">
                  <p:embed/>
                </p:oleObj>
              </mc:Choice>
              <mc:Fallback>
                <p:oleObj name="Equation" r:id="rId12" imgW="241195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5322888"/>
                        <a:ext cx="8286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4581525" y="5322888"/>
          <a:ext cx="8286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14" imgW="241195" imgH="203112" progId="Equation.3">
                  <p:embed/>
                </p:oleObj>
              </mc:Choice>
              <mc:Fallback>
                <p:oleObj name="Equation" r:id="rId14" imgW="241195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322888"/>
                        <a:ext cx="8286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62200" y="1981200"/>
            <a:ext cx="4114800" cy="1066800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utoUpdateAnimBg="0"/>
      <p:bldP spid="4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Negative Exponent Property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For all real numbers </a:t>
            </a:r>
            <a:r>
              <a:rPr lang="en-US" i="1" smtClean="0"/>
              <a:t>a</a:t>
            </a:r>
            <a:r>
              <a:rPr lang="en-US" smtClean="0"/>
              <a:t>, </a:t>
            </a:r>
            <a:r>
              <a:rPr lang="en-US" i="1" smtClean="0"/>
              <a:t>a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≠ 0, and </a:t>
            </a:r>
            <a:r>
              <a:rPr lang="en-US" i="1" smtClean="0">
                <a:cs typeface="Times New Roman" pitchFamily="18" charset="0"/>
              </a:rPr>
              <a:t>n</a:t>
            </a:r>
            <a:r>
              <a:rPr lang="en-US" smtClean="0">
                <a:cs typeface="Times New Roman" pitchFamily="18" charset="0"/>
              </a:rPr>
              <a:t> is an integer:</a:t>
            </a:r>
          </a:p>
          <a:p>
            <a:pPr>
              <a:buFontTx/>
              <a:buNone/>
            </a:pP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252788" y="2851150"/>
          <a:ext cx="21812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583947" imgH="393529" progId="Equation.3">
                  <p:embed/>
                </p:oleObj>
              </mc:Choice>
              <mc:Fallback>
                <p:oleObj name="Equation" r:id="rId3" imgW="58394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51150"/>
                        <a:ext cx="21812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1905000"/>
            <a:ext cx="8229600" cy="2667000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81250" y="76200"/>
            <a:ext cx="371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u="sng"/>
              <a:t>Follow the Pattern!</a:t>
            </a:r>
          </a:p>
        </p:txBody>
      </p:sp>
      <p:graphicFrame>
        <p:nvGraphicFramePr>
          <p:cNvPr id="28672" name="Object 0"/>
          <p:cNvGraphicFramePr>
            <a:graphicFrameLocks noChangeAspect="1"/>
          </p:cNvGraphicFramePr>
          <p:nvPr/>
        </p:nvGraphicFramePr>
        <p:xfrm>
          <a:off x="695325" y="609600"/>
          <a:ext cx="5048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3" imgW="164957" imgH="203024" progId="Equation.DSMT4">
                  <p:embed/>
                </p:oleObj>
              </mc:Choice>
              <mc:Fallback>
                <p:oleObj name="Equation" r:id="rId3" imgW="164957" imgH="203024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609600"/>
                        <a:ext cx="5048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698500" y="1219200"/>
          <a:ext cx="5048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219200"/>
                        <a:ext cx="5048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92150" y="1828800"/>
          <a:ext cx="4651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7" imgW="152268" imgH="203024" progId="Equation.DSMT4">
                  <p:embed/>
                </p:oleObj>
              </mc:Choice>
              <mc:Fallback>
                <p:oleObj name="Equation" r:id="rId7" imgW="152268" imgH="20302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828800"/>
                        <a:ext cx="4651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95325" y="2438400"/>
          <a:ext cx="5048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9" imgW="164957" imgH="203024" progId="Equation.DSMT4">
                  <p:embed/>
                </p:oleObj>
              </mc:Choice>
              <mc:Fallback>
                <p:oleObj name="Equation" r:id="rId9" imgW="164957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438400"/>
                        <a:ext cx="5048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33400" y="3263900"/>
          <a:ext cx="6223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11" imgW="203024" imgH="203024" progId="Equation.DSMT4">
                  <p:embed/>
                </p:oleObj>
              </mc:Choice>
              <mc:Fallback>
                <p:oleObj name="Equation" r:id="rId11" imgW="203024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63900"/>
                        <a:ext cx="6223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36575" y="4411663"/>
          <a:ext cx="6619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13" imgW="215713" imgH="203024" progId="Equation.DSMT4">
                  <p:embed/>
                </p:oleObj>
              </mc:Choice>
              <mc:Fallback>
                <p:oleObj name="Equation" r:id="rId13" imgW="215713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411663"/>
                        <a:ext cx="66198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33400" y="5643563"/>
          <a:ext cx="6604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15" imgW="215713" imgH="203024" progId="Equation.DSMT4">
                  <p:embed/>
                </p:oleObj>
              </mc:Choice>
              <mc:Fallback>
                <p:oleObj name="Equation" r:id="rId15" imgW="215713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43563"/>
                        <a:ext cx="6604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187450" y="6540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628775" y="62865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3  3  3</a:t>
            </a:r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2016125" y="93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2486025" y="93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187450" y="12461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628775" y="1220788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3  3</a:t>
            </a: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2016125" y="15319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1190625" y="18494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631950" y="18557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190625" y="24907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1631950" y="24653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177925" y="3308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671638" y="3048000"/>
          <a:ext cx="4302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17" imgW="139639" imgH="393529" progId="Equation.DSMT4">
                  <p:embed/>
                </p:oleObj>
              </mc:Choice>
              <mc:Fallback>
                <p:oleObj name="Equation" r:id="rId17" imgW="139639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048000"/>
                        <a:ext cx="4302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1181100" y="4451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1674813" y="4191000"/>
          <a:ext cx="4302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19" imgW="139639" imgH="393529" progId="Equation.DSMT4">
                  <p:embed/>
                </p:oleObj>
              </mc:Choice>
              <mc:Fallback>
                <p:oleObj name="Equation" r:id="rId19" imgW="139639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191000"/>
                        <a:ext cx="4302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2133600" y="477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312988" y="4191000"/>
          <a:ext cx="4302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20" imgW="139639" imgH="393529" progId="Equation.DSMT4">
                  <p:embed/>
                </p:oleObj>
              </mc:Choice>
              <mc:Fallback>
                <p:oleObj name="Equation" r:id="rId20" imgW="13963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191000"/>
                        <a:ext cx="4302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1176338" y="56753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1670050" y="5414963"/>
          <a:ext cx="430213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21" imgW="139639" imgH="393529" progId="Equation.DSMT4">
                  <p:embed/>
                </p:oleObj>
              </mc:Choice>
              <mc:Fallback>
                <p:oleObj name="Equation" r:id="rId21" imgW="139639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5414963"/>
                        <a:ext cx="430213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4" name="Oval 50"/>
          <p:cNvSpPr>
            <a:spLocks noChangeArrowheads="1"/>
          </p:cNvSpPr>
          <p:nvPr/>
        </p:nvSpPr>
        <p:spPr bwMode="auto">
          <a:xfrm>
            <a:off x="2128838" y="5999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2308225" y="5414963"/>
          <a:ext cx="430213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22" imgW="139639" imgH="393529" progId="Equation.DSMT4">
                  <p:embed/>
                </p:oleObj>
              </mc:Choice>
              <mc:Fallback>
                <p:oleObj name="Equation" r:id="rId22" imgW="139639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5414963"/>
                        <a:ext cx="430213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2801938" y="599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2981325" y="5410200"/>
          <a:ext cx="4302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23" imgW="139639" imgH="393529" progId="Equation.DSMT4">
                  <p:embed/>
                </p:oleObj>
              </mc:Choice>
              <mc:Fallback>
                <p:oleObj name="Equation" r:id="rId23" imgW="139639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410200"/>
                        <a:ext cx="43021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3124200" y="1066800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24" imgW="104657" imgH="85776" progId="Equation.DSMT4">
                  <p:embed/>
                </p:oleObj>
              </mc:Choice>
              <mc:Fallback>
                <p:oleObj name="Equation" r:id="rId24" imgW="104657" imgH="8577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66800"/>
                        <a:ext cx="622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2654300" y="1670050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26" imgW="104657" imgH="85776" progId="Equation.DSMT4">
                  <p:embed/>
                </p:oleObj>
              </mc:Choice>
              <mc:Fallback>
                <p:oleObj name="Equation" r:id="rId26" imgW="104657" imgH="8577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1670050"/>
                        <a:ext cx="622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2514600" y="2279650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28" imgW="104657" imgH="85776" progId="Equation.DSMT4">
                  <p:embed/>
                </p:oleObj>
              </mc:Choice>
              <mc:Fallback>
                <p:oleObj name="Equation" r:id="rId28" imgW="104657" imgH="8577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79650"/>
                        <a:ext cx="622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2819400" y="3124200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30" imgW="104657" imgH="85776" progId="Equation.DSMT4">
                  <p:embed/>
                </p:oleObj>
              </mc:Choice>
              <mc:Fallback>
                <p:oleObj name="Equation" r:id="rId30" imgW="104657" imgH="8577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622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3352800" y="3962400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32" imgW="104657" imgH="85776" progId="Equation.DSMT4">
                  <p:embed/>
                </p:oleObj>
              </mc:Choice>
              <mc:Fallback>
                <p:oleObj name="Equation" r:id="rId32" imgW="104657" imgH="8577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62400"/>
                        <a:ext cx="622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3962400" y="5029200"/>
          <a:ext cx="622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34" imgW="104657" imgH="85776" progId="Equation.DSMT4">
                  <p:embed/>
                </p:oleObj>
              </mc:Choice>
              <mc:Fallback>
                <p:oleObj name="Equation" r:id="rId34" imgW="104657" imgH="8577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29200"/>
                        <a:ext cx="622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6" name="Freeform 72"/>
          <p:cNvSpPr>
            <a:spLocks/>
          </p:cNvSpPr>
          <p:nvPr/>
        </p:nvSpPr>
        <p:spPr bwMode="auto">
          <a:xfrm>
            <a:off x="2590800" y="1143000"/>
            <a:ext cx="496888" cy="457200"/>
          </a:xfrm>
          <a:custGeom>
            <a:avLst/>
            <a:gdLst>
              <a:gd name="T0" fmla="*/ 2147483647 w 313"/>
              <a:gd name="T1" fmla="*/ 0 h 288"/>
              <a:gd name="T2" fmla="*/ 2147483647 w 313"/>
              <a:gd name="T3" fmla="*/ 2147483647 h 288"/>
              <a:gd name="T4" fmla="*/ 0 w 313"/>
              <a:gd name="T5" fmla="*/ 2147483647 h 288"/>
              <a:gd name="T6" fmla="*/ 0 60000 65536"/>
              <a:gd name="T7" fmla="*/ 0 60000 65536"/>
              <a:gd name="T8" fmla="*/ 0 60000 65536"/>
              <a:gd name="T9" fmla="*/ 0 w 313"/>
              <a:gd name="T10" fmla="*/ 0 h 288"/>
              <a:gd name="T11" fmla="*/ 313 w 313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288">
                <a:moveTo>
                  <a:pt x="192" y="0"/>
                </a:moveTo>
                <a:lnTo>
                  <a:pt x="313" y="157"/>
                </a:lnTo>
                <a:lnTo>
                  <a:pt x="0" y="288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Freeform 73"/>
          <p:cNvSpPr>
            <a:spLocks/>
          </p:cNvSpPr>
          <p:nvPr/>
        </p:nvSpPr>
        <p:spPr bwMode="auto">
          <a:xfrm>
            <a:off x="2133600" y="1676400"/>
            <a:ext cx="496888" cy="457200"/>
          </a:xfrm>
          <a:custGeom>
            <a:avLst/>
            <a:gdLst>
              <a:gd name="T0" fmla="*/ 2147483647 w 313"/>
              <a:gd name="T1" fmla="*/ 0 h 288"/>
              <a:gd name="T2" fmla="*/ 2147483647 w 313"/>
              <a:gd name="T3" fmla="*/ 2147483647 h 288"/>
              <a:gd name="T4" fmla="*/ 0 w 313"/>
              <a:gd name="T5" fmla="*/ 2147483647 h 288"/>
              <a:gd name="T6" fmla="*/ 0 60000 65536"/>
              <a:gd name="T7" fmla="*/ 0 60000 65536"/>
              <a:gd name="T8" fmla="*/ 0 60000 65536"/>
              <a:gd name="T9" fmla="*/ 0 w 313"/>
              <a:gd name="T10" fmla="*/ 0 h 288"/>
              <a:gd name="T11" fmla="*/ 313 w 313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288">
                <a:moveTo>
                  <a:pt x="192" y="0"/>
                </a:moveTo>
                <a:lnTo>
                  <a:pt x="313" y="157"/>
                </a:lnTo>
                <a:lnTo>
                  <a:pt x="0" y="288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Freeform 74"/>
          <p:cNvSpPr>
            <a:spLocks/>
          </p:cNvSpPr>
          <p:nvPr/>
        </p:nvSpPr>
        <p:spPr bwMode="auto">
          <a:xfrm>
            <a:off x="1981200" y="2286000"/>
            <a:ext cx="496888" cy="457200"/>
          </a:xfrm>
          <a:custGeom>
            <a:avLst/>
            <a:gdLst>
              <a:gd name="T0" fmla="*/ 2147483647 w 313"/>
              <a:gd name="T1" fmla="*/ 0 h 288"/>
              <a:gd name="T2" fmla="*/ 2147483647 w 313"/>
              <a:gd name="T3" fmla="*/ 2147483647 h 288"/>
              <a:gd name="T4" fmla="*/ 0 w 313"/>
              <a:gd name="T5" fmla="*/ 2147483647 h 288"/>
              <a:gd name="T6" fmla="*/ 0 60000 65536"/>
              <a:gd name="T7" fmla="*/ 0 60000 65536"/>
              <a:gd name="T8" fmla="*/ 0 60000 65536"/>
              <a:gd name="T9" fmla="*/ 0 w 313"/>
              <a:gd name="T10" fmla="*/ 0 h 288"/>
              <a:gd name="T11" fmla="*/ 313 w 313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288">
                <a:moveTo>
                  <a:pt x="76" y="0"/>
                </a:moveTo>
                <a:lnTo>
                  <a:pt x="313" y="157"/>
                </a:lnTo>
                <a:lnTo>
                  <a:pt x="0" y="288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Freeform 75"/>
          <p:cNvSpPr>
            <a:spLocks/>
          </p:cNvSpPr>
          <p:nvPr/>
        </p:nvSpPr>
        <p:spPr bwMode="auto">
          <a:xfrm>
            <a:off x="2076450" y="2955925"/>
            <a:ext cx="630238" cy="669925"/>
          </a:xfrm>
          <a:custGeom>
            <a:avLst/>
            <a:gdLst>
              <a:gd name="T0" fmla="*/ 0 w 397"/>
              <a:gd name="T1" fmla="*/ 0 h 422"/>
              <a:gd name="T2" fmla="*/ 2147483647 w 397"/>
              <a:gd name="T3" fmla="*/ 2147483647 h 422"/>
              <a:gd name="T4" fmla="*/ 2147483647 w 397"/>
              <a:gd name="T5" fmla="*/ 2147483647 h 422"/>
              <a:gd name="T6" fmla="*/ 0 60000 65536"/>
              <a:gd name="T7" fmla="*/ 0 60000 65536"/>
              <a:gd name="T8" fmla="*/ 0 60000 65536"/>
              <a:gd name="T9" fmla="*/ 0 w 397"/>
              <a:gd name="T10" fmla="*/ 0 h 422"/>
              <a:gd name="T11" fmla="*/ 397 w 397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422">
                <a:moveTo>
                  <a:pt x="0" y="0"/>
                </a:moveTo>
                <a:lnTo>
                  <a:pt x="397" y="263"/>
                </a:lnTo>
                <a:lnTo>
                  <a:pt x="41" y="422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Freeform 76"/>
          <p:cNvSpPr>
            <a:spLocks/>
          </p:cNvSpPr>
          <p:nvPr/>
        </p:nvSpPr>
        <p:spPr bwMode="auto">
          <a:xfrm>
            <a:off x="2246313" y="3770313"/>
            <a:ext cx="993775" cy="722312"/>
          </a:xfrm>
          <a:custGeom>
            <a:avLst/>
            <a:gdLst>
              <a:gd name="T0" fmla="*/ 0 w 626"/>
              <a:gd name="T1" fmla="*/ 0 h 455"/>
              <a:gd name="T2" fmla="*/ 2147483647 w 626"/>
              <a:gd name="T3" fmla="*/ 2147483647 h 455"/>
              <a:gd name="T4" fmla="*/ 2147483647 w 626"/>
              <a:gd name="T5" fmla="*/ 2147483647 h 455"/>
              <a:gd name="T6" fmla="*/ 0 60000 65536"/>
              <a:gd name="T7" fmla="*/ 0 60000 65536"/>
              <a:gd name="T8" fmla="*/ 0 60000 65536"/>
              <a:gd name="T9" fmla="*/ 0 w 626"/>
              <a:gd name="T10" fmla="*/ 0 h 455"/>
              <a:gd name="T11" fmla="*/ 626 w 626"/>
              <a:gd name="T12" fmla="*/ 455 h 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6" h="455">
                <a:moveTo>
                  <a:pt x="0" y="0"/>
                </a:moveTo>
                <a:lnTo>
                  <a:pt x="626" y="278"/>
                </a:lnTo>
                <a:lnTo>
                  <a:pt x="364" y="455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Freeform 77"/>
          <p:cNvSpPr>
            <a:spLocks/>
          </p:cNvSpPr>
          <p:nvPr/>
        </p:nvSpPr>
        <p:spPr bwMode="auto">
          <a:xfrm>
            <a:off x="2895600" y="4876800"/>
            <a:ext cx="993775" cy="722313"/>
          </a:xfrm>
          <a:custGeom>
            <a:avLst/>
            <a:gdLst>
              <a:gd name="T0" fmla="*/ 0 w 626"/>
              <a:gd name="T1" fmla="*/ 0 h 455"/>
              <a:gd name="T2" fmla="*/ 2147483647 w 626"/>
              <a:gd name="T3" fmla="*/ 2147483647 h 455"/>
              <a:gd name="T4" fmla="*/ 2147483647 w 626"/>
              <a:gd name="T5" fmla="*/ 2147483647 h 455"/>
              <a:gd name="T6" fmla="*/ 0 60000 65536"/>
              <a:gd name="T7" fmla="*/ 0 60000 65536"/>
              <a:gd name="T8" fmla="*/ 0 60000 65536"/>
              <a:gd name="T9" fmla="*/ 0 w 626"/>
              <a:gd name="T10" fmla="*/ 0 h 455"/>
              <a:gd name="T11" fmla="*/ 626 w 626"/>
              <a:gd name="T12" fmla="*/ 455 h 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6" h="455">
                <a:moveTo>
                  <a:pt x="0" y="0"/>
                </a:moveTo>
                <a:lnTo>
                  <a:pt x="626" y="278"/>
                </a:lnTo>
                <a:lnTo>
                  <a:pt x="364" y="455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utoUpdateAnimBg="0"/>
      <p:bldP spid="11283" grpId="0" autoUpdateAnimBg="0"/>
      <p:bldP spid="11284" grpId="0" animBg="1"/>
      <p:bldP spid="11285" grpId="0" animBg="1"/>
      <p:bldP spid="11287" grpId="0" autoUpdateAnimBg="0"/>
      <p:bldP spid="11288" grpId="0" autoUpdateAnimBg="0"/>
      <p:bldP spid="11289" grpId="0" animBg="1"/>
      <p:bldP spid="11292" grpId="0" autoUpdateAnimBg="0"/>
      <p:bldP spid="11293" grpId="0" autoUpdateAnimBg="0"/>
      <p:bldP spid="11297" grpId="0" autoUpdateAnimBg="0"/>
      <p:bldP spid="11298" grpId="0" autoUpdateAnimBg="0"/>
      <p:bldP spid="11302" grpId="0" autoUpdateAnimBg="0"/>
      <p:bldP spid="11308" grpId="0" autoUpdateAnimBg="0"/>
      <p:bldP spid="11310" grpId="0" animBg="1"/>
      <p:bldP spid="11312" grpId="0" autoUpdateAnimBg="0"/>
      <p:bldP spid="11314" grpId="0" animBg="1"/>
      <p:bldP spid="11320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r>
              <a:rPr lang="en-US" sz="4000" smtClean="0"/>
              <a:t>Objective- To simplify expressions involving rational exponents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smtClean="0"/>
              <a:t>Working with Negative Exponents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When you see a </a:t>
            </a:r>
            <a:r>
              <a:rPr lang="en-US" b="1" smtClean="0">
                <a:solidFill>
                  <a:srgbClr val="FF0000"/>
                </a:solidFill>
              </a:rPr>
              <a:t>negative exponent</a:t>
            </a:r>
            <a:r>
              <a:rPr lang="en-US" smtClean="0"/>
              <a:t>,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think FRACTION!</a:t>
            </a:r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r>
              <a:rPr lang="en-US" smtClean="0"/>
              <a:t>If no fraction exists,</a:t>
            </a:r>
          </a:p>
          <a:p>
            <a:pPr algn="ctr">
              <a:buFontTx/>
              <a:buNone/>
            </a:pPr>
            <a:r>
              <a:rPr lang="en-US" smtClean="0"/>
              <a:t>create a fraction,</a:t>
            </a:r>
          </a:p>
          <a:p>
            <a:pPr algn="ctr">
              <a:buFontTx/>
              <a:buNone/>
            </a:pPr>
            <a:r>
              <a:rPr lang="en-US" smtClean="0"/>
              <a:t>by putting what you have over 1!</a:t>
            </a:r>
          </a:p>
          <a:p>
            <a:pPr algn="ctr"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r>
              <a:rPr lang="en-US" smtClean="0"/>
              <a:t>Examples: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979738" y="5149850"/>
          <a:ext cx="14398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3" imgW="482391" imgH="393529" progId="Equation.3">
                  <p:embed/>
                </p:oleObj>
              </mc:Choice>
              <mc:Fallback>
                <p:oleObj name="Equation" r:id="rId3" imgW="48239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5149850"/>
                        <a:ext cx="143986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686425" y="5105400"/>
          <a:ext cx="16668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5" imgW="558558" imgH="393529" progId="Equation.3">
                  <p:embed/>
                </p:oleObj>
              </mc:Choice>
              <mc:Fallback>
                <p:oleObj name="Equation" r:id="rId5" imgW="55855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5105400"/>
                        <a:ext cx="16668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Fractions As Bases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If you have a fraction as the base,</a:t>
            </a:r>
            <a:br>
              <a:rPr lang="en-US" smtClean="0"/>
            </a:br>
            <a:r>
              <a:rPr lang="en-US" smtClean="0"/>
              <a:t>and there is a negative exponent:</a:t>
            </a:r>
          </a:p>
          <a:p>
            <a:pPr algn="ctr">
              <a:buFontTx/>
              <a:buNone/>
            </a:pPr>
            <a:r>
              <a:rPr lang="en-US" smtClean="0"/>
              <a:t>FLIP THE FRACTION!</a:t>
            </a:r>
          </a:p>
          <a:p>
            <a:pPr algn="ctr"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r>
              <a:rPr lang="en-US" smtClean="0"/>
              <a:t>Example: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819400" y="3886200"/>
          <a:ext cx="9683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3" imgW="393529" imgH="469696" progId="Equation.3">
                  <p:embed/>
                </p:oleObj>
              </mc:Choice>
              <mc:Fallback>
                <p:oleObj name="Equation" r:id="rId3" imgW="393529" imgH="4696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9683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038600" y="3905250"/>
          <a:ext cx="8445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5" imgW="342751" imgH="469696" progId="Equation.3">
                  <p:embed/>
                </p:oleObj>
              </mc:Choice>
              <mc:Fallback>
                <p:oleObj name="Equation" r:id="rId5" imgW="342751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05250"/>
                        <a:ext cx="8445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581400" y="4548188"/>
            <a:ext cx="471488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410200" y="3984625"/>
          <a:ext cx="15017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7" imgW="609336" imgH="431613" progId="Equation.3">
                  <p:embed/>
                </p:oleObj>
              </mc:Choice>
              <mc:Fallback>
                <p:oleObj name="Equation" r:id="rId7" imgW="609336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84625"/>
                        <a:ext cx="15017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876800" y="4541838"/>
            <a:ext cx="471488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999288" y="4518025"/>
            <a:ext cx="471487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7554913" y="4019550"/>
          <a:ext cx="5635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9" imgW="228501" imgH="393529" progId="Equation.3">
                  <p:embed/>
                </p:oleObj>
              </mc:Choice>
              <mc:Fallback>
                <p:oleObj name="Equation" r:id="rId9" imgW="228501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4019550"/>
                        <a:ext cx="56356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6" grpId="0" animBg="1"/>
      <p:bldP spid="276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33400" y="83820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Simplify.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3400" y="2289175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1)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6575" y="41656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2)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743200" y="2289175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3)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746375" y="41656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4)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715000" y="2289175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5)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718175" y="41656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6)</a:t>
            </a:r>
          </a:p>
        </p:txBody>
      </p:sp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1120775" y="2282825"/>
          <a:ext cx="6223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3" imgW="203024" imgH="203024" progId="Equation.DSMT4">
                  <p:embed/>
                </p:oleObj>
              </mc:Choice>
              <mc:Fallback>
                <p:oleObj name="Equation" r:id="rId3" imgW="203024" imgH="20302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282825"/>
                        <a:ext cx="6223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1095375" y="4171950"/>
          <a:ext cx="6127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5" imgW="203024" imgH="203024" progId="Equation.DSMT4">
                  <p:embed/>
                </p:oleObj>
              </mc:Choice>
              <mc:Fallback>
                <p:oleObj name="Equation" r:id="rId5" imgW="203024" imgH="20302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4171950"/>
                        <a:ext cx="6127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3327400" y="2295525"/>
          <a:ext cx="6492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7" imgW="215713" imgH="190335" progId="Equation.DSMT4">
                  <p:embed/>
                </p:oleObj>
              </mc:Choice>
              <mc:Fallback>
                <p:oleObj name="Equation" r:id="rId7" imgW="215713" imgH="190335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295525"/>
                        <a:ext cx="6492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3352800" y="4171950"/>
          <a:ext cx="6588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Equation" r:id="rId9" imgW="215713" imgH="203024" progId="Equation.DSMT4">
                  <p:embed/>
                </p:oleObj>
              </mc:Choice>
              <mc:Fallback>
                <p:oleObj name="Equation" r:id="rId9" imgW="215713" imgH="203024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71950"/>
                        <a:ext cx="6588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1" name="Object 33"/>
          <p:cNvGraphicFramePr>
            <a:graphicFrameLocks noChangeAspect="1"/>
          </p:cNvGraphicFramePr>
          <p:nvPr/>
        </p:nvGraphicFramePr>
        <p:xfrm>
          <a:off x="6248400" y="1927225"/>
          <a:ext cx="10509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11" imgW="393529" imgH="469696" progId="Equation.DSMT4">
                  <p:embed/>
                </p:oleObj>
              </mc:Choice>
              <mc:Fallback>
                <p:oleObj name="Equation" r:id="rId11" imgW="393529" imgH="46969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27225"/>
                        <a:ext cx="10509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6248400" y="3879850"/>
          <a:ext cx="10509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13" imgW="393529" imgH="469696" progId="Equation.DSMT4">
                  <p:embed/>
                </p:oleObj>
              </mc:Choice>
              <mc:Fallback>
                <p:oleObj name="Equation" r:id="rId13" imgW="393529" imgH="46969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79850"/>
                        <a:ext cx="10509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1911350" y="2079625"/>
          <a:ext cx="3746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15" imgW="47743" imgH="295359" progId="Equation.DSMT4">
                  <p:embed/>
                </p:oleObj>
              </mc:Choice>
              <mc:Fallback>
                <p:oleObj name="Equation" r:id="rId15" imgW="47743" imgH="29535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079625"/>
                        <a:ext cx="3746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1905000" y="3981450"/>
          <a:ext cx="3746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17" imgW="47743" imgH="295359" progId="Equation.DSMT4">
                  <p:embed/>
                </p:oleObj>
              </mc:Choice>
              <mc:Fallback>
                <p:oleObj name="Equation" r:id="rId17" imgW="47743" imgH="295359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81450"/>
                        <a:ext cx="3746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4071938" y="2105025"/>
          <a:ext cx="5762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19" imgW="123808" imgH="295359" progId="Equation.DSMT4">
                  <p:embed/>
                </p:oleObj>
              </mc:Choice>
              <mc:Fallback>
                <p:oleObj name="Equation" r:id="rId19" imgW="123808" imgH="29535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105025"/>
                        <a:ext cx="57626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4678363" y="2105025"/>
          <a:ext cx="8874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21" imgW="238176" imgH="295359" progId="Equation.DSMT4">
                  <p:embed/>
                </p:oleObj>
              </mc:Choice>
              <mc:Fallback>
                <p:oleObj name="Equation" r:id="rId21" imgW="238176" imgH="29535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105025"/>
                        <a:ext cx="88741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4081463" y="4022725"/>
          <a:ext cx="5762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23" imgW="123808" imgH="295359" progId="Equation.DSMT4">
                  <p:embed/>
                </p:oleObj>
              </mc:Choice>
              <mc:Fallback>
                <p:oleObj name="Equation" r:id="rId23" imgW="123808" imgH="29535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022725"/>
                        <a:ext cx="57626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" name="Object 40"/>
          <p:cNvGraphicFramePr>
            <a:graphicFrameLocks noChangeAspect="1"/>
          </p:cNvGraphicFramePr>
          <p:nvPr/>
        </p:nvGraphicFramePr>
        <p:xfrm>
          <a:off x="4673600" y="4022725"/>
          <a:ext cx="9175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25" imgW="247616" imgH="295359" progId="Equation.DSMT4">
                  <p:embed/>
                </p:oleObj>
              </mc:Choice>
              <mc:Fallback>
                <p:oleObj name="Equation" r:id="rId25" imgW="247616" imgH="29535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022725"/>
                        <a:ext cx="91757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7451725" y="2092325"/>
          <a:ext cx="40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27" imgW="57184" imgH="295359" progId="Equation.DSMT4">
                  <p:embed/>
                </p:oleObj>
              </mc:Choice>
              <mc:Fallback>
                <p:oleObj name="Equation" r:id="rId27" imgW="57184" imgH="29535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092325"/>
                        <a:ext cx="406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1" name="Object 43"/>
          <p:cNvGraphicFramePr>
            <a:graphicFrameLocks noChangeAspect="1"/>
          </p:cNvGraphicFramePr>
          <p:nvPr/>
        </p:nvGraphicFramePr>
        <p:xfrm>
          <a:off x="7162800" y="3919538"/>
          <a:ext cx="9175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29" imgW="247616" imgH="371424" progId="Equation.DSMT4">
                  <p:embed/>
                </p:oleObj>
              </mc:Choice>
              <mc:Fallback>
                <p:oleObj name="Equation" r:id="rId29" imgW="247616" imgH="371424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19538"/>
                        <a:ext cx="9175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2" name="Object 44"/>
          <p:cNvGraphicFramePr>
            <a:graphicFrameLocks noChangeAspect="1"/>
          </p:cNvGraphicFramePr>
          <p:nvPr/>
        </p:nvGraphicFramePr>
        <p:xfrm>
          <a:off x="7931150" y="4022725"/>
          <a:ext cx="7127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31" imgW="171551" imgH="295359" progId="Equation.DSMT4">
                  <p:embed/>
                </p:oleObj>
              </mc:Choice>
              <mc:Fallback>
                <p:oleObj name="Equation" r:id="rId31" imgW="171551" imgH="295359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4022725"/>
                        <a:ext cx="71278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utoUpdateAnimBg="0"/>
      <p:bldP spid="2071" grpId="0" autoUpdateAnimBg="0"/>
      <p:bldP spid="2072" grpId="0" autoUpdateAnimBg="0"/>
      <p:bldP spid="2073" grpId="0" autoUpdateAnimBg="0"/>
      <p:bldP spid="2074" grpId="0" autoUpdateAnimBg="0"/>
      <p:bldP spid="2075" grpId="0" autoUpdateAnimBg="0"/>
      <p:bldP spid="207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1295400"/>
            <a:ext cx="8610600" cy="124194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3200400"/>
            <a:ext cx="8610600" cy="12455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5044481"/>
            <a:ext cx="8610600" cy="120391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76200" y="762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Simplify these: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95600" y="2514600"/>
          <a:ext cx="612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203112" imgH="291973" progId="Equation.DSMT4">
                  <p:embed/>
                </p:oleObj>
              </mc:Choice>
              <mc:Fallback>
                <p:oleObj name="Equation" r:id="rId3" imgW="203112" imgH="29197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6127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65525" y="288925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/>
              <a:t>=</a:t>
            </a:r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032250" y="2781300"/>
          <a:ext cx="768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5" imgW="253780" imgH="215713" progId="Equation.DSMT4">
                  <p:embed/>
                </p:oleObj>
              </mc:Choice>
              <mc:Fallback>
                <p:oleObj name="Equation" r:id="rId5" imgW="253780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781300"/>
                        <a:ext cx="768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11713" y="2882900"/>
            <a:ext cx="52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or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480050" y="2776538"/>
          <a:ext cx="7683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7" imgW="253780" imgH="215713" progId="Equation.DSMT4">
                  <p:embed/>
                </p:oleObj>
              </mc:Choice>
              <mc:Fallback>
                <p:oleObj name="Equation" r:id="rId7" imgW="253780" imgH="2157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776538"/>
                        <a:ext cx="7683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913063" y="3922713"/>
          <a:ext cx="5778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9" imgW="190417" imgH="291973" progId="Equation.DSMT4">
                  <p:embed/>
                </p:oleObj>
              </mc:Choice>
              <mc:Fallback>
                <p:oleObj name="Equation" r:id="rId9" imgW="190417" imgH="29197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922713"/>
                        <a:ext cx="5778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65525" y="4297363"/>
            <a:ext cx="415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/>
              <a:t>=</a:t>
            </a:r>
            <a:endParaRPr lang="en-US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038600" y="4184650"/>
          <a:ext cx="768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11" imgW="253780" imgH="215713" progId="Equation.DSMT4">
                  <p:embed/>
                </p:oleObj>
              </mc:Choice>
              <mc:Fallback>
                <p:oleObj name="Equation" r:id="rId11" imgW="253780" imgH="2157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84650"/>
                        <a:ext cx="768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890838" y="5370513"/>
          <a:ext cx="6111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370513"/>
                        <a:ext cx="6111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559175" y="5745163"/>
            <a:ext cx="415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/>
              <a:t>=</a:t>
            </a:r>
            <a:endParaRPr lang="en-US"/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4032250" y="5632450"/>
          <a:ext cx="768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15" imgW="253780" imgH="215713" progId="Equation.DSMT4">
                  <p:embed/>
                </p:oleObj>
              </mc:Choice>
              <mc:Fallback>
                <p:oleObj name="Equation" r:id="rId15" imgW="253780" imgH="2157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5632450"/>
                        <a:ext cx="768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</p:spPr>
        <p:txBody>
          <a:bodyPr/>
          <a:lstStyle/>
          <a:p>
            <a:r>
              <a:rPr lang="en-US" smtClean="0"/>
              <a:t>A fractional exponent is a root of the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4" grpId="0" autoUpdateAnimBg="0"/>
      <p:bldP spid="2058" grpId="0" autoUpdateAnimBg="0"/>
      <p:bldP spid="206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9925" y="38100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Simplify.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143000" y="1144588"/>
          <a:ext cx="5302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Equation" r:id="rId3" imgW="177569" imgH="304404" progId="Equation.DSMT4">
                  <p:embed/>
                </p:oleObj>
              </mc:Choice>
              <mc:Fallback>
                <p:oleObj name="Equation" r:id="rId3" imgW="177569" imgH="30440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4588"/>
                        <a:ext cx="5302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17525" y="14351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1)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20700" y="31686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2)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20700" y="49974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3)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419600" y="14351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4)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4422775" y="31686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5)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4422775" y="49974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6)</a:t>
            </a:r>
          </a:p>
        </p:txBody>
      </p:sp>
      <p:graphicFrame>
        <p:nvGraphicFramePr>
          <p:cNvPr id="26634" name="Object 13"/>
          <p:cNvGraphicFramePr>
            <a:graphicFrameLocks noChangeAspect="1"/>
          </p:cNvGraphicFramePr>
          <p:nvPr/>
        </p:nvGraphicFramePr>
        <p:xfrm>
          <a:off x="1100138" y="2857500"/>
          <a:ext cx="7286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5" imgW="241195" imgH="304668" progId="Equation.DSMT4">
                  <p:embed/>
                </p:oleObj>
              </mc:Choice>
              <mc:Fallback>
                <p:oleObj name="Equation" r:id="rId5" imgW="241195" imgH="30466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857500"/>
                        <a:ext cx="72866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4"/>
          <p:cNvGraphicFramePr>
            <a:graphicFrameLocks noChangeAspect="1"/>
          </p:cNvGraphicFramePr>
          <p:nvPr/>
        </p:nvGraphicFramePr>
        <p:xfrm>
          <a:off x="1092200" y="4703763"/>
          <a:ext cx="7286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7" imgW="241195" imgH="304668" progId="Equation.DSMT4">
                  <p:embed/>
                </p:oleObj>
              </mc:Choice>
              <mc:Fallback>
                <p:oleObj name="Equation" r:id="rId7" imgW="241195" imgH="30466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703763"/>
                        <a:ext cx="72866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5"/>
          <p:cNvGraphicFramePr>
            <a:graphicFrameLocks noChangeAspect="1"/>
          </p:cNvGraphicFramePr>
          <p:nvPr/>
        </p:nvGraphicFramePr>
        <p:xfrm>
          <a:off x="5005388" y="1155700"/>
          <a:ext cx="7207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9" imgW="241195" imgH="304668" progId="Equation.DSMT4">
                  <p:embed/>
                </p:oleObj>
              </mc:Choice>
              <mc:Fallback>
                <p:oleObj name="Equation" r:id="rId9" imgW="241195" imgH="304668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155700"/>
                        <a:ext cx="7207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6"/>
          <p:cNvGraphicFramePr>
            <a:graphicFrameLocks noChangeAspect="1"/>
          </p:cNvGraphicFramePr>
          <p:nvPr/>
        </p:nvGraphicFramePr>
        <p:xfrm>
          <a:off x="5029200" y="2868613"/>
          <a:ext cx="7683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11" imgW="253780" imgH="304536" progId="Equation.DSMT4">
                  <p:embed/>
                </p:oleObj>
              </mc:Choice>
              <mc:Fallback>
                <p:oleObj name="Equation" r:id="rId11" imgW="253780" imgH="30453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68613"/>
                        <a:ext cx="7683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7"/>
          <p:cNvGraphicFramePr>
            <a:graphicFrameLocks noChangeAspect="1"/>
          </p:cNvGraphicFramePr>
          <p:nvPr/>
        </p:nvGraphicFramePr>
        <p:xfrm>
          <a:off x="4983163" y="4714875"/>
          <a:ext cx="9604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13" imgW="317225" imgH="304536" progId="Equation.DSMT4">
                  <p:embed/>
                </p:oleObj>
              </mc:Choice>
              <mc:Fallback>
                <p:oleObj name="Equation" r:id="rId13" imgW="317225" imgH="30453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4714875"/>
                        <a:ext cx="9604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63700" y="14478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905000" y="32004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828800" y="50419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715000" y="14478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791200" y="32004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943600" y="50419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2124075" y="1397000"/>
          <a:ext cx="6953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15" imgW="228600" imgH="228600" progId="Equation.DSMT4">
                  <p:embed/>
                </p:oleObj>
              </mc:Choice>
              <mc:Fallback>
                <p:oleObj name="Equation" r:id="rId15" imgW="2286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97000"/>
                        <a:ext cx="6953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895600" y="14478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3352800" y="1511300"/>
          <a:ext cx="38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17" imgW="126780" imgH="164814" progId="Equation.DSMT4">
                  <p:embed/>
                </p:oleObj>
              </mc:Choice>
              <mc:Fallback>
                <p:oleObj name="Equation" r:id="rId17" imgW="126780" imgH="16481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511300"/>
                        <a:ext cx="38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3251200" y="1485900"/>
            <a:ext cx="5334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362200" y="3127375"/>
          <a:ext cx="8842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19" imgW="291973" imgH="228501" progId="Equation.DSMT4">
                  <p:embed/>
                </p:oleObj>
              </mc:Choice>
              <mc:Fallback>
                <p:oleObj name="Equation" r:id="rId19" imgW="291973" imgH="228501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7375"/>
                        <a:ext cx="8842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276600" y="31686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3806825" y="3244850"/>
          <a:ext cx="38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21" imgW="126780" imgH="164814" progId="Equation.DSMT4">
                  <p:embed/>
                </p:oleObj>
              </mc:Choice>
              <mc:Fallback>
                <p:oleObj name="Equation" r:id="rId21" imgW="126780" imgH="164814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244850"/>
                        <a:ext cx="38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3733800" y="3194050"/>
            <a:ext cx="5334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7" name="Object 35"/>
          <p:cNvGraphicFramePr>
            <a:graphicFrameLocks noChangeAspect="1"/>
          </p:cNvGraphicFramePr>
          <p:nvPr/>
        </p:nvGraphicFramePr>
        <p:xfrm>
          <a:off x="2286000" y="4965700"/>
          <a:ext cx="882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23" imgW="291973" imgH="228501" progId="Equation.DSMT4">
                  <p:embed/>
                </p:oleObj>
              </mc:Choice>
              <mc:Fallback>
                <p:oleObj name="Equation" r:id="rId23" imgW="291973" imgH="228501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65700"/>
                        <a:ext cx="8826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149600" y="50165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3683000" y="5080000"/>
          <a:ext cx="38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25" imgW="126780" imgH="164814" progId="Equation.DSMT4">
                  <p:embed/>
                </p:oleObj>
              </mc:Choice>
              <mc:Fallback>
                <p:oleObj name="Equation" r:id="rId25" imgW="126780" imgH="164814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080000"/>
                        <a:ext cx="38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3581400" y="5054600"/>
            <a:ext cx="5334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11" name="Object 39"/>
          <p:cNvGraphicFramePr>
            <a:graphicFrameLocks noChangeAspect="1"/>
          </p:cNvGraphicFramePr>
          <p:nvPr/>
        </p:nvGraphicFramePr>
        <p:xfrm>
          <a:off x="6202363" y="1397000"/>
          <a:ext cx="8842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26" imgW="291973" imgH="228501" progId="Equation.DSMT4">
                  <p:embed/>
                </p:oleObj>
              </mc:Choice>
              <mc:Fallback>
                <p:oleObj name="Equation" r:id="rId26" imgW="291973" imgH="228501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397000"/>
                        <a:ext cx="8842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7086600" y="14478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113" name="Object 41"/>
          <p:cNvGraphicFramePr>
            <a:graphicFrameLocks noChangeAspect="1"/>
          </p:cNvGraphicFramePr>
          <p:nvPr/>
        </p:nvGraphicFramePr>
        <p:xfrm>
          <a:off x="7664450" y="1517650"/>
          <a:ext cx="3460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28" imgW="114102" imgH="177492" progId="Equation.DSMT4">
                  <p:embed/>
                </p:oleObj>
              </mc:Choice>
              <mc:Fallback>
                <p:oleObj name="Equation" r:id="rId28" imgW="114102" imgH="177492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1517650"/>
                        <a:ext cx="3460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7543800" y="1473200"/>
            <a:ext cx="5334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15" name="Object 43"/>
          <p:cNvGraphicFramePr>
            <a:graphicFrameLocks noChangeAspect="1"/>
          </p:cNvGraphicFramePr>
          <p:nvPr/>
        </p:nvGraphicFramePr>
        <p:xfrm>
          <a:off x="6240463" y="3124200"/>
          <a:ext cx="9223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Equation" r:id="rId30" imgW="304668" imgH="228501" progId="Equation.DSMT4">
                  <p:embed/>
                </p:oleObj>
              </mc:Choice>
              <mc:Fallback>
                <p:oleObj name="Equation" r:id="rId30" imgW="304668" imgH="228501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124200"/>
                        <a:ext cx="9223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7112000" y="31750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117" name="Object 45"/>
          <p:cNvGraphicFramePr>
            <a:graphicFrameLocks noChangeAspect="1"/>
          </p:cNvGraphicFramePr>
          <p:nvPr/>
        </p:nvGraphicFramePr>
        <p:xfrm>
          <a:off x="7721600" y="3238500"/>
          <a:ext cx="38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32" imgW="126780" imgH="164814" progId="Equation.DSMT4">
                  <p:embed/>
                </p:oleObj>
              </mc:Choice>
              <mc:Fallback>
                <p:oleObj name="Equation" r:id="rId32" imgW="126780" imgH="164814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3238500"/>
                        <a:ext cx="38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7620000" y="3213100"/>
            <a:ext cx="5334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6346825" y="4978400"/>
          <a:ext cx="11207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33" imgW="368300" imgH="228600" progId="Equation.DSMT4">
                  <p:embed/>
                </p:oleObj>
              </mc:Choice>
              <mc:Fallback>
                <p:oleObj name="Equation" r:id="rId33" imgW="36830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4978400"/>
                        <a:ext cx="11207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7477125" y="50292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8016875" y="5073650"/>
          <a:ext cx="3444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35" imgW="114102" imgH="177492" progId="Equation.DSMT4">
                  <p:embed/>
                </p:oleObj>
              </mc:Choice>
              <mc:Fallback>
                <p:oleObj name="Equation" r:id="rId35" imgW="114102" imgH="177492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5" y="5073650"/>
                        <a:ext cx="3444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7924800" y="5029200"/>
            <a:ext cx="5334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utoUpdateAnimBg="0"/>
      <p:bldP spid="3091" grpId="0" autoUpdateAnimBg="0"/>
      <p:bldP spid="3092" grpId="0" autoUpdateAnimBg="0"/>
      <p:bldP spid="3093" grpId="0" autoUpdateAnimBg="0"/>
      <p:bldP spid="3094" grpId="0" autoUpdateAnimBg="0"/>
      <p:bldP spid="3095" grpId="0" autoUpdateAnimBg="0"/>
      <p:bldP spid="3098" grpId="0" autoUpdateAnimBg="0"/>
      <p:bldP spid="3102" grpId="0" animBg="1"/>
      <p:bldP spid="3104" grpId="0" autoUpdateAnimBg="0"/>
      <p:bldP spid="3106" grpId="0" animBg="1"/>
      <p:bldP spid="3108" grpId="0" autoUpdateAnimBg="0"/>
      <p:bldP spid="3110" grpId="0" animBg="1"/>
      <p:bldP spid="3112" grpId="0" autoUpdateAnimBg="0"/>
      <p:bldP spid="3114" grpId="0" animBg="1"/>
      <p:bldP spid="3116" grpId="0" autoUpdateAnimBg="0"/>
      <p:bldP spid="3118" grpId="0" animBg="1"/>
      <p:bldP spid="3120" grpId="0" autoUpdateAnimBg="0"/>
      <p:bldP spid="31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60550" y="112713"/>
            <a:ext cx="530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u="sng"/>
              <a:t>Roots of Negative Numbers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143000" y="677863"/>
          <a:ext cx="13763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3" imgW="457200" imgH="330200" progId="Equation.DSMT4">
                  <p:embed/>
                </p:oleObj>
              </mc:Choice>
              <mc:Fallback>
                <p:oleObj name="Equation" r:id="rId3" imgW="4572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77863"/>
                        <a:ext cx="13763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36825" y="9890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009900" y="957263"/>
          <a:ext cx="11811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5" imgW="393529" imgH="228501" progId="Equation.DSMT4">
                  <p:embed/>
                </p:oleObj>
              </mc:Choice>
              <mc:Fallback>
                <p:oleObj name="Equation" r:id="rId5" imgW="39352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957263"/>
                        <a:ext cx="11811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05300" y="9890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83150" y="989013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No Real Root</a:t>
            </a:r>
          </a:p>
        </p:txBody>
      </p:sp>
      <p:graphicFrame>
        <p:nvGraphicFramePr>
          <p:cNvPr id="27656" name="Object 9"/>
          <p:cNvGraphicFramePr>
            <a:graphicFrameLocks noChangeAspect="1"/>
          </p:cNvGraphicFramePr>
          <p:nvPr/>
        </p:nvGraphicFramePr>
        <p:xfrm>
          <a:off x="1143000" y="1981200"/>
          <a:ext cx="13319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7" imgW="444307" imgH="330057" progId="Equation.DSMT4">
                  <p:embed/>
                </p:oleObj>
              </mc:Choice>
              <mc:Fallback>
                <p:oleObj name="Equation" r:id="rId7" imgW="444307" imgH="33005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13319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514600" y="2292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968625" y="2260600"/>
          <a:ext cx="1219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9" imgW="406224" imgH="228501" progId="Equation.DSMT4">
                  <p:embed/>
                </p:oleObj>
              </mc:Choice>
              <mc:Fallback>
                <p:oleObj name="Equation" r:id="rId9" imgW="406224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2260600"/>
                        <a:ext cx="12192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83075" y="2292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3654425" y="2933700"/>
          <a:ext cx="3498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11" imgW="1114543" imgH="152400" progId="Equation.DSMT4">
                  <p:embed/>
                </p:oleObj>
              </mc:Choice>
              <mc:Fallback>
                <p:oleObj name="Equation" r:id="rId11" imgW="1114543" imgH="15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2933700"/>
                        <a:ext cx="3498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4968875" y="2374900"/>
          <a:ext cx="617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13" imgW="171551" imgH="152400" progId="Equation.DSMT4">
                  <p:embed/>
                </p:oleObj>
              </mc:Choice>
              <mc:Fallback>
                <p:oleObj name="Equation" r:id="rId13" imgW="171551" imgH="15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2374900"/>
                        <a:ext cx="6175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4686300" y="982663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41875" y="2368550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64" name="Object 18"/>
          <p:cNvGraphicFramePr>
            <a:graphicFrameLocks noChangeAspect="1"/>
          </p:cNvGraphicFramePr>
          <p:nvPr/>
        </p:nvGraphicFramePr>
        <p:xfrm>
          <a:off x="1143000" y="3376613"/>
          <a:ext cx="13319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15" imgW="444307" imgH="330057" progId="Equation.DSMT4">
                  <p:embed/>
                </p:oleObj>
              </mc:Choice>
              <mc:Fallback>
                <p:oleObj name="Equation" r:id="rId15" imgW="444307" imgH="33005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76613"/>
                        <a:ext cx="13319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514600" y="368776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2987675" y="3656013"/>
          <a:ext cx="11811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17" imgW="393529" imgH="228501" progId="Equation.DSMT4">
                  <p:embed/>
                </p:oleObj>
              </mc:Choice>
              <mc:Fallback>
                <p:oleObj name="Equation" r:id="rId17" imgW="393529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656013"/>
                        <a:ext cx="11811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283075" y="368776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3254375" y="4403725"/>
          <a:ext cx="54435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19" imgW="1752735" imgH="171551" progId="Equation.DSMT4">
                  <p:embed/>
                </p:oleObj>
              </mc:Choice>
              <mc:Fallback>
                <p:oleObj name="Equation" r:id="rId19" imgW="1752735" imgH="17155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4403725"/>
                        <a:ext cx="54435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4968875" y="3789363"/>
          <a:ext cx="6175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21" imgW="171551" imgH="133249" progId="Equation.DSMT4">
                  <p:embed/>
                </p:oleObj>
              </mc:Choice>
              <mc:Fallback>
                <p:oleObj name="Equation" r:id="rId21" imgW="171551" imgH="13324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789363"/>
                        <a:ext cx="6175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4841875" y="3789363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71" name="Object 25"/>
          <p:cNvGraphicFramePr>
            <a:graphicFrameLocks noChangeAspect="1"/>
          </p:cNvGraphicFramePr>
          <p:nvPr/>
        </p:nvGraphicFramePr>
        <p:xfrm>
          <a:off x="1165225" y="4945063"/>
          <a:ext cx="13319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23" imgW="444307" imgH="330057" progId="Equation.DSMT4">
                  <p:embed/>
                </p:oleObj>
              </mc:Choice>
              <mc:Fallback>
                <p:oleObj name="Equation" r:id="rId23" imgW="444307" imgH="330057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45063"/>
                        <a:ext cx="13319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536825" y="52562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3025775" y="5224463"/>
          <a:ext cx="11477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25" imgW="381000" imgH="228600" progId="Equation.DSMT4">
                  <p:embed/>
                </p:oleObj>
              </mc:Choice>
              <mc:Fallback>
                <p:oleObj name="Equation" r:id="rId25" imgW="38100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224463"/>
                        <a:ext cx="11477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305300" y="52562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883150" y="5256213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No Real Root</a:t>
            </a:r>
          </a:p>
        </p:txBody>
      </p:sp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3921125" y="5859463"/>
          <a:ext cx="45085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27" imgW="1447935" imgH="171551" progId="Equation.DSMT4">
                  <p:embed/>
                </p:oleObj>
              </mc:Choice>
              <mc:Fallback>
                <p:oleObj name="Equation" r:id="rId27" imgW="1447935" imgH="171551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859463"/>
                        <a:ext cx="45085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4686300" y="5249863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Text Box 32"/>
          <p:cNvSpPr txBox="1">
            <a:spLocks noChangeArrowheads="1"/>
          </p:cNvSpPr>
          <p:nvPr/>
        </p:nvSpPr>
        <p:spPr bwMode="auto">
          <a:xfrm>
            <a:off x="574675" y="9906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1)</a:t>
            </a:r>
          </a:p>
        </p:txBody>
      </p:sp>
      <p:sp>
        <p:nvSpPr>
          <p:cNvPr id="27679" name="Text Box 33"/>
          <p:cNvSpPr txBox="1">
            <a:spLocks noChangeArrowheads="1"/>
          </p:cNvSpPr>
          <p:nvPr/>
        </p:nvSpPr>
        <p:spPr bwMode="auto">
          <a:xfrm>
            <a:off x="577850" y="22860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2)</a:t>
            </a:r>
          </a:p>
        </p:txBody>
      </p:sp>
      <p:sp>
        <p:nvSpPr>
          <p:cNvPr id="27680" name="Text Box 34"/>
          <p:cNvSpPr txBox="1">
            <a:spLocks noChangeArrowheads="1"/>
          </p:cNvSpPr>
          <p:nvPr/>
        </p:nvSpPr>
        <p:spPr bwMode="auto">
          <a:xfrm>
            <a:off x="577850" y="36703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3)</a:t>
            </a:r>
          </a:p>
        </p:txBody>
      </p:sp>
      <p:sp>
        <p:nvSpPr>
          <p:cNvPr id="27681" name="Text Box 35"/>
          <p:cNvSpPr txBox="1">
            <a:spLocks noChangeArrowheads="1"/>
          </p:cNvSpPr>
          <p:nvPr/>
        </p:nvSpPr>
        <p:spPr bwMode="auto">
          <a:xfrm>
            <a:off x="577850" y="52578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4)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4648200" y="164465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–</a:t>
            </a:r>
            <a:r>
              <a:rPr lang="en-US">
                <a:solidFill>
                  <a:srgbClr val="CC0000"/>
                </a:solidFill>
              </a:rPr>
              <a:t>4 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● </a:t>
            </a:r>
            <a:r>
              <a:rPr lang="en-US">
                <a:solidFill>
                  <a:srgbClr val="CC0000"/>
                </a:solidFill>
              </a:rPr>
              <a:t>–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4 ≠ </a:t>
            </a:r>
            <a:r>
              <a:rPr lang="en-US">
                <a:solidFill>
                  <a:srgbClr val="CC0000"/>
                </a:solidFill>
              </a:rPr>
              <a:t>–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2" grpId="0" autoUpdateAnimBg="0"/>
      <p:bldP spid="4103" grpId="0" autoUpdateAnimBg="0"/>
      <p:bldP spid="4106" grpId="0" autoUpdateAnimBg="0"/>
      <p:bldP spid="4108" grpId="0" autoUpdateAnimBg="0"/>
      <p:bldP spid="4112" grpId="0" animBg="1"/>
      <p:bldP spid="4113" grpId="0" animBg="1"/>
      <p:bldP spid="4115" grpId="0" autoUpdateAnimBg="0"/>
      <p:bldP spid="4117" grpId="0" autoUpdateAnimBg="0"/>
      <p:bldP spid="4120" grpId="0" animBg="1"/>
      <p:bldP spid="4122" grpId="0" autoUpdateAnimBg="0"/>
      <p:bldP spid="4124" grpId="0" autoUpdateAnimBg="0"/>
      <p:bldP spid="4125" grpId="0" autoUpdateAnimBg="0"/>
      <p:bldP spid="4127" grpId="0" animBg="1"/>
      <p:bldP spid="4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54050" y="196850"/>
            <a:ext cx="544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Write using a root. Simplify.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257300" y="677863"/>
          <a:ext cx="11477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3" imgW="380835" imgH="330057" progId="Equation.DSMT4">
                  <p:embed/>
                </p:oleObj>
              </mc:Choice>
              <mc:Fallback>
                <p:oleObj name="Equation" r:id="rId3" imgW="380835" imgH="3300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77863"/>
                        <a:ext cx="11477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36825" y="9890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124200" y="957263"/>
          <a:ext cx="950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5" imgW="317362" imgH="228501" progId="Equation.DSMT4">
                  <p:embed/>
                </p:oleObj>
              </mc:Choice>
              <mc:Fallback>
                <p:oleObj name="Equation" r:id="rId5" imgW="31736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57263"/>
                        <a:ext cx="950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05300" y="9890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255713" y="1981200"/>
          <a:ext cx="11064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7" imgW="368300" imgH="330200" progId="Equation.DSMT4">
                  <p:embed/>
                </p:oleObj>
              </mc:Choice>
              <mc:Fallback>
                <p:oleObj name="Equation" r:id="rId7" imgW="3683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981200"/>
                        <a:ext cx="11064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14600" y="2292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101975" y="2260600"/>
          <a:ext cx="952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9" imgW="317362" imgH="228501" progId="Equation.DSMT4">
                  <p:embed/>
                </p:oleObj>
              </mc:Choice>
              <mc:Fallback>
                <p:oleObj name="Equation" r:id="rId9" imgW="317362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2260600"/>
                        <a:ext cx="9525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283075" y="2292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968875" y="2349500"/>
          <a:ext cx="617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11" imgW="171551" imgH="133249" progId="Equation.DSMT4">
                  <p:embed/>
                </p:oleObj>
              </mc:Choice>
              <mc:Fallback>
                <p:oleObj name="Equation" r:id="rId11" imgW="171551" imgH="13324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2349500"/>
                        <a:ext cx="617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254125" y="4953000"/>
          <a:ext cx="15668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13" imgW="520474" imgH="330057" progId="Equation.DSMT4">
                  <p:embed/>
                </p:oleObj>
              </mc:Choice>
              <mc:Fallback>
                <p:oleObj name="Equation" r:id="rId13" imgW="520474" imgH="33005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953000"/>
                        <a:ext cx="15668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897188" y="52641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3429000" y="5232400"/>
          <a:ext cx="14160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15" imgW="469900" imgH="228600" progId="Equation.DSMT4">
                  <p:embed/>
                </p:oleObj>
              </mc:Choice>
              <mc:Fallback>
                <p:oleObj name="Equation" r:id="rId15" imgW="4699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32400"/>
                        <a:ext cx="14160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894263" y="52641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5580063" y="5321300"/>
          <a:ext cx="6175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17" imgW="171551" imgH="152400" progId="Equation.DSMT4">
                  <p:embed/>
                </p:oleObj>
              </mc:Choice>
              <mc:Fallback>
                <p:oleObj name="Equation" r:id="rId17" imgW="171551" imgH="15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321300"/>
                        <a:ext cx="6175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1270000" y="3349625"/>
          <a:ext cx="13747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19" imgW="457200" imgH="330200" progId="Equation.DSMT4">
                  <p:embed/>
                </p:oleObj>
              </mc:Choice>
              <mc:Fallback>
                <p:oleObj name="Equation" r:id="rId19" imgW="4572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349625"/>
                        <a:ext cx="13747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662238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3135313" y="3629025"/>
          <a:ext cx="1181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21" imgW="393529" imgH="228501" progId="Equation.DSMT4">
                  <p:embed/>
                </p:oleObj>
              </mc:Choice>
              <mc:Fallback>
                <p:oleObj name="Equation" r:id="rId21" imgW="393529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629025"/>
                        <a:ext cx="1181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430713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74675" y="9906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1)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77850" y="22860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2)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77850" y="36703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3)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77850" y="52578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4)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883150" y="989013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No Real Root</a:t>
            </a: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4686300" y="982663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073650" y="3663950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No Real Root</a:t>
            </a: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876800" y="3657600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4854575" y="2362200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5461000" y="5321300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6" grpId="0" autoUpdateAnimBg="0"/>
      <p:bldP spid="5128" grpId="0" autoUpdateAnimBg="0"/>
      <p:bldP spid="5130" grpId="0" autoUpdateAnimBg="0"/>
      <p:bldP spid="5133" grpId="0" autoUpdateAnimBg="0"/>
      <p:bldP spid="5135" grpId="0" autoUpdateAnimBg="0"/>
      <p:bldP spid="5138" grpId="0" autoUpdateAnimBg="0"/>
      <p:bldP spid="5140" grpId="0" autoUpdateAnimBg="0"/>
      <p:bldP spid="5151" grpId="0" autoUpdateAnimBg="0"/>
      <p:bldP spid="5152" grpId="0" animBg="1"/>
      <p:bldP spid="5153" grpId="0" autoUpdateAnimBg="0"/>
      <p:bldP spid="5154" grpId="0" animBg="1"/>
      <p:bldP spid="5155" grpId="0" animBg="1"/>
      <p:bldP spid="51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54050" y="196850"/>
            <a:ext cx="544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Write using a root. Simplify.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165225" y="677863"/>
          <a:ext cx="13335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3" imgW="444307" imgH="330057" progId="Equation.DSMT4">
                  <p:embed/>
                </p:oleObj>
              </mc:Choice>
              <mc:Fallback>
                <p:oleObj name="Equation" r:id="rId3" imgW="444307" imgH="3300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677863"/>
                        <a:ext cx="13335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36825" y="9890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009900" y="957263"/>
          <a:ext cx="11795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5" imgW="393529" imgH="228501" progId="Equation.DSMT4">
                  <p:embed/>
                </p:oleObj>
              </mc:Choice>
              <mc:Fallback>
                <p:oleObj name="Equation" r:id="rId5" imgW="39352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957263"/>
                        <a:ext cx="11795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05300" y="9890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144588" y="1981200"/>
          <a:ext cx="13303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7" imgW="444307" imgH="330057" progId="Equation.DSMT4">
                  <p:embed/>
                </p:oleObj>
              </mc:Choice>
              <mc:Fallback>
                <p:oleObj name="Equation" r:id="rId7" imgW="444307" imgH="33005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981200"/>
                        <a:ext cx="13303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14600" y="2292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987675" y="2260600"/>
          <a:ext cx="11826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tion" r:id="rId9" imgW="393529" imgH="228501" progId="Equation.DSMT4">
                  <p:embed/>
                </p:oleObj>
              </mc:Choice>
              <mc:Fallback>
                <p:oleObj name="Equation" r:id="rId9" imgW="393529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260600"/>
                        <a:ext cx="11826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283075" y="22923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29707" name="Object 12"/>
          <p:cNvGraphicFramePr>
            <a:graphicFrameLocks noChangeAspect="1"/>
          </p:cNvGraphicFramePr>
          <p:nvPr/>
        </p:nvGraphicFramePr>
        <p:xfrm>
          <a:off x="1139825" y="4953000"/>
          <a:ext cx="17954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11" imgW="596900" imgH="330200" progId="Equation.DSMT4">
                  <p:embed/>
                </p:oleObj>
              </mc:Choice>
              <mc:Fallback>
                <p:oleObj name="Equation" r:id="rId11" imgW="5969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953000"/>
                        <a:ext cx="17954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998788" y="52641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3540125" y="5232400"/>
          <a:ext cx="16414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13" imgW="545863" imgH="228501" progId="Equation.DSMT4">
                  <p:embed/>
                </p:oleObj>
              </mc:Choice>
              <mc:Fallback>
                <p:oleObj name="Equation" r:id="rId13" imgW="545863" imgH="22850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5232400"/>
                        <a:ext cx="16414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00663" y="52641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5867400" y="5321300"/>
          <a:ext cx="855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15" imgW="247616" imgH="152400" progId="Equation.DSMT4">
                  <p:embed/>
                </p:oleObj>
              </mc:Choice>
              <mc:Fallback>
                <p:oleObj name="Equation" r:id="rId15" imgW="247616" imgH="15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21300"/>
                        <a:ext cx="8556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7"/>
          <p:cNvGraphicFramePr>
            <a:graphicFrameLocks noChangeAspect="1"/>
          </p:cNvGraphicFramePr>
          <p:nvPr/>
        </p:nvGraphicFramePr>
        <p:xfrm>
          <a:off x="1174750" y="3349625"/>
          <a:ext cx="15652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17" imgW="520474" imgH="330057" progId="Equation.DSMT4">
                  <p:embed/>
                </p:oleObj>
              </mc:Choice>
              <mc:Fallback>
                <p:oleObj name="Equation" r:id="rId17" imgW="520474" imgH="33005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3349625"/>
                        <a:ext cx="15652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814638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3309938" y="3629025"/>
          <a:ext cx="14144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19" imgW="469900" imgH="228600" progId="Equation.DSMT4">
                  <p:embed/>
                </p:oleObj>
              </mc:Choice>
              <mc:Fallback>
                <p:oleObj name="Equation" r:id="rId19" imgW="4699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629025"/>
                        <a:ext cx="1414462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735513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574675" y="9906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5)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77850" y="22860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6)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77850" y="36703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7)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77850" y="52578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8)</a:t>
            </a: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5791200" y="5321300"/>
            <a:ext cx="11430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4991100" y="1041400"/>
          <a:ext cx="617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21" imgW="171551" imgH="133249" progId="Equation.DSMT4">
                  <p:embed/>
                </p:oleObj>
              </mc:Choice>
              <mc:Fallback>
                <p:oleObj name="Equation" r:id="rId21" imgW="171551" imgH="133249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041400"/>
                        <a:ext cx="617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76800" y="1054100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5073650" y="2292350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No Real Root</a:t>
            </a: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876800" y="2286000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5448300" y="3721100"/>
          <a:ext cx="617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23" imgW="171551" imgH="133249" progId="Equation.DSMT4">
                  <p:embed/>
                </p:oleObj>
              </mc:Choice>
              <mc:Fallback>
                <p:oleObj name="Equation" r:id="rId23" imgW="171551" imgH="13324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721100"/>
                        <a:ext cx="617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5334000" y="3733800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  <p:bldP spid="6152" grpId="0" autoUpdateAnimBg="0"/>
      <p:bldP spid="6154" grpId="0" autoUpdateAnimBg="0"/>
      <p:bldP spid="6157" grpId="0" autoUpdateAnimBg="0"/>
      <p:bldP spid="6159" grpId="0" autoUpdateAnimBg="0"/>
      <p:bldP spid="6162" grpId="0" autoUpdateAnimBg="0"/>
      <p:bldP spid="6164" grpId="0" autoUpdateAnimBg="0"/>
      <p:bldP spid="6174" grpId="0" animBg="1"/>
      <p:bldP spid="6176" grpId="0" animBg="1"/>
      <p:bldP spid="6177" grpId="0" autoUpdateAnimBg="0"/>
      <p:bldP spid="6178" grpId="0" animBg="1"/>
      <p:bldP spid="61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273050"/>
            <a:ext cx="525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u="sng"/>
              <a:t>Rule of Rational Exponents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78188" y="838200"/>
          <a:ext cx="6064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3" imgW="203112" imgH="291973" progId="Equation.DSMT4">
                  <p:embed/>
                </p:oleObj>
              </mc:Choice>
              <mc:Fallback>
                <p:oleObj name="Equation" r:id="rId3" imgW="203112" imgH="29197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838200"/>
                        <a:ext cx="6064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4313" y="11874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573588" y="1104900"/>
          <a:ext cx="76041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5" imgW="253780" imgH="215713" progId="Equation.DSMT4">
                  <p:embed/>
                </p:oleObj>
              </mc:Choice>
              <mc:Fallback>
                <p:oleObj name="Equation" r:id="rId5" imgW="253780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1104900"/>
                        <a:ext cx="760412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62400" y="16002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or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438400" y="2057400"/>
          <a:ext cx="6064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Equation" r:id="rId7" imgW="203112" imgH="291973" progId="Equation.DSMT4">
                  <p:embed/>
                </p:oleObj>
              </mc:Choice>
              <mc:Fallback>
                <p:oleObj name="Equation" r:id="rId7" imgW="203112" imgH="29197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6064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184525" y="23685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733800" y="2247900"/>
          <a:ext cx="9509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9" imgW="317225" imgH="241091" progId="Equation.DSMT4">
                  <p:embed/>
                </p:oleObj>
              </mc:Choice>
              <mc:Fallback>
                <p:oleObj name="Equation" r:id="rId9" imgW="317225" imgH="2410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47900"/>
                        <a:ext cx="9509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824413" y="23685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443538" y="2133600"/>
          <a:ext cx="12620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Equation" r:id="rId11" imgW="418918" imgH="342751" progId="Equation.DSMT4">
                  <p:embed/>
                </p:oleObj>
              </mc:Choice>
              <mc:Fallback>
                <p:oleObj name="Equation" r:id="rId11" imgW="418918" imgH="34275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2133600"/>
                        <a:ext cx="12620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742950" y="3505200"/>
          <a:ext cx="6064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505200"/>
                        <a:ext cx="6064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717675" y="3200400"/>
            <a:ext cx="306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CC0000"/>
                </a:solidFill>
              </a:rPr>
              <a:t>power (exponent)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733550" y="3886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CC0000"/>
                </a:solidFill>
              </a:rPr>
              <a:t>root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276350" y="3581400"/>
            <a:ext cx="4572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1276350" y="4051300"/>
            <a:ext cx="4572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752600" y="304800"/>
            <a:ext cx="5562600" cy="2895600"/>
          </a:xfrm>
          <a:prstGeom prst="rect">
            <a:avLst/>
          </a:prstGeom>
          <a:solidFill>
            <a:srgbClr val="FF0000">
              <a:alpha val="27843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1485900" y="4552950"/>
          <a:ext cx="5302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8" name="Equation" r:id="rId14" imgW="177569" imgH="304404" progId="Equation.DSMT4">
                  <p:embed/>
                </p:oleObj>
              </mc:Choice>
              <mc:Fallback>
                <p:oleObj name="Equation" r:id="rId14" imgW="177569" imgH="30440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552950"/>
                        <a:ext cx="5302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146300" y="48577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90" name="Object 22"/>
          <p:cNvGraphicFramePr>
            <a:graphicFrameLocks noChangeAspect="1"/>
          </p:cNvGraphicFramePr>
          <p:nvPr/>
        </p:nvGraphicFramePr>
        <p:xfrm>
          <a:off x="2706688" y="4560888"/>
          <a:ext cx="7985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9" name="Equation" r:id="rId16" imgW="266469" imgH="304536" progId="Equation.DSMT4">
                  <p:embed/>
                </p:oleObj>
              </mc:Choice>
              <mc:Fallback>
                <p:oleObj name="Equation" r:id="rId16" imgW="266469" imgH="30453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4560888"/>
                        <a:ext cx="798512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517900" y="485616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4002088" y="4556125"/>
          <a:ext cx="10271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0" name="Equation" r:id="rId18" imgW="342751" imgH="330057" progId="Equation.DSMT4">
                  <p:embed/>
                </p:oleObj>
              </mc:Choice>
              <mc:Fallback>
                <p:oleObj name="Equation" r:id="rId18" imgW="342751" imgH="330057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4556125"/>
                        <a:ext cx="102711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029200" y="48545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5559425" y="4851400"/>
          <a:ext cx="8413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1" name="Equation" r:id="rId20" imgW="279400" imgH="228600" progId="Equation.DSMT4">
                  <p:embed/>
                </p:oleObj>
              </mc:Choice>
              <mc:Fallback>
                <p:oleObj name="Equation" r:id="rId20" imgW="27940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851400"/>
                        <a:ext cx="8413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477000" y="48545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197" name="Object 29"/>
          <p:cNvGraphicFramePr>
            <a:graphicFrameLocks noChangeAspect="1"/>
          </p:cNvGraphicFramePr>
          <p:nvPr/>
        </p:nvGraphicFramePr>
        <p:xfrm>
          <a:off x="7089775" y="4924425"/>
          <a:ext cx="377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Equation" r:id="rId22" imgW="126780" imgH="164814" progId="Equation.DSMT4">
                  <p:embed/>
                </p:oleObj>
              </mc:Choice>
              <mc:Fallback>
                <p:oleObj name="Equation" r:id="rId22" imgW="126780" imgH="16481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4924425"/>
                        <a:ext cx="3778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1485900" y="5480050"/>
          <a:ext cx="5302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" name="Equation" r:id="rId24" imgW="177569" imgH="304404" progId="Equation.DSMT4">
                  <p:embed/>
                </p:oleObj>
              </mc:Choice>
              <mc:Fallback>
                <p:oleObj name="Equation" r:id="rId24" imgW="177569" imgH="30440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480050"/>
                        <a:ext cx="5302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146300" y="5784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200" name="Object 32"/>
          <p:cNvGraphicFramePr>
            <a:graphicFrameLocks noChangeAspect="1"/>
          </p:cNvGraphicFramePr>
          <p:nvPr/>
        </p:nvGraphicFramePr>
        <p:xfrm>
          <a:off x="2706688" y="5487988"/>
          <a:ext cx="7985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Equation" r:id="rId25" imgW="266469" imgH="304536" progId="Equation.DSMT4">
                  <p:embed/>
                </p:oleObj>
              </mc:Choice>
              <mc:Fallback>
                <p:oleObj name="Equation" r:id="rId25" imgW="266469" imgH="304536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5487988"/>
                        <a:ext cx="798512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3517900" y="578326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202" name="Object 34"/>
          <p:cNvGraphicFramePr>
            <a:graphicFrameLocks noChangeAspect="1"/>
          </p:cNvGraphicFramePr>
          <p:nvPr/>
        </p:nvGraphicFramePr>
        <p:xfrm>
          <a:off x="4002088" y="5483225"/>
          <a:ext cx="10271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Equation" r:id="rId27" imgW="342751" imgH="330057" progId="Equation.DSMT4">
                  <p:embed/>
                </p:oleObj>
              </mc:Choice>
              <mc:Fallback>
                <p:oleObj name="Equation" r:id="rId27" imgW="342751" imgH="330057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5483225"/>
                        <a:ext cx="102711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029200" y="57816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204" name="Object 36"/>
          <p:cNvGraphicFramePr>
            <a:graphicFrameLocks noChangeAspect="1"/>
          </p:cNvGraphicFramePr>
          <p:nvPr/>
        </p:nvGraphicFramePr>
        <p:xfrm>
          <a:off x="5486400" y="5486400"/>
          <a:ext cx="10668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Equation" r:id="rId29" imgW="355446" imgH="330057" progId="Equation.DSMT4">
                  <p:embed/>
                </p:oleObj>
              </mc:Choice>
              <mc:Fallback>
                <p:oleObj name="Equation" r:id="rId29" imgW="355446" imgH="330057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6400"/>
                        <a:ext cx="10668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6477000" y="57816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7206" name="Object 38"/>
          <p:cNvGraphicFramePr>
            <a:graphicFrameLocks noChangeAspect="1"/>
          </p:cNvGraphicFramePr>
          <p:nvPr/>
        </p:nvGraphicFramePr>
        <p:xfrm>
          <a:off x="7089775" y="5851525"/>
          <a:ext cx="377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Equation" r:id="rId31" imgW="126780" imgH="164814" progId="Equation.DSMT4">
                  <p:embed/>
                </p:oleObj>
              </mc:Choice>
              <mc:Fallback>
                <p:oleObj name="Equation" r:id="rId31" imgW="126780" imgH="164814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5851525"/>
                        <a:ext cx="3778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6934200" y="4965700"/>
            <a:ext cx="6858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6934200" y="5892800"/>
            <a:ext cx="6858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5035550" y="3321050"/>
            <a:ext cx="387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Root or power first?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410200" y="3810000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Doesn’t matter!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4" grpId="0" autoUpdateAnimBg="0"/>
      <p:bldP spid="7176" grpId="0" autoUpdateAnimBg="0"/>
      <p:bldP spid="7178" grpId="0" autoUpdateAnimBg="0"/>
      <p:bldP spid="7181" grpId="0" autoUpdateAnimBg="0"/>
      <p:bldP spid="7182" grpId="0" autoUpdateAnimBg="0"/>
      <p:bldP spid="7183" grpId="0" animBg="1"/>
      <p:bldP spid="7185" grpId="0" animBg="1"/>
      <p:bldP spid="7186" grpId="0" animBg="1"/>
      <p:bldP spid="7189" grpId="0" autoUpdateAnimBg="0"/>
      <p:bldP spid="7191" grpId="0" autoUpdateAnimBg="0"/>
      <p:bldP spid="7194" grpId="0" autoUpdateAnimBg="0"/>
      <p:bldP spid="7196" grpId="0" autoUpdateAnimBg="0"/>
      <p:bldP spid="7199" grpId="0" autoUpdateAnimBg="0"/>
      <p:bldP spid="7201" grpId="0" autoUpdateAnimBg="0"/>
      <p:bldP spid="7203" grpId="0" autoUpdateAnimBg="0"/>
      <p:bldP spid="7205" grpId="0" autoUpdateAnimBg="0"/>
      <p:bldP spid="7207" grpId="0" animBg="1"/>
      <p:bldP spid="7208" grpId="0" animBg="1"/>
      <p:bldP spid="7209" grpId="0" autoUpdateAnimBg="0"/>
      <p:bldP spid="72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38862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1754" name="Picture 2" descr="C:\Documents and Settings\wamplo\Local Settings\Temporary Internet Files\Content.IE5\VPYWAKPK\MC900435572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81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5" name="Group 26"/>
            <p:cNvGrpSpPr>
              <a:grpSpLocks/>
            </p:cNvGrpSpPr>
            <p:nvPr/>
          </p:nvGrpSpPr>
          <p:grpSpPr bwMode="auto">
            <a:xfrm>
              <a:off x="5105400" y="0"/>
              <a:ext cx="2590800" cy="6858000"/>
              <a:chOff x="5105400" y="0"/>
              <a:chExt cx="2590800" cy="6858000"/>
            </a:xfrm>
          </p:grpSpPr>
          <p:grpSp>
            <p:nvGrpSpPr>
              <p:cNvPr id="31776" name="Group 16"/>
              <p:cNvGrpSpPr>
                <a:grpSpLocks/>
              </p:cNvGrpSpPr>
              <p:nvPr/>
            </p:nvGrpSpPr>
            <p:grpSpPr bwMode="auto">
              <a:xfrm>
                <a:off x="5105400" y="0"/>
                <a:ext cx="1295400" cy="6858000"/>
                <a:chOff x="5105400" y="0"/>
                <a:chExt cx="1295400" cy="6858000"/>
              </a:xfrm>
            </p:grpSpPr>
            <p:pic>
              <p:nvPicPr>
                <p:cNvPr id="31786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105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7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257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8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410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9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5626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90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7150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91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867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92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019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93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172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777" name="Group 17"/>
              <p:cNvGrpSpPr>
                <a:grpSpLocks/>
              </p:cNvGrpSpPr>
              <p:nvPr/>
            </p:nvGrpSpPr>
            <p:grpSpPr bwMode="auto">
              <a:xfrm>
                <a:off x="6400800" y="0"/>
                <a:ext cx="1295400" cy="6858000"/>
                <a:chOff x="5105400" y="0"/>
                <a:chExt cx="1295400" cy="6858000"/>
              </a:xfrm>
            </p:grpSpPr>
            <p:pic>
              <p:nvPicPr>
                <p:cNvPr id="31778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105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9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257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0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410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1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5626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2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7150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3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867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4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019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85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172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1756" name="Group 27"/>
            <p:cNvGrpSpPr>
              <a:grpSpLocks/>
            </p:cNvGrpSpPr>
            <p:nvPr/>
          </p:nvGrpSpPr>
          <p:grpSpPr bwMode="auto">
            <a:xfrm>
              <a:off x="6553200" y="0"/>
              <a:ext cx="2590800" cy="6858000"/>
              <a:chOff x="5105400" y="0"/>
              <a:chExt cx="2590800" cy="6858000"/>
            </a:xfrm>
          </p:grpSpPr>
          <p:grpSp>
            <p:nvGrpSpPr>
              <p:cNvPr id="31758" name="Group 16"/>
              <p:cNvGrpSpPr>
                <a:grpSpLocks/>
              </p:cNvGrpSpPr>
              <p:nvPr/>
            </p:nvGrpSpPr>
            <p:grpSpPr bwMode="auto">
              <a:xfrm>
                <a:off x="5105400" y="0"/>
                <a:ext cx="1295400" cy="6858000"/>
                <a:chOff x="5105400" y="0"/>
                <a:chExt cx="1295400" cy="6858000"/>
              </a:xfrm>
            </p:grpSpPr>
            <p:pic>
              <p:nvPicPr>
                <p:cNvPr id="31768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105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9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257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0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410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1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5626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2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7150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3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867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4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019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75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172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759" name="Group 17"/>
              <p:cNvGrpSpPr>
                <a:grpSpLocks/>
              </p:cNvGrpSpPr>
              <p:nvPr/>
            </p:nvGrpSpPr>
            <p:grpSpPr bwMode="auto">
              <a:xfrm>
                <a:off x="6400800" y="0"/>
                <a:ext cx="1295400" cy="6858000"/>
                <a:chOff x="5105400" y="0"/>
                <a:chExt cx="1295400" cy="6858000"/>
              </a:xfrm>
            </p:grpSpPr>
            <p:pic>
              <p:nvPicPr>
                <p:cNvPr id="31760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105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1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257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2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410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3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5626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4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7150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5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58674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6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0198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7" name="Picture 2" descr="C:\Documents and Settings\wamplo\Local Settings\Temporary Internet Files\Content.IE5\VPYWAKPK\MC900435572[1].wm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589"/>
                <a:stretch>
                  <a:fillRect/>
                </a:stretch>
              </p:blipFill>
              <p:spPr bwMode="auto">
                <a:xfrm>
                  <a:off x="6172200" y="0"/>
                  <a:ext cx="2286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1757" name="Picture 8" descr="C:\Documents and Settings\wamplo\Local Settings\Temporary Internet Files\Content.IE5\CNH0GQ0X\MC90044040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747" name="Object 9"/>
          <p:cNvGraphicFramePr>
            <a:graphicFrameLocks noChangeAspect="1"/>
          </p:cNvGraphicFramePr>
          <p:nvPr/>
        </p:nvGraphicFramePr>
        <p:xfrm>
          <a:off x="4724400" y="4267200"/>
          <a:ext cx="6064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5" imgW="203112" imgH="291973" progId="Equation.DSMT4">
                  <p:embed/>
                </p:oleObj>
              </mc:Choice>
              <mc:Fallback>
                <p:oleObj name="Equation" r:id="rId5" imgW="203112" imgH="29197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267200"/>
                        <a:ext cx="6064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699125" y="3962400"/>
            <a:ext cx="306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CC0000"/>
                </a:solidFill>
              </a:rPr>
              <a:t>power (exponent)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715000" y="4648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CC0000"/>
                </a:solidFill>
              </a:rPr>
              <a:t>root</a:t>
            </a: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H="1">
            <a:off x="5257800" y="4343400"/>
            <a:ext cx="4572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7"/>
          <p:cNvSpPr>
            <a:spLocks noChangeShapeType="1"/>
          </p:cNvSpPr>
          <p:nvPr/>
        </p:nvSpPr>
        <p:spPr bwMode="auto">
          <a:xfrm flipH="1" flipV="1">
            <a:off x="5257800" y="4813300"/>
            <a:ext cx="4572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H="1">
            <a:off x="3276600" y="5014913"/>
            <a:ext cx="2438400" cy="928687"/>
          </a:xfrm>
          <a:prstGeom prst="straightConnector1">
            <a:avLst/>
          </a:prstGeom>
          <a:noFill/>
          <a:ln w="381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V="1">
            <a:off x="6096000" y="2590800"/>
            <a:ext cx="457200" cy="1524000"/>
          </a:xfrm>
          <a:prstGeom prst="straightConnector1">
            <a:avLst/>
          </a:prstGeom>
          <a:noFill/>
          <a:ln w="381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50" grpId="0" autoUpdateAnimBg="0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69925" y="27305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Simplify.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69925" y="11874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3100" y="24066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73100" y="36258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3)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73100" y="48450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4)</a:t>
            </a:r>
          </a:p>
        </p:txBody>
      </p:sp>
      <p:graphicFrame>
        <p:nvGraphicFramePr>
          <p:cNvPr id="32775" name="Object 11"/>
          <p:cNvGraphicFramePr>
            <a:graphicFrameLocks noChangeAspect="1"/>
          </p:cNvGraphicFramePr>
          <p:nvPr/>
        </p:nvGraphicFramePr>
        <p:xfrm>
          <a:off x="1296988" y="873125"/>
          <a:ext cx="5318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Equation" r:id="rId3" imgW="177569" imgH="304404" progId="Equation.DSMT4">
                  <p:embed/>
                </p:oleObj>
              </mc:Choice>
              <mc:Fallback>
                <p:oleObj name="Equation" r:id="rId3" imgW="177569" imgH="30440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873125"/>
                        <a:ext cx="53181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2"/>
          <p:cNvGraphicFramePr>
            <a:graphicFrameLocks noChangeAspect="1"/>
          </p:cNvGraphicFramePr>
          <p:nvPr/>
        </p:nvGraphicFramePr>
        <p:xfrm>
          <a:off x="1304925" y="2095500"/>
          <a:ext cx="803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Equation" r:id="rId5" imgW="266469" imgH="304536" progId="Equation.DSMT4">
                  <p:embed/>
                </p:oleObj>
              </mc:Choice>
              <mc:Fallback>
                <p:oleObj name="Equation" r:id="rId5" imgW="266469" imgH="30453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2095500"/>
                        <a:ext cx="803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13"/>
          <p:cNvGraphicFramePr>
            <a:graphicFrameLocks noChangeAspect="1"/>
          </p:cNvGraphicFramePr>
          <p:nvPr/>
        </p:nvGraphicFramePr>
        <p:xfrm>
          <a:off x="1314450" y="3314700"/>
          <a:ext cx="7937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7" imgW="266469" imgH="304536" progId="Equation.DSMT4">
                  <p:embed/>
                </p:oleObj>
              </mc:Choice>
              <mc:Fallback>
                <p:oleObj name="Equation" r:id="rId7" imgW="266469" imgH="30453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314700"/>
                        <a:ext cx="7937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4"/>
          <p:cNvGraphicFramePr>
            <a:graphicFrameLocks noChangeAspect="1"/>
          </p:cNvGraphicFramePr>
          <p:nvPr/>
        </p:nvGraphicFramePr>
        <p:xfrm>
          <a:off x="1335088" y="4521200"/>
          <a:ext cx="16367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9" imgW="533169" imgH="330057" progId="Equation.DSMT4">
                  <p:embed/>
                </p:oleObj>
              </mc:Choice>
              <mc:Fallback>
                <p:oleObj name="Equation" r:id="rId9" imgW="533169" imgH="33005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521200"/>
                        <a:ext cx="16367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2438400" y="833438"/>
          <a:ext cx="103028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11" imgW="342751" imgH="330057" progId="Equation.DSMT4">
                  <p:embed/>
                </p:oleObj>
              </mc:Choice>
              <mc:Fallback>
                <p:oleObj name="Equation" r:id="rId11" imgW="342751" imgH="33005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3438"/>
                        <a:ext cx="103028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917700" y="11874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4025900" y="1120775"/>
          <a:ext cx="8016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13" imgW="266584" imgH="228501" progId="Equation.DSMT4">
                  <p:embed/>
                </p:oleObj>
              </mc:Choice>
              <mc:Fallback>
                <p:oleObj name="Equation" r:id="rId13" imgW="266584" imgH="22850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1120775"/>
                        <a:ext cx="8016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505200" y="11842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5416550" y="1203325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15" imgW="202936" imgH="177569" progId="Equation.DSMT4">
                  <p:embed/>
                </p:oleObj>
              </mc:Choice>
              <mc:Fallback>
                <p:oleObj name="Equation" r:id="rId15" imgW="202936" imgH="17756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1203325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800600" y="11874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2514600" y="2087563"/>
          <a:ext cx="12985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17" imgW="431613" imgH="330057" progId="Equation.DSMT4">
                  <p:embed/>
                </p:oleObj>
              </mc:Choice>
              <mc:Fallback>
                <p:oleObj name="Equation" r:id="rId17" imgW="431613" imgH="33005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87563"/>
                        <a:ext cx="129857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063750" y="24415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4324350" y="2374900"/>
          <a:ext cx="8016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19" imgW="266584" imgH="228501" progId="Equation.DSMT4">
                  <p:embed/>
                </p:oleObj>
              </mc:Choice>
              <mc:Fallback>
                <p:oleObj name="Equation" r:id="rId19" imgW="266584" imgH="22850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2374900"/>
                        <a:ext cx="8016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803650" y="24384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47" name="Object 31"/>
          <p:cNvGraphicFramePr>
            <a:graphicFrameLocks noChangeAspect="1"/>
          </p:cNvGraphicFramePr>
          <p:nvPr/>
        </p:nvGraphicFramePr>
        <p:xfrm>
          <a:off x="5680075" y="2457450"/>
          <a:ext cx="3397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Equation" r:id="rId21" imgW="114102" imgH="177492" progId="Equation.DSMT4">
                  <p:embed/>
                </p:oleObj>
              </mc:Choice>
              <mc:Fallback>
                <p:oleObj name="Equation" r:id="rId21" imgW="114102" imgH="177492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2457450"/>
                        <a:ext cx="3397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099050" y="24415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5295900" y="1168400"/>
            <a:ext cx="8382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5461000" y="2451100"/>
            <a:ext cx="7620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51" name="Object 35"/>
          <p:cNvGraphicFramePr>
            <a:graphicFrameLocks noChangeAspect="1"/>
          </p:cNvGraphicFramePr>
          <p:nvPr/>
        </p:nvGraphicFramePr>
        <p:xfrm>
          <a:off x="2667000" y="3306763"/>
          <a:ext cx="12652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Equation" r:id="rId23" imgW="419100" imgH="330200" progId="Equation.DSMT4">
                  <p:embed/>
                </p:oleObj>
              </mc:Choice>
              <mc:Fallback>
                <p:oleObj name="Equation" r:id="rId23" imgW="419100" imgH="330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06763"/>
                        <a:ext cx="126523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2184400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53" name="Object 37"/>
          <p:cNvGraphicFramePr>
            <a:graphicFrameLocks noChangeAspect="1"/>
          </p:cNvGraphicFramePr>
          <p:nvPr/>
        </p:nvGraphicFramePr>
        <p:xfrm>
          <a:off x="4483100" y="3594100"/>
          <a:ext cx="8016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Equation" r:id="rId25" imgW="266584" imgH="228501" progId="Equation.DSMT4">
                  <p:embed/>
                </p:oleObj>
              </mc:Choice>
              <mc:Fallback>
                <p:oleObj name="Equation" r:id="rId25" imgW="266584" imgH="228501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594100"/>
                        <a:ext cx="8016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62400" y="36576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55" name="Object 39"/>
          <p:cNvGraphicFramePr>
            <a:graphicFrameLocks noChangeAspect="1"/>
          </p:cNvGraphicFramePr>
          <p:nvPr/>
        </p:nvGraphicFramePr>
        <p:xfrm>
          <a:off x="5797550" y="3676650"/>
          <a:ext cx="763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27" imgW="253670" imgH="177569" progId="Equation.DSMT4">
                  <p:embed/>
                </p:oleObj>
              </mc:Choice>
              <mc:Fallback>
                <p:oleObj name="Equation" r:id="rId27" imgW="253670" imgH="17756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676650"/>
                        <a:ext cx="7635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5257800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5702300" y="3629025"/>
            <a:ext cx="9525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58" name="Object 42"/>
          <p:cNvGraphicFramePr>
            <a:graphicFrameLocks noChangeAspect="1"/>
          </p:cNvGraphicFramePr>
          <p:nvPr/>
        </p:nvGraphicFramePr>
        <p:xfrm>
          <a:off x="3414713" y="4521200"/>
          <a:ext cx="20716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29" imgW="685800" imgH="330200" progId="Equation.DSMT4">
                  <p:embed/>
                </p:oleObj>
              </mc:Choice>
              <mc:Fallback>
                <p:oleObj name="Equation" r:id="rId29" imgW="685800" imgH="3302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521200"/>
                        <a:ext cx="20716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971800" y="48752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60" name="Object 44"/>
          <p:cNvGraphicFramePr>
            <a:graphicFrameLocks noChangeAspect="1"/>
          </p:cNvGraphicFramePr>
          <p:nvPr/>
        </p:nvGraphicFramePr>
        <p:xfrm>
          <a:off x="6088063" y="4808538"/>
          <a:ext cx="99853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31" imgW="330200" imgH="228600" progId="Equation.DSMT4">
                  <p:embed/>
                </p:oleObj>
              </mc:Choice>
              <mc:Fallback>
                <p:oleObj name="Equation" r:id="rId31" imgW="33020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808538"/>
                        <a:ext cx="998537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600700" y="48720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9262" name="Object 46"/>
          <p:cNvGraphicFramePr>
            <a:graphicFrameLocks noChangeAspect="1"/>
          </p:cNvGraphicFramePr>
          <p:nvPr/>
        </p:nvGraphicFramePr>
        <p:xfrm>
          <a:off x="6316663" y="5622925"/>
          <a:ext cx="9985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33" imgW="329914" imgH="177646" progId="Equation.DSMT4">
                  <p:embed/>
                </p:oleObj>
              </mc:Choice>
              <mc:Fallback>
                <p:oleObj name="Equation" r:id="rId33" imgW="329914" imgH="177646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5622925"/>
                        <a:ext cx="9985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5638800" y="56070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6134100" y="5588000"/>
            <a:ext cx="14097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utoUpdateAnimBg="0"/>
      <p:bldP spid="9240" grpId="0" autoUpdateAnimBg="0"/>
      <p:bldP spid="9242" grpId="0" autoUpdateAnimBg="0"/>
      <p:bldP spid="9244" grpId="0" autoUpdateAnimBg="0"/>
      <p:bldP spid="9246" grpId="0" autoUpdateAnimBg="0"/>
      <p:bldP spid="9248" grpId="0" autoUpdateAnimBg="0"/>
      <p:bldP spid="9249" grpId="0" animBg="1"/>
      <p:bldP spid="9250" grpId="0" animBg="1"/>
      <p:bldP spid="9252" grpId="0" autoUpdateAnimBg="0"/>
      <p:bldP spid="9254" grpId="0" autoUpdateAnimBg="0"/>
      <p:bldP spid="9256" grpId="0" autoUpdateAnimBg="0"/>
      <p:bldP spid="9257" grpId="0" animBg="1"/>
      <p:bldP spid="9259" grpId="0" autoUpdateAnimBg="0"/>
      <p:bldP spid="9261" grpId="0" autoUpdateAnimBg="0"/>
      <p:bldP spid="9263" grpId="0" autoUpdateAnimBg="0"/>
      <p:bldP spid="92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15950" y="304800"/>
          <a:ext cx="25844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3" imgW="647700" imgH="330200" progId="Equation.3">
                  <p:embed/>
                </p:oleObj>
              </mc:Choice>
              <mc:Fallback>
                <p:oleObj name="Equation" r:id="rId3" imgW="647700" imgH="33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304800"/>
                        <a:ext cx="258445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867400" y="76200"/>
          <a:ext cx="160020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5" imgW="419100" imgH="596900" progId="Equation.3">
                  <p:embed/>
                </p:oleObj>
              </mc:Choice>
              <mc:Fallback>
                <p:oleObj name="Equation" r:id="rId5" imgW="4191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"/>
                        <a:ext cx="1600200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9925" y="27305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Simplify.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685800" y="11874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5)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88975" y="24066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6)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688975" y="36258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7)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88975" y="48450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8)</a:t>
            </a:r>
          </a:p>
        </p:txBody>
      </p:sp>
      <p:graphicFrame>
        <p:nvGraphicFramePr>
          <p:cNvPr id="34823" name="Object 15"/>
          <p:cNvGraphicFramePr>
            <a:graphicFrameLocks noChangeAspect="1"/>
          </p:cNvGraphicFramePr>
          <p:nvPr/>
        </p:nvGraphicFramePr>
        <p:xfrm>
          <a:off x="1319213" y="876300"/>
          <a:ext cx="15636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3" imgW="520474" imgH="330057" progId="Equation.DSMT4">
                  <p:embed/>
                </p:oleObj>
              </mc:Choice>
              <mc:Fallback>
                <p:oleObj name="Equation" r:id="rId3" imgW="520474" imgH="33005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876300"/>
                        <a:ext cx="15636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6"/>
          <p:cNvGraphicFramePr>
            <a:graphicFrameLocks noChangeAspect="1"/>
          </p:cNvGraphicFramePr>
          <p:nvPr/>
        </p:nvGraphicFramePr>
        <p:xfrm>
          <a:off x="1295400" y="2087563"/>
          <a:ext cx="7286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5" imgW="241195" imgH="304668" progId="Equation.DSMT4">
                  <p:embed/>
                </p:oleObj>
              </mc:Choice>
              <mc:Fallback>
                <p:oleObj name="Equation" r:id="rId5" imgW="241195" imgH="30466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87563"/>
                        <a:ext cx="72866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7"/>
          <p:cNvGraphicFramePr>
            <a:graphicFrameLocks noChangeAspect="1"/>
          </p:cNvGraphicFramePr>
          <p:nvPr/>
        </p:nvGraphicFramePr>
        <p:xfrm>
          <a:off x="1320800" y="3302000"/>
          <a:ext cx="13906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7" imgW="457200" imgH="330200" progId="Equation.DSMT4">
                  <p:embed/>
                </p:oleObj>
              </mc:Choice>
              <mc:Fallback>
                <p:oleObj name="Equation" r:id="rId7" imgW="4572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302000"/>
                        <a:ext cx="139065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8"/>
          <p:cNvGraphicFramePr>
            <a:graphicFrameLocks noChangeAspect="1"/>
          </p:cNvGraphicFramePr>
          <p:nvPr/>
        </p:nvGraphicFramePr>
        <p:xfrm>
          <a:off x="1406525" y="4533900"/>
          <a:ext cx="8032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9" imgW="266469" imgH="304536" progId="Equation.DSMT4">
                  <p:embed/>
                </p:oleObj>
              </mc:Choice>
              <mc:Fallback>
                <p:oleObj name="Equation" r:id="rId9" imgW="266469" imgH="30453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533900"/>
                        <a:ext cx="8032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3414713" y="833438"/>
          <a:ext cx="207168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11" imgW="685800" imgH="330200" progId="Equation.DSMT4">
                  <p:embed/>
                </p:oleObj>
              </mc:Choice>
              <mc:Fallback>
                <p:oleObj name="Equation" r:id="rId11" imgW="685800" imgH="330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833438"/>
                        <a:ext cx="2071687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971800" y="11874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5943600" y="1120775"/>
          <a:ext cx="10699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13" imgW="355446" imgH="228501" progId="Equation.DSMT4">
                  <p:embed/>
                </p:oleObj>
              </mc:Choice>
              <mc:Fallback>
                <p:oleObj name="Equation" r:id="rId13" imgW="355446" imgH="22850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0775"/>
                        <a:ext cx="10699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524500" y="11842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7626350" y="1203325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15" imgW="202936" imgH="177569" progId="Equation.DSMT4">
                  <p:embed/>
                </p:oleObj>
              </mc:Choice>
              <mc:Fallback>
                <p:oleObj name="Equation" r:id="rId15" imgW="202936" imgH="17756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1203325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010400" y="11874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67" name="Object 27"/>
          <p:cNvGraphicFramePr>
            <a:graphicFrameLocks noChangeAspect="1"/>
          </p:cNvGraphicFramePr>
          <p:nvPr/>
        </p:nvGraphicFramePr>
        <p:xfrm>
          <a:off x="2546350" y="2087563"/>
          <a:ext cx="122078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17" imgW="406224" imgH="330057" progId="Equation.DSMT4">
                  <p:embed/>
                </p:oleObj>
              </mc:Choice>
              <mc:Fallback>
                <p:oleObj name="Equation" r:id="rId17" imgW="406224" imgH="33005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087563"/>
                        <a:ext cx="122078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057400" y="24415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69" name="Object 29"/>
          <p:cNvGraphicFramePr>
            <a:graphicFrameLocks noChangeAspect="1"/>
          </p:cNvGraphicFramePr>
          <p:nvPr/>
        </p:nvGraphicFramePr>
        <p:xfrm>
          <a:off x="4297363" y="2374900"/>
          <a:ext cx="844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19" imgW="279400" imgH="228600" progId="Equation.DSMT4">
                  <p:embed/>
                </p:oleObj>
              </mc:Choice>
              <mc:Fallback>
                <p:oleObj name="Equation" r:id="rId19" imgW="2794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374900"/>
                        <a:ext cx="844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797300" y="24384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71" name="Object 31"/>
          <p:cNvGraphicFramePr>
            <a:graphicFrameLocks noChangeAspect="1"/>
          </p:cNvGraphicFramePr>
          <p:nvPr/>
        </p:nvGraphicFramePr>
        <p:xfrm>
          <a:off x="5608638" y="2457450"/>
          <a:ext cx="5730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21" imgW="190335" imgH="177646" progId="Equation.DSMT4">
                  <p:embed/>
                </p:oleObj>
              </mc:Choice>
              <mc:Fallback>
                <p:oleObj name="Equation" r:id="rId21" imgW="190335" imgH="17764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2457450"/>
                        <a:ext cx="57308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092700" y="24415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7505700" y="1168400"/>
            <a:ext cx="8382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5454650" y="2451100"/>
            <a:ext cx="86995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5" name="Object 35"/>
          <p:cNvGraphicFramePr>
            <a:graphicFrameLocks noChangeAspect="1"/>
          </p:cNvGraphicFramePr>
          <p:nvPr/>
        </p:nvGraphicFramePr>
        <p:xfrm>
          <a:off x="3189288" y="3306763"/>
          <a:ext cx="18399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Equation" r:id="rId23" imgW="609600" imgH="330200" progId="Equation.DSMT4">
                  <p:embed/>
                </p:oleObj>
              </mc:Choice>
              <mc:Fallback>
                <p:oleObj name="Equation" r:id="rId23" imgW="609600" imgH="330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306763"/>
                        <a:ext cx="18399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743200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77" name="Object 37"/>
          <p:cNvGraphicFramePr>
            <a:graphicFrameLocks noChangeAspect="1"/>
          </p:cNvGraphicFramePr>
          <p:nvPr/>
        </p:nvGraphicFramePr>
        <p:xfrm>
          <a:off x="5562600" y="3594100"/>
          <a:ext cx="11128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Equation" r:id="rId25" imgW="368300" imgH="228600" progId="Equation.DSMT4">
                  <p:embed/>
                </p:oleObj>
              </mc:Choice>
              <mc:Fallback>
                <p:oleObj name="Equation" r:id="rId25" imgW="3683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94100"/>
                        <a:ext cx="11128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029200" y="36576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79" name="Object 39"/>
          <p:cNvGraphicFramePr>
            <a:graphicFrameLocks noChangeAspect="1"/>
          </p:cNvGraphicFramePr>
          <p:nvPr/>
        </p:nvGraphicFramePr>
        <p:xfrm>
          <a:off x="7316788" y="3695700"/>
          <a:ext cx="3794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27" imgW="126780" imgH="164814" progId="Equation.DSMT4">
                  <p:embed/>
                </p:oleObj>
              </mc:Choice>
              <mc:Fallback>
                <p:oleObj name="Equation" r:id="rId27" imgW="126780" imgH="164814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695700"/>
                        <a:ext cx="37941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6680200" y="3660775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7124700" y="3695700"/>
            <a:ext cx="800100" cy="5048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2" name="Object 42"/>
          <p:cNvGraphicFramePr>
            <a:graphicFrameLocks noChangeAspect="1"/>
          </p:cNvGraphicFramePr>
          <p:nvPr/>
        </p:nvGraphicFramePr>
        <p:xfrm>
          <a:off x="2743200" y="4521200"/>
          <a:ext cx="13001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29" imgW="431613" imgH="330057" progId="Equation.DSMT4">
                  <p:embed/>
                </p:oleObj>
              </mc:Choice>
              <mc:Fallback>
                <p:oleObj name="Equation" r:id="rId29" imgW="431613" imgH="330057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21200"/>
                        <a:ext cx="13001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2286000" y="4875213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84" name="Object 44"/>
          <p:cNvGraphicFramePr>
            <a:graphicFrameLocks noChangeAspect="1"/>
          </p:cNvGraphicFramePr>
          <p:nvPr/>
        </p:nvGraphicFramePr>
        <p:xfrm>
          <a:off x="4640263" y="4808538"/>
          <a:ext cx="8445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31" imgW="279400" imgH="228600" progId="Equation.DSMT4">
                  <p:embed/>
                </p:oleObj>
              </mc:Choice>
              <mc:Fallback>
                <p:oleObj name="Equation" r:id="rId31" imgW="27940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4808538"/>
                        <a:ext cx="8445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4076700" y="48720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10286" name="Object 46"/>
          <p:cNvGraphicFramePr>
            <a:graphicFrameLocks noChangeAspect="1"/>
          </p:cNvGraphicFramePr>
          <p:nvPr/>
        </p:nvGraphicFramePr>
        <p:xfrm>
          <a:off x="6172200" y="4886325"/>
          <a:ext cx="8016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Equation" r:id="rId33" imgW="266353" imgH="177569" progId="Equation.DSMT4">
                  <p:embed/>
                </p:oleObj>
              </mc:Choice>
              <mc:Fallback>
                <p:oleObj name="Equation" r:id="rId33" imgW="266353" imgH="177569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86325"/>
                        <a:ext cx="8016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486400" y="48704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5981700" y="4851400"/>
            <a:ext cx="11811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264" grpId="0" autoUpdateAnimBg="0"/>
      <p:bldP spid="10266" grpId="0" autoUpdateAnimBg="0"/>
      <p:bldP spid="10268" grpId="0" autoUpdateAnimBg="0"/>
      <p:bldP spid="10270" grpId="0" autoUpdateAnimBg="0"/>
      <p:bldP spid="10272" grpId="0" autoUpdateAnimBg="0"/>
      <p:bldP spid="10273" grpId="0" animBg="1"/>
      <p:bldP spid="10274" grpId="0" animBg="1"/>
      <p:bldP spid="10276" grpId="0" autoUpdateAnimBg="0"/>
      <p:bldP spid="10278" grpId="0" autoUpdateAnimBg="0"/>
      <p:bldP spid="10280" grpId="0" autoUpdateAnimBg="0"/>
      <p:bldP spid="10281" grpId="0" animBg="1"/>
      <p:bldP spid="10283" grpId="0" autoUpdateAnimBg="0"/>
      <p:bldP spid="10285" grpId="0" autoUpdateAnimBg="0"/>
      <p:bldP spid="10287" grpId="0" autoUpdateAnimBg="0"/>
      <p:bldP spid="102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0"/>
            <a:ext cx="5475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lphaLcParenR"/>
            </a:pPr>
            <a:r>
              <a:rPr lang="en-US"/>
              <a:t>Simplify the root first.</a:t>
            </a:r>
          </a:p>
          <a:p>
            <a:pPr>
              <a:buFontTx/>
              <a:buAutoNum type="alphaLcParenR"/>
            </a:pPr>
            <a:r>
              <a:rPr lang="en-US"/>
              <a:t>Simplify the power first.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533400" y="1455738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1)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36575" y="42354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2)</a:t>
            </a:r>
          </a:p>
        </p:txBody>
      </p:sp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1154113" y="1143000"/>
          <a:ext cx="13763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3" imgW="457200" imgH="330200" progId="Equation.DSMT4">
                  <p:embed/>
                </p:oleObj>
              </mc:Choice>
              <mc:Fallback>
                <p:oleObj name="Equation" r:id="rId3" imgW="4572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143000"/>
                        <a:ext cx="13763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89300" y="23701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3808413" y="2289175"/>
          <a:ext cx="16811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Equation" r:id="rId5" imgW="558558" imgH="241195" progId="Equation.DSMT4">
                  <p:embed/>
                </p:oleObj>
              </mc:Choice>
              <mc:Fallback>
                <p:oleObj name="Equation" r:id="rId5" imgW="558558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2289175"/>
                        <a:ext cx="168116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6022975" y="2303463"/>
          <a:ext cx="10652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Equation" r:id="rId7" imgW="355446" imgH="228501" progId="Equation.DSMT4">
                  <p:embed/>
                </p:oleObj>
              </mc:Choice>
              <mc:Fallback>
                <p:oleObj name="Equation" r:id="rId7" imgW="355446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2303463"/>
                        <a:ext cx="10652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502275" y="23637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165975" y="23637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7742238" y="2378075"/>
          <a:ext cx="3381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238" y="2378075"/>
                        <a:ext cx="3381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384300" y="2017713"/>
          <a:ext cx="18351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Equation" r:id="rId11" imgW="609600" imgH="330200" progId="Equation.DSMT4">
                  <p:embed/>
                </p:oleObj>
              </mc:Choice>
              <mc:Fallback>
                <p:oleObj name="Equation" r:id="rId11" imgW="609600" imgH="330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017713"/>
                        <a:ext cx="18351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7559675" y="2376488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850900" y="2328863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a)</a:t>
            </a:r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854075" y="3240088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b)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292475" y="32845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3825875" y="2935288"/>
          <a:ext cx="12954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Equation" r:id="rId13" imgW="431613" imgH="330057" progId="Equation.DSMT4">
                  <p:embed/>
                </p:oleObj>
              </mc:Choice>
              <mc:Fallback>
                <p:oleObj name="Equation" r:id="rId13" imgW="431613" imgH="33005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2935288"/>
                        <a:ext cx="12954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5883275" y="3217863"/>
          <a:ext cx="11795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Equation" r:id="rId15" imgW="393529" imgH="228501" progId="Equation.DSMT4">
                  <p:embed/>
                </p:oleObj>
              </mc:Choice>
              <mc:Fallback>
                <p:oleObj name="Equation" r:id="rId15" imgW="393529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3217863"/>
                        <a:ext cx="11795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273675" y="32781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165975" y="32781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7742238" y="3292475"/>
          <a:ext cx="3381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238" y="3292475"/>
                        <a:ext cx="3381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1387475" y="2932113"/>
          <a:ext cx="18351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18" imgW="609600" imgH="330200" progId="Equation.DSMT4">
                  <p:embed/>
                </p:oleObj>
              </mc:Choice>
              <mc:Fallback>
                <p:oleObj name="Equation" r:id="rId18" imgW="609600" imgH="330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932113"/>
                        <a:ext cx="18351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7559675" y="3290888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64" name="Object 26"/>
          <p:cNvGraphicFramePr>
            <a:graphicFrameLocks noChangeAspect="1"/>
          </p:cNvGraphicFramePr>
          <p:nvPr/>
        </p:nvGraphicFramePr>
        <p:xfrm>
          <a:off x="1311275" y="3925888"/>
          <a:ext cx="7604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20" imgW="253780" imgH="304536" progId="Equation.DSMT4">
                  <p:embed/>
                </p:oleObj>
              </mc:Choice>
              <mc:Fallback>
                <p:oleObj name="Equation" r:id="rId20" imgW="253780" imgH="304536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925888"/>
                        <a:ext cx="760413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759075" y="51450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3292475" y="5064125"/>
          <a:ext cx="13763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Equation" r:id="rId22" imgW="457200" imgH="241300" progId="Equation.DSMT4">
                  <p:embed/>
                </p:oleObj>
              </mc:Choice>
              <mc:Fallback>
                <p:oleObj name="Equation" r:id="rId22" imgW="457200" imgH="241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064125"/>
                        <a:ext cx="13763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5367338" y="5078413"/>
          <a:ext cx="7985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Equation" r:id="rId24" imgW="266584" imgH="228501" progId="Equation.DSMT4">
                  <p:embed/>
                </p:oleObj>
              </mc:Choice>
              <mc:Fallback>
                <p:oleObj name="Equation" r:id="rId24" imgW="266584" imgH="22850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5078413"/>
                        <a:ext cx="7985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4816475" y="51387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276975" y="51387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24" name="Object 32"/>
          <p:cNvGraphicFramePr>
            <a:graphicFrameLocks noChangeAspect="1"/>
          </p:cNvGraphicFramePr>
          <p:nvPr/>
        </p:nvGraphicFramePr>
        <p:xfrm>
          <a:off x="6959600" y="5153025"/>
          <a:ext cx="838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Equation" r:id="rId26" imgW="279158" imgH="177646" progId="Equation.DSMT4">
                  <p:embed/>
                </p:oleObj>
              </mc:Choice>
              <mc:Fallback>
                <p:oleObj name="Equation" r:id="rId26" imgW="279158" imgH="177646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5153025"/>
                        <a:ext cx="838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1420813" y="4792663"/>
          <a:ext cx="12620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Equation" r:id="rId28" imgW="419100" imgH="330200" progId="Equation.DSMT4">
                  <p:embed/>
                </p:oleObj>
              </mc:Choice>
              <mc:Fallback>
                <p:oleObj name="Equation" r:id="rId28" imgW="419100" imgH="330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792663"/>
                        <a:ext cx="12620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6873875" y="5151438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Text Box 35"/>
          <p:cNvSpPr txBox="1">
            <a:spLocks noChangeArrowheads="1"/>
          </p:cNvSpPr>
          <p:nvPr/>
        </p:nvSpPr>
        <p:spPr bwMode="auto">
          <a:xfrm>
            <a:off x="854075" y="5103813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a)</a:t>
            </a:r>
          </a:p>
        </p:txBody>
      </p:sp>
      <p:sp>
        <p:nvSpPr>
          <p:cNvPr id="35874" name="Text Box 36"/>
          <p:cNvSpPr txBox="1">
            <a:spLocks noChangeArrowheads="1"/>
          </p:cNvSpPr>
          <p:nvPr/>
        </p:nvSpPr>
        <p:spPr bwMode="auto">
          <a:xfrm>
            <a:off x="857250" y="6015038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b)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2759075" y="605948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30" name="Object 38"/>
          <p:cNvGraphicFramePr>
            <a:graphicFrameLocks noChangeAspect="1"/>
          </p:cNvGraphicFramePr>
          <p:nvPr/>
        </p:nvGraphicFramePr>
        <p:xfrm>
          <a:off x="3248025" y="5710238"/>
          <a:ext cx="17970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Equation" r:id="rId30" imgW="596900" imgH="330200" progId="Equation.DSMT4">
                  <p:embed/>
                </p:oleObj>
              </mc:Choice>
              <mc:Fallback>
                <p:oleObj name="Equation" r:id="rId30" imgW="596900" imgH="330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5710238"/>
                        <a:ext cx="179705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1" name="Object 39"/>
          <p:cNvGraphicFramePr>
            <a:graphicFrameLocks noChangeAspect="1"/>
          </p:cNvGraphicFramePr>
          <p:nvPr/>
        </p:nvGraphicFramePr>
        <p:xfrm>
          <a:off x="5502275" y="5992813"/>
          <a:ext cx="16383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Equation" r:id="rId32" imgW="545863" imgH="228501" progId="Equation.DSMT4">
                  <p:embed/>
                </p:oleObj>
              </mc:Choice>
              <mc:Fallback>
                <p:oleObj name="Equation" r:id="rId32" imgW="545863" imgH="228501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5992813"/>
                        <a:ext cx="16383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067300" y="60531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099300" y="6053138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  <a:endParaRPr lang="en-US"/>
          </a:p>
        </p:txBody>
      </p:sp>
      <p:graphicFrame>
        <p:nvGraphicFramePr>
          <p:cNvPr id="8234" name="Object 42"/>
          <p:cNvGraphicFramePr>
            <a:graphicFrameLocks noChangeAspect="1"/>
          </p:cNvGraphicFramePr>
          <p:nvPr/>
        </p:nvGraphicFramePr>
        <p:xfrm>
          <a:off x="7705725" y="6067425"/>
          <a:ext cx="838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5" name="Equation" r:id="rId34" imgW="279158" imgH="177646" progId="Equation.DSMT4">
                  <p:embed/>
                </p:oleObj>
              </mc:Choice>
              <mc:Fallback>
                <p:oleObj name="Equation" r:id="rId34" imgW="279158" imgH="177646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6067425"/>
                        <a:ext cx="838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5" name="Object 43"/>
          <p:cNvGraphicFramePr>
            <a:graphicFrameLocks noChangeAspect="1"/>
          </p:cNvGraphicFramePr>
          <p:nvPr/>
        </p:nvGraphicFramePr>
        <p:xfrm>
          <a:off x="1420813" y="5694363"/>
          <a:ext cx="12620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Equation" r:id="rId35" imgW="419100" imgH="330200" progId="Equation.DSMT4">
                  <p:embed/>
                </p:oleObj>
              </mc:Choice>
              <mc:Fallback>
                <p:oleObj name="Equation" r:id="rId35" imgW="419100" imgH="3302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694363"/>
                        <a:ext cx="12620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7620000" y="6065838"/>
            <a:ext cx="990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3" grpId="0" autoUpdateAnimBg="0"/>
      <p:bldP spid="8204" grpId="0" autoUpdateAnimBg="0"/>
      <p:bldP spid="8207" grpId="0" animBg="1"/>
      <p:bldP spid="8210" grpId="0" autoUpdateAnimBg="0"/>
      <p:bldP spid="8213" grpId="0" autoUpdateAnimBg="0"/>
      <p:bldP spid="8214" grpId="0" autoUpdateAnimBg="0"/>
      <p:bldP spid="8217" grpId="0" animBg="1"/>
      <p:bldP spid="8219" grpId="0" autoUpdateAnimBg="0"/>
      <p:bldP spid="8222" grpId="0" autoUpdateAnimBg="0"/>
      <p:bldP spid="8223" grpId="0" autoUpdateAnimBg="0"/>
      <p:bldP spid="8226" grpId="0" animBg="1"/>
      <p:bldP spid="8229" grpId="0" autoUpdateAnimBg="0"/>
      <p:bldP spid="8232" grpId="0" autoUpdateAnimBg="0"/>
      <p:bldP spid="8233" grpId="0" autoUpdateAnimBg="0"/>
      <p:bldP spid="8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Bases and Exponents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352800" y="2438400"/>
            <a:ext cx="43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i="1"/>
              <a:t>x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62450" y="2438400"/>
            <a:ext cx="176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i="1"/>
              <a:t>x </a:t>
            </a:r>
            <a:r>
              <a:rPr lang="en-US" sz="4400" i="1">
                <a:cs typeface="Times New Roman" pitchFamily="18" charset="0"/>
              </a:rPr>
              <a:t>∙</a:t>
            </a:r>
            <a:r>
              <a:rPr lang="en-US" sz="4400" i="1"/>
              <a:t> x </a:t>
            </a:r>
            <a:r>
              <a:rPr lang="en-US" sz="4400" i="1">
                <a:cs typeface="Times New Roman" pitchFamily="18" charset="0"/>
              </a:rPr>
              <a:t>∙</a:t>
            </a:r>
            <a:r>
              <a:rPr lang="en-US" sz="4400" i="1"/>
              <a:t> x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08425" y="25590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=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13213" y="1905000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CC0000"/>
                </a:solidFill>
              </a:rPr>
              <a:t>exponent</a:t>
            </a: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3873500" y="2241550"/>
            <a:ext cx="314325" cy="228600"/>
          </a:xfrm>
          <a:custGeom>
            <a:avLst/>
            <a:gdLst>
              <a:gd name="T0" fmla="*/ 2147483647 w 198"/>
              <a:gd name="T1" fmla="*/ 0 h 144"/>
              <a:gd name="T2" fmla="*/ 2147483647 w 198"/>
              <a:gd name="T3" fmla="*/ 2147483647 h 144"/>
              <a:gd name="T4" fmla="*/ 2147483647 w 198"/>
              <a:gd name="T5" fmla="*/ 2147483647 h 144"/>
              <a:gd name="T6" fmla="*/ 0 w 198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8"/>
              <a:gd name="T13" fmla="*/ 0 h 144"/>
              <a:gd name="T14" fmla="*/ 198 w 19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" h="144">
                <a:moveTo>
                  <a:pt x="198" y="0"/>
                </a:moveTo>
                <a:lnTo>
                  <a:pt x="141" y="4"/>
                </a:lnTo>
                <a:lnTo>
                  <a:pt x="78" y="19"/>
                </a:lnTo>
                <a:lnTo>
                  <a:pt x="0" y="144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 flipH="1" flipV="1">
            <a:off x="3238500" y="3098800"/>
            <a:ext cx="314325" cy="228600"/>
          </a:xfrm>
          <a:custGeom>
            <a:avLst/>
            <a:gdLst>
              <a:gd name="T0" fmla="*/ 2147483647 w 198"/>
              <a:gd name="T1" fmla="*/ 0 h 144"/>
              <a:gd name="T2" fmla="*/ 2147483647 w 198"/>
              <a:gd name="T3" fmla="*/ 2147483647 h 144"/>
              <a:gd name="T4" fmla="*/ 2147483647 w 198"/>
              <a:gd name="T5" fmla="*/ 2147483647 h 144"/>
              <a:gd name="T6" fmla="*/ 0 w 198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8"/>
              <a:gd name="T13" fmla="*/ 0 h 144"/>
              <a:gd name="T14" fmla="*/ 198 w 19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" h="144">
                <a:moveTo>
                  <a:pt x="198" y="0"/>
                </a:moveTo>
                <a:lnTo>
                  <a:pt x="141" y="4"/>
                </a:lnTo>
                <a:lnTo>
                  <a:pt x="78" y="19"/>
                </a:lnTo>
                <a:lnTo>
                  <a:pt x="0" y="144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68550" y="2984500"/>
            <a:ext cx="96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57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3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9600" y="4038600"/>
            <a:ext cx="8001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The </a:t>
            </a:r>
            <a:r>
              <a:rPr lang="en-US" sz="3200" b="1" dirty="0">
                <a:solidFill>
                  <a:schemeClr val="accent2"/>
                </a:solidFill>
              </a:rPr>
              <a:t>BASE</a:t>
            </a:r>
            <a:r>
              <a:rPr lang="en-US" sz="3200" dirty="0"/>
              <a:t> tells us what is being multiplied.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CC0000"/>
                </a:solidFill>
              </a:rPr>
              <a:t>EXPONENT</a:t>
            </a:r>
            <a:r>
              <a:rPr lang="en-US" sz="3200" dirty="0"/>
              <a:t> tells us how many times to multiply the </a:t>
            </a:r>
            <a:r>
              <a:rPr lang="en-US" sz="3200" b="1" dirty="0">
                <a:solidFill>
                  <a:schemeClr val="accent2"/>
                </a:solidFill>
              </a:rPr>
              <a:t>base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3" grpId="0" autoUpdateAnimBg="0"/>
      <p:bldP spid="2056" grpId="0" autoUpdateAnimBg="0"/>
      <p:bldP spid="2058" grpId="0" autoUpdateAnimBg="0"/>
      <p:bldP spid="2059" grpId="0" animBg="1"/>
      <p:bldP spid="2060" grpId="0" animBg="1"/>
      <p:bldP spid="2061" grpId="0" autoUpdateAnimBg="0"/>
      <p:bldP spid="20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 = a</a:t>
            </a:r>
            <a:r>
              <a:rPr lang="en-US" baseline="30000" smtClean="0"/>
              <a:t>1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You should always write the invisible 1 to help you with problems involving exponents.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the Base &amp; Exponent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914400" y="1828800"/>
          <a:ext cx="804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164957" imgH="203024" progId="Equation.3">
                  <p:embed/>
                </p:oleObj>
              </mc:Choice>
              <mc:Fallback>
                <p:oleObj name="Equation" r:id="rId3" imgW="164957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804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20574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The base is 5. The exponent is 2.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36588" y="2895600"/>
          <a:ext cx="1362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279279" imgH="203112" progId="Equation.3">
                  <p:embed/>
                </p:oleObj>
              </mc:Choice>
              <mc:Fallback>
                <p:oleObj name="Equation" r:id="rId5" imgW="27927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895600"/>
                        <a:ext cx="13620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90800" y="31242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The base is 5. The exponent is 2.</a:t>
            </a: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50850" y="3900488"/>
          <a:ext cx="17954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7" imgW="368300" imgH="228600" progId="Equation.3">
                  <p:embed/>
                </p:oleObj>
              </mc:Choice>
              <mc:Fallback>
                <p:oleObj name="Equation" r:id="rId7" imgW="3683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900488"/>
                        <a:ext cx="17954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622550" y="4267200"/>
            <a:ext cx="5988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The base is - 5. The exponent is 2.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6200" y="5105400"/>
          <a:ext cx="23526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05400"/>
                        <a:ext cx="23526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22550" y="5410200"/>
            <a:ext cx="644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The base is (</a:t>
            </a:r>
            <a:r>
              <a:rPr lang="en-US" sz="3200" b="1" i="1">
                <a:solidFill>
                  <a:srgbClr val="000000"/>
                </a:solidFill>
              </a:rPr>
              <a:t>x</a:t>
            </a:r>
            <a:r>
              <a:rPr lang="en-US" sz="3200" b="1">
                <a:solidFill>
                  <a:srgbClr val="000000"/>
                </a:solidFill>
              </a:rPr>
              <a:t>+3</a:t>
            </a:r>
            <a:r>
              <a:rPr lang="en-US" sz="3200">
                <a:solidFill>
                  <a:srgbClr val="000000"/>
                </a:solidFill>
              </a:rPr>
              <a:t>). The exponent is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Exponents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36588" y="1600200"/>
          <a:ext cx="1362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3" imgW="279279" imgH="203112" progId="Equation.3">
                  <p:embed/>
                </p:oleObj>
              </mc:Choice>
              <mc:Fallback>
                <p:oleObj name="Equation" r:id="rId3" imgW="27927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600200"/>
                        <a:ext cx="13620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0800" y="18288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The base is 5. The exponent is 2.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50850" y="3914775"/>
          <a:ext cx="17954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" imgW="368300" imgH="228600" progId="Equation.3">
                  <p:embed/>
                </p:oleObj>
              </mc:Choice>
              <mc:Fallback>
                <p:oleObj name="Equation" r:id="rId5" imgW="3683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914775"/>
                        <a:ext cx="17954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622550" y="4281488"/>
            <a:ext cx="5988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The base is - 5. The exponent is 2.</a:t>
            </a: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2971800" y="2535238"/>
          <a:ext cx="2819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7" imgW="850900" imgH="228600" progId="Equation.3">
                  <p:embed/>
                </p:oleObj>
              </mc:Choice>
              <mc:Fallback>
                <p:oleObj name="Equation" r:id="rId7" imgW="8509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35238"/>
                        <a:ext cx="2819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3886200" y="3352800"/>
          <a:ext cx="1295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9" imgW="393359" imgH="177646" progId="Equation.3">
                  <p:embed/>
                </p:oleObj>
              </mc:Choice>
              <mc:Fallback>
                <p:oleObj name="Equation" r:id="rId9" imgW="393359" imgH="1776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2954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2895600" y="5008563"/>
          <a:ext cx="32591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1" imgW="1054100" imgH="228600" progId="Equation.3">
                  <p:embed/>
                </p:oleObj>
              </mc:Choice>
              <mc:Fallback>
                <p:oleObj name="Equation" r:id="rId11" imgW="10541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08563"/>
                        <a:ext cx="325913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4038600" y="5889625"/>
          <a:ext cx="12461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3" imgW="393359" imgH="177646" progId="Equation.3">
                  <p:embed/>
                </p:oleObj>
              </mc:Choice>
              <mc:Fallback>
                <p:oleObj name="Equation" r:id="rId13" imgW="393359" imgH="17764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89625"/>
                        <a:ext cx="12461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Exponent Vocabulary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When we raise something to the second power, we use the word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SQUARED</a:t>
            </a:r>
          </a:p>
          <a:p>
            <a:pPr algn="ctr"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7</a:t>
            </a:r>
            <a:r>
              <a:rPr lang="en-US" b="1" baseline="3000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b="1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mtClean="0"/>
              <a:t>Seven squared</a:t>
            </a:r>
          </a:p>
          <a:p>
            <a:pPr eaLnBrk="1" hangingPunct="1">
              <a:buFontTx/>
              <a:buNone/>
            </a:pPr>
            <a:r>
              <a:rPr lang="en-US" smtClean="0"/>
              <a:t>When we raise something to the third power, we use the word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3300"/>
                </a:solidFill>
              </a:rPr>
              <a:t>CUBED</a:t>
            </a:r>
          </a:p>
          <a:p>
            <a:pPr algn="ctr"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5</a:t>
            </a:r>
            <a:r>
              <a:rPr lang="en-US" b="1" baseline="30000" smtClean="0">
                <a:solidFill>
                  <a:srgbClr val="FF3300"/>
                </a:solidFill>
                <a:cs typeface="Times New Roman" pitchFamily="18" charset="0"/>
              </a:rPr>
              <a:t>3</a:t>
            </a:r>
            <a:endParaRPr lang="en-US" b="1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mtClean="0"/>
              <a:t>Five cubed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Rule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smtClean="0"/>
              <a:t>If the base is negative:</a:t>
            </a:r>
          </a:p>
          <a:p>
            <a:pPr lvl="1"/>
            <a:r>
              <a:rPr lang="en-US" smtClean="0"/>
              <a:t>An even exponent means a positive answer</a:t>
            </a:r>
          </a:p>
          <a:p>
            <a:pPr lvl="1"/>
            <a:r>
              <a:rPr lang="en-US" smtClean="0"/>
              <a:t>An odd exponent means a negative answer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76325" y="4891088"/>
          <a:ext cx="17335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355446" imgH="228501" progId="Equation.3">
                  <p:embed/>
                </p:oleObj>
              </mc:Choice>
              <mc:Fallback>
                <p:oleObj name="Equation" r:id="rId3" imgW="355446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891088"/>
                        <a:ext cx="17335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709863" y="5029200"/>
          <a:ext cx="11763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241091" imgH="177646" progId="Equation.3">
                  <p:embed/>
                </p:oleObj>
              </mc:Choice>
              <mc:Fallback>
                <p:oleObj name="Equation" r:id="rId5" imgW="241091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029200"/>
                        <a:ext cx="11763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105400" y="4891088"/>
          <a:ext cx="17335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7" imgW="355446" imgH="228501" progId="Equation.3">
                  <p:embed/>
                </p:oleObj>
              </mc:Choice>
              <mc:Fallback>
                <p:oleObj name="Equation" r:id="rId7" imgW="355446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91088"/>
                        <a:ext cx="17335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530975" y="5014913"/>
          <a:ext cx="1981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9" imgW="405872" imgH="177569" progId="Equation.3">
                  <p:embed/>
                </p:oleObj>
              </mc:Choice>
              <mc:Fallback>
                <p:oleObj name="Equation" r:id="rId9" imgW="405872" imgH="17756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5014913"/>
                        <a:ext cx="1981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620</Words>
  <Application>Microsoft Office PowerPoint</Application>
  <PresentationFormat>On-screen Show (4:3)</PresentationFormat>
  <Paragraphs>243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Rational Exponents</vt:lpstr>
      <vt:lpstr>Objective- To simplify expressions involving rational exponents</vt:lpstr>
      <vt:lpstr>PowerPoint Presentation</vt:lpstr>
      <vt:lpstr>Bases and Exponents</vt:lpstr>
      <vt:lpstr>NOTE</vt:lpstr>
      <vt:lpstr>Identifying the Base &amp; Exponent</vt:lpstr>
      <vt:lpstr>Evaluating Exponents</vt:lpstr>
      <vt:lpstr>Exponent Vocabulary</vt:lpstr>
      <vt:lpstr>Simple Rule</vt:lpstr>
      <vt:lpstr>Multiplication Rules</vt:lpstr>
      <vt:lpstr>Product of Powers Property</vt:lpstr>
      <vt:lpstr>Division Rules</vt:lpstr>
      <vt:lpstr>Quotient of Powers Property</vt:lpstr>
      <vt:lpstr>Zero Exponent Property</vt:lpstr>
      <vt:lpstr>TRY THESE</vt:lpstr>
      <vt:lpstr>PowerPoint Presentation</vt:lpstr>
      <vt:lpstr>PowerPoint Presentation</vt:lpstr>
      <vt:lpstr>Negative Exponent Property</vt:lpstr>
      <vt:lpstr>PowerPoint Presentation</vt:lpstr>
      <vt:lpstr>Working with Negative Exponents</vt:lpstr>
      <vt:lpstr>Fractions As Bases</vt:lpstr>
      <vt:lpstr>PowerPoint Presentation</vt:lpstr>
      <vt:lpstr>PowerPoint Presentation</vt:lpstr>
      <vt:lpstr>A fractional exponent is a root of the base.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Objective- To simplify expressions involving rational exponents</dc:title>
  <dc:creator>James Wenk</dc:creator>
  <cp:lastModifiedBy>Amplo, William (wamplo@psusd.us)</cp:lastModifiedBy>
  <cp:revision>37</cp:revision>
  <dcterms:created xsi:type="dcterms:W3CDTF">2002-06-16T02:16:55Z</dcterms:created>
  <dcterms:modified xsi:type="dcterms:W3CDTF">2016-02-23T21:09:42Z</dcterms:modified>
</cp:coreProperties>
</file>