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65" r:id="rId2"/>
    <p:sldId id="266" r:id="rId3"/>
    <p:sldId id="262" r:id="rId4"/>
    <p:sldId id="322" r:id="rId5"/>
    <p:sldId id="323" r:id="rId6"/>
    <p:sldId id="325" r:id="rId7"/>
    <p:sldId id="324" r:id="rId8"/>
    <p:sldId id="326" r:id="rId9"/>
    <p:sldId id="327" r:id="rId10"/>
    <p:sldId id="328" r:id="rId11"/>
    <p:sldId id="329" r:id="rId12"/>
    <p:sldId id="330" r:id="rId13"/>
    <p:sldId id="331" r:id="rId14"/>
    <p:sldId id="332" r:id="rId15"/>
    <p:sldId id="333" r:id="rId16"/>
    <p:sldId id="335" r:id="rId17"/>
    <p:sldId id="336" r:id="rId18"/>
    <p:sldId id="337" r:id="rId19"/>
    <p:sldId id="334" r:id="rId20"/>
    <p:sldId id="339" r:id="rId21"/>
    <p:sldId id="338" r:id="rId22"/>
    <p:sldId id="341" r:id="rId23"/>
    <p:sldId id="342" r:id="rId24"/>
    <p:sldId id="343" r:id="rId25"/>
    <p:sldId id="340" r:id="rId26"/>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3F6EA-CC86-4586-8172-EEF1FA69EF3D}" type="slidenum">
              <a:rPr lang="en-US"/>
              <a:pPr>
                <a:defRPr/>
              </a:pPr>
              <a:t>‹#›</a:t>
            </a:fld>
            <a:endParaRPr lang="en-US"/>
          </a:p>
        </p:txBody>
      </p:sp>
    </p:spTree>
    <p:extLst>
      <p:ext uri="{BB962C8B-B14F-4D97-AF65-F5344CB8AC3E}">
        <p14:creationId xmlns:p14="http://schemas.microsoft.com/office/powerpoint/2010/main" val="2471073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BECBD8-5DBD-487F-990C-DED782073A92}" type="slidenum">
              <a:rPr lang="en-US"/>
              <a:pPr>
                <a:defRPr/>
              </a:pPr>
              <a:t>‹#›</a:t>
            </a:fld>
            <a:endParaRPr lang="en-US"/>
          </a:p>
        </p:txBody>
      </p:sp>
    </p:spTree>
    <p:extLst>
      <p:ext uri="{BB962C8B-B14F-4D97-AF65-F5344CB8AC3E}">
        <p14:creationId xmlns:p14="http://schemas.microsoft.com/office/powerpoint/2010/main" val="421506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C658A0-3A8F-4FBA-8BBC-39824D8379DD}" type="slidenum">
              <a:rPr lang="en-US"/>
              <a:pPr>
                <a:defRPr/>
              </a:pPr>
              <a:t>‹#›</a:t>
            </a:fld>
            <a:endParaRPr lang="en-US"/>
          </a:p>
        </p:txBody>
      </p:sp>
    </p:spTree>
    <p:extLst>
      <p:ext uri="{BB962C8B-B14F-4D97-AF65-F5344CB8AC3E}">
        <p14:creationId xmlns:p14="http://schemas.microsoft.com/office/powerpoint/2010/main" val="40358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B6A5A-296E-4413-803F-5DCB25349391}" type="slidenum">
              <a:rPr lang="en-US"/>
              <a:pPr>
                <a:defRPr/>
              </a:pPr>
              <a:t>‹#›</a:t>
            </a:fld>
            <a:endParaRPr lang="en-US"/>
          </a:p>
        </p:txBody>
      </p:sp>
    </p:spTree>
    <p:extLst>
      <p:ext uri="{BB962C8B-B14F-4D97-AF65-F5344CB8AC3E}">
        <p14:creationId xmlns:p14="http://schemas.microsoft.com/office/powerpoint/2010/main" val="143995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5D2A5-FC3C-4E8D-A032-4F1D7EE5E8EE}" type="slidenum">
              <a:rPr lang="en-US"/>
              <a:pPr>
                <a:defRPr/>
              </a:pPr>
              <a:t>‹#›</a:t>
            </a:fld>
            <a:endParaRPr lang="en-US"/>
          </a:p>
        </p:txBody>
      </p:sp>
    </p:spTree>
    <p:extLst>
      <p:ext uri="{BB962C8B-B14F-4D97-AF65-F5344CB8AC3E}">
        <p14:creationId xmlns:p14="http://schemas.microsoft.com/office/powerpoint/2010/main" val="406114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5D46C3-618A-4058-B47D-1A07E87FE435}" type="slidenum">
              <a:rPr lang="en-US"/>
              <a:pPr>
                <a:defRPr/>
              </a:pPr>
              <a:t>‹#›</a:t>
            </a:fld>
            <a:endParaRPr lang="en-US"/>
          </a:p>
        </p:txBody>
      </p:sp>
    </p:spTree>
    <p:extLst>
      <p:ext uri="{BB962C8B-B14F-4D97-AF65-F5344CB8AC3E}">
        <p14:creationId xmlns:p14="http://schemas.microsoft.com/office/powerpoint/2010/main" val="103636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E63413-0DB8-4BB4-9E4C-60CE63526652}" type="slidenum">
              <a:rPr lang="en-US"/>
              <a:pPr>
                <a:defRPr/>
              </a:pPr>
              <a:t>‹#›</a:t>
            </a:fld>
            <a:endParaRPr lang="en-US"/>
          </a:p>
        </p:txBody>
      </p:sp>
    </p:spTree>
    <p:extLst>
      <p:ext uri="{BB962C8B-B14F-4D97-AF65-F5344CB8AC3E}">
        <p14:creationId xmlns:p14="http://schemas.microsoft.com/office/powerpoint/2010/main" val="248994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18C06C-0A34-4ABB-9471-0969D6690ED7}" type="slidenum">
              <a:rPr lang="en-US"/>
              <a:pPr>
                <a:defRPr/>
              </a:pPr>
              <a:t>‹#›</a:t>
            </a:fld>
            <a:endParaRPr lang="en-US"/>
          </a:p>
        </p:txBody>
      </p:sp>
    </p:spTree>
    <p:extLst>
      <p:ext uri="{BB962C8B-B14F-4D97-AF65-F5344CB8AC3E}">
        <p14:creationId xmlns:p14="http://schemas.microsoft.com/office/powerpoint/2010/main" val="416493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6C946F-5DED-4A61-A84C-A3CD7CF3921E}" type="slidenum">
              <a:rPr lang="en-US"/>
              <a:pPr>
                <a:defRPr/>
              </a:pPr>
              <a:t>‹#›</a:t>
            </a:fld>
            <a:endParaRPr lang="en-US"/>
          </a:p>
        </p:txBody>
      </p:sp>
    </p:spTree>
    <p:extLst>
      <p:ext uri="{BB962C8B-B14F-4D97-AF65-F5344CB8AC3E}">
        <p14:creationId xmlns:p14="http://schemas.microsoft.com/office/powerpoint/2010/main" val="29129332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08C431-C797-45A3-9A41-D0759F4230BC}" type="slidenum">
              <a:rPr lang="en-US"/>
              <a:pPr>
                <a:defRPr/>
              </a:pPr>
              <a:t>‹#›</a:t>
            </a:fld>
            <a:endParaRPr lang="en-US"/>
          </a:p>
        </p:txBody>
      </p:sp>
    </p:spTree>
    <p:extLst>
      <p:ext uri="{BB962C8B-B14F-4D97-AF65-F5344CB8AC3E}">
        <p14:creationId xmlns:p14="http://schemas.microsoft.com/office/powerpoint/2010/main" val="54882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F1C52-DEEB-48EF-AB1D-8E53196B3B30}" type="slidenum">
              <a:rPr lang="en-US"/>
              <a:pPr>
                <a:defRPr/>
              </a:pPr>
              <a:t>‹#›</a:t>
            </a:fld>
            <a:endParaRPr lang="en-US"/>
          </a:p>
        </p:txBody>
      </p:sp>
    </p:spTree>
    <p:extLst>
      <p:ext uri="{BB962C8B-B14F-4D97-AF65-F5344CB8AC3E}">
        <p14:creationId xmlns:p14="http://schemas.microsoft.com/office/powerpoint/2010/main" val="179507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EE1E8C6-156B-48E5-8307-E0D668FFED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athsisfun.com/data/standard-deviation-calculator.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imathas.com/stattools/boxplot.html" TargetMode="External"/><Relationship Id="rId2" Type="http://schemas.openxmlformats.org/officeDocument/2006/relationships/hyperlink" Target="http://www.shodor.org/interactivate/activities/BoxPlo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r>
              <a:rPr lang="en-US" dirty="0" smtClean="0">
                <a:solidFill>
                  <a:schemeClr val="tx1"/>
                </a:solidFill>
              </a:rPr>
              <a:t>Calculating and</a:t>
            </a:r>
            <a:br>
              <a:rPr lang="en-US" dirty="0" smtClean="0">
                <a:solidFill>
                  <a:schemeClr val="tx1"/>
                </a:solidFill>
              </a:rPr>
            </a:br>
            <a:r>
              <a:rPr lang="en-US" dirty="0" smtClean="0">
                <a:solidFill>
                  <a:schemeClr val="tx1"/>
                </a:solidFill>
              </a:rPr>
              <a:t>Interpreting Standard Deviation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5250" y="115273"/>
            <a:ext cx="89535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600" dirty="0" smtClean="0">
                <a:latin typeface="+mn-lt"/>
              </a:rPr>
              <a:t>Highlight and copy (CTRL C) the list of elements to paste (CTRL V) them into the next line of DESMOS: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746" r="54524" b="56403"/>
          <a:stretch/>
        </p:blipFill>
        <p:spPr bwMode="auto">
          <a:xfrm>
            <a:off x="413662" y="1193800"/>
            <a:ext cx="8316676"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5250" y="40481"/>
            <a:ext cx="89535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600" dirty="0" smtClean="0">
                <a:latin typeface="+mn-lt"/>
              </a:rPr>
              <a:t>Now use DESMOS to complete Questions 4 – 6 on Page 495:</a:t>
            </a:r>
          </a:p>
          <a:p>
            <a:pPr algn="just"/>
            <a:endParaRPr lang="en-US" sz="2600" dirty="0" smtClean="0">
              <a:latin typeface="+mn-lt"/>
            </a:endParaRPr>
          </a:p>
          <a:p>
            <a:pPr algn="just"/>
            <a:r>
              <a:rPr lang="en-US" sz="2600" dirty="0">
                <a:latin typeface="+mn-lt"/>
              </a:rPr>
              <a:t>4. Use </a:t>
            </a:r>
            <a:r>
              <a:rPr lang="en-US" sz="2600" dirty="0" smtClean="0">
                <a:latin typeface="+mn-lt"/>
              </a:rPr>
              <a:t>DESMOS </a:t>
            </a:r>
            <a:r>
              <a:rPr lang="en-US" sz="2600" dirty="0">
                <a:latin typeface="+mn-lt"/>
              </a:rPr>
              <a:t>to determine the standard deviation of </a:t>
            </a:r>
            <a:r>
              <a:rPr lang="en-US" sz="2600" dirty="0" err="1">
                <a:latin typeface="+mn-lt"/>
              </a:rPr>
              <a:t>Aleah’s</a:t>
            </a:r>
            <a:r>
              <a:rPr lang="en-US" sz="2600" dirty="0">
                <a:latin typeface="+mn-lt"/>
              </a:rPr>
              <a:t> </a:t>
            </a:r>
            <a:r>
              <a:rPr lang="en-US" sz="2600" dirty="0" smtClean="0">
                <a:latin typeface="+mn-lt"/>
              </a:rPr>
              <a:t>and </a:t>
            </a:r>
            <a:r>
              <a:rPr lang="en-US" sz="2600" dirty="0" err="1" smtClean="0">
                <a:latin typeface="+mn-lt"/>
              </a:rPr>
              <a:t>Tymar’s</a:t>
            </a:r>
            <a:r>
              <a:rPr lang="en-US" sz="2600" dirty="0" smtClean="0">
                <a:latin typeface="+mn-lt"/>
              </a:rPr>
              <a:t> </a:t>
            </a:r>
            <a:r>
              <a:rPr lang="en-US" sz="2600" dirty="0">
                <a:latin typeface="+mn-lt"/>
              </a:rPr>
              <a:t>spelling bee scores</a:t>
            </a:r>
            <a:r>
              <a:rPr lang="en-US" sz="2600" dirty="0" smtClean="0">
                <a:latin typeface="+mn-lt"/>
              </a:rPr>
              <a:t>.</a:t>
            </a:r>
          </a:p>
          <a:p>
            <a:pPr algn="just"/>
            <a:endParaRPr lang="en-US" sz="2600" dirty="0" smtClean="0">
              <a:latin typeface="+mn-lt"/>
            </a:endParaRPr>
          </a:p>
          <a:p>
            <a:pPr marL="1828800" lvl="4" indent="0" algn="just"/>
            <a:r>
              <a:rPr lang="en-US" sz="2600" dirty="0" err="1">
                <a:solidFill>
                  <a:prstClr val="black"/>
                </a:solidFill>
                <a:latin typeface="+mn-lt"/>
              </a:rPr>
              <a:t>Aleah</a:t>
            </a:r>
            <a:r>
              <a:rPr lang="en-US" sz="2600" dirty="0">
                <a:solidFill>
                  <a:prstClr val="black"/>
                </a:solidFill>
                <a:latin typeface="+mn-lt"/>
              </a:rPr>
              <a:t>:	  </a:t>
            </a:r>
            <a:r>
              <a:rPr lang="en-US" sz="2600" dirty="0" smtClean="0">
                <a:solidFill>
                  <a:prstClr val="black"/>
                </a:solidFill>
                <a:latin typeface="+mn-lt"/>
              </a:rPr>
              <a:t>Standard Deviation ≈ 14.14 points</a:t>
            </a:r>
            <a:endParaRPr lang="en-US" sz="2600" dirty="0">
              <a:solidFill>
                <a:prstClr val="black"/>
              </a:solidFill>
              <a:latin typeface="+mn-lt"/>
            </a:endParaRPr>
          </a:p>
          <a:p>
            <a:pPr marL="1828800" lvl="4" indent="0" algn="just"/>
            <a:r>
              <a:rPr lang="en-US" sz="2600" dirty="0" err="1">
                <a:solidFill>
                  <a:prstClr val="black"/>
                </a:solidFill>
                <a:latin typeface="+mn-lt"/>
              </a:rPr>
              <a:t>Tymar</a:t>
            </a:r>
            <a:r>
              <a:rPr lang="en-US" sz="2600" dirty="0">
                <a:solidFill>
                  <a:prstClr val="black"/>
                </a:solidFill>
                <a:latin typeface="+mn-lt"/>
              </a:rPr>
              <a:t>: </a:t>
            </a:r>
            <a:r>
              <a:rPr lang="en-US" sz="2600" dirty="0" smtClean="0">
                <a:solidFill>
                  <a:prstClr val="black"/>
                </a:solidFill>
                <a:latin typeface="+mn-lt"/>
              </a:rPr>
              <a:t> Standard </a:t>
            </a:r>
            <a:r>
              <a:rPr lang="en-US" sz="2600" dirty="0">
                <a:solidFill>
                  <a:prstClr val="black"/>
                </a:solidFill>
                <a:latin typeface="+mn-lt"/>
              </a:rPr>
              <a:t>Deviation ≈ </a:t>
            </a:r>
            <a:r>
              <a:rPr lang="en-US" sz="2600" dirty="0" smtClean="0">
                <a:solidFill>
                  <a:prstClr val="black"/>
                </a:solidFill>
                <a:latin typeface="+mn-lt"/>
              </a:rPr>
              <a:t>32.23 </a:t>
            </a:r>
            <a:r>
              <a:rPr lang="en-US" sz="2600" dirty="0">
                <a:solidFill>
                  <a:prstClr val="black"/>
                </a:solidFill>
                <a:latin typeface="+mn-lt"/>
              </a:rPr>
              <a:t>points</a:t>
            </a:r>
            <a:endParaRPr lang="en-US" sz="2600" dirty="0" smtClean="0">
              <a:latin typeface="+mn-lt"/>
            </a:endParaRPr>
          </a:p>
          <a:p>
            <a:pPr algn="just"/>
            <a:endParaRPr lang="en-US" sz="2600" dirty="0" smtClean="0">
              <a:latin typeface="+mn-lt"/>
            </a:endParaRPr>
          </a:p>
          <a:p>
            <a:pPr algn="just"/>
            <a:r>
              <a:rPr lang="en-US" sz="2600" dirty="0" smtClean="0">
                <a:latin typeface="+mn-lt"/>
              </a:rPr>
              <a:t>5</a:t>
            </a:r>
            <a:r>
              <a:rPr lang="en-US" sz="2600" dirty="0">
                <a:latin typeface="+mn-lt"/>
              </a:rPr>
              <a:t>. Was the prediction you made in Question 1 correct? </a:t>
            </a:r>
            <a:r>
              <a:rPr lang="en-US" sz="2600" dirty="0" smtClean="0">
                <a:latin typeface="+mn-lt"/>
              </a:rPr>
              <a:t> What </a:t>
            </a:r>
            <a:r>
              <a:rPr lang="en-US" sz="2600" dirty="0">
                <a:latin typeface="+mn-lt"/>
              </a:rPr>
              <a:t>do the standard </a:t>
            </a:r>
            <a:r>
              <a:rPr lang="en-US" sz="2600" dirty="0" smtClean="0">
                <a:latin typeface="+mn-lt"/>
              </a:rPr>
              <a:t>deviations tell </a:t>
            </a:r>
            <a:r>
              <a:rPr lang="en-US" sz="2600" dirty="0">
                <a:latin typeface="+mn-lt"/>
              </a:rPr>
              <a:t>you about each student’s spelling bee scores</a:t>
            </a:r>
            <a:r>
              <a:rPr lang="en-US" sz="2600" dirty="0" smtClean="0">
                <a:latin typeface="+mn-lt"/>
              </a:rPr>
              <a:t>?</a:t>
            </a:r>
          </a:p>
          <a:p>
            <a:pPr algn="just"/>
            <a:endParaRPr lang="en-US" sz="2600" dirty="0" smtClean="0">
              <a:latin typeface="+mn-lt"/>
            </a:endParaRPr>
          </a:p>
          <a:p>
            <a:pPr algn="just"/>
            <a:endParaRPr lang="en-US" sz="2600" dirty="0">
              <a:latin typeface="+mn-lt"/>
            </a:endParaRPr>
          </a:p>
          <a:p>
            <a:pPr algn="just"/>
            <a:r>
              <a:rPr lang="en-US" sz="2600" dirty="0">
                <a:latin typeface="+mn-lt"/>
              </a:rPr>
              <a:t>6. Which student do you think Ms. Webb should add to the spelling bee roster</a:t>
            </a:r>
            <a:r>
              <a:rPr lang="en-US" sz="2600" dirty="0" smtClean="0">
                <a:latin typeface="+mn-lt"/>
              </a:rPr>
              <a:t>?  Use the </a:t>
            </a:r>
            <a:r>
              <a:rPr lang="en-US" sz="2600" dirty="0">
                <a:latin typeface="+mn-lt"/>
              </a:rPr>
              <a:t>standard deviation for the student you recommend to add to the roster to </a:t>
            </a:r>
            <a:r>
              <a:rPr lang="en-US" sz="2600" dirty="0" smtClean="0">
                <a:latin typeface="+mn-lt"/>
              </a:rPr>
              <a:t>justify your answer.</a:t>
            </a:r>
          </a:p>
        </p:txBody>
      </p:sp>
    </p:spTree>
    <p:extLst>
      <p:ext uri="{BB962C8B-B14F-4D97-AF65-F5344CB8AC3E}">
        <p14:creationId xmlns:p14="http://schemas.microsoft.com/office/powerpoint/2010/main" val="4074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1000"/>
                                        <p:tgtEl>
                                          <p:spTgt spid="4">
                                            <p:txEl>
                                              <p:pRg st="10" end="10"/>
                                            </p:txEl>
                                          </p:spTgt>
                                        </p:tgtEl>
                                      </p:cBhvr>
                                    </p:animEffect>
                                    <p:anim calcmode="lin" valueType="num">
                                      <p:cBhvr>
                                        <p:cTn id="3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5250" y="40481"/>
            <a:ext cx="89535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200" dirty="0" smtClean="0">
                <a:latin typeface="+mn-lt"/>
              </a:rPr>
              <a:t>Now use DESMOS to complete Problem 1, Question 4 on pages 497 – 498:</a:t>
            </a:r>
          </a:p>
          <a:p>
            <a:pPr algn="just"/>
            <a:endParaRPr lang="en-US" sz="2200" dirty="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r>
              <a:rPr lang="en-US" sz="2400" dirty="0" smtClean="0">
                <a:latin typeface="+mn-lt"/>
              </a:rPr>
              <a:t>1</a:t>
            </a:r>
            <a:r>
              <a:rPr lang="en-US" sz="2400" dirty="0">
                <a:latin typeface="+mn-lt"/>
              </a:rPr>
              <a:t>. Analyze each student’s spelling bee scores.</a:t>
            </a:r>
          </a:p>
          <a:p>
            <a:pPr marL="1200150" lvl="1" indent="-457200" algn="just">
              <a:buFont typeface="+mj-lt"/>
              <a:buAutoNum type="alphaLcPeriod"/>
            </a:pPr>
            <a:r>
              <a:rPr lang="en-US" sz="2400" dirty="0" smtClean="0">
                <a:latin typeface="+mn-lt"/>
              </a:rPr>
              <a:t>Determine </a:t>
            </a:r>
            <a:r>
              <a:rPr lang="en-US" sz="2400" dirty="0">
                <a:latin typeface="+mn-lt"/>
              </a:rPr>
              <a:t>the mean spelling bee score for each student</a:t>
            </a:r>
            <a:r>
              <a:rPr lang="en-US" sz="2400" dirty="0" smtClean="0">
                <a:latin typeface="+mn-lt"/>
              </a:rPr>
              <a:t>.</a:t>
            </a:r>
          </a:p>
        </p:txBody>
      </p:sp>
      <p:sp>
        <p:nvSpPr>
          <p:cNvPr id="2" name="Rectangle 1"/>
          <p:cNvSpPr/>
          <p:nvPr/>
        </p:nvSpPr>
        <p:spPr>
          <a:xfrm>
            <a:off x="95250" y="569416"/>
            <a:ext cx="5314950" cy="3785652"/>
          </a:xfrm>
          <a:prstGeom prst="rect">
            <a:avLst/>
          </a:prstGeom>
        </p:spPr>
        <p:txBody>
          <a:bodyPr wrap="square">
            <a:spAutoFit/>
          </a:bodyPr>
          <a:lstStyle/>
          <a:p>
            <a:pPr lvl="0" algn="just"/>
            <a:r>
              <a:rPr lang="en-US" sz="2400" dirty="0">
                <a:solidFill>
                  <a:prstClr val="black"/>
                </a:solidFill>
                <a:latin typeface="Calibri"/>
              </a:rPr>
              <a:t>Recall that Ms. Webb is the spelling bee coach in Problem 1, Spelling </a:t>
            </a:r>
            <a:r>
              <a:rPr lang="en-US" sz="2400" dirty="0" smtClean="0">
                <a:solidFill>
                  <a:prstClr val="black"/>
                </a:solidFill>
                <a:latin typeface="Calibri"/>
              </a:rPr>
              <a:t>SUCCESS</a:t>
            </a:r>
            <a:r>
              <a:rPr lang="en-US" sz="2400" dirty="0">
                <a:solidFill>
                  <a:prstClr val="black"/>
                </a:solidFill>
                <a:latin typeface="Calibri"/>
              </a:rPr>
              <a:t>. Her class is preparing for their </a:t>
            </a:r>
            <a:r>
              <a:rPr lang="en-US" sz="2400" dirty="0" smtClean="0">
                <a:solidFill>
                  <a:prstClr val="black"/>
                </a:solidFill>
                <a:latin typeface="Calibri"/>
              </a:rPr>
              <a:t>first </a:t>
            </a:r>
            <a:r>
              <a:rPr lang="en-US" sz="2400" dirty="0">
                <a:solidFill>
                  <a:prstClr val="black"/>
                </a:solidFill>
                <a:latin typeface="Calibri"/>
              </a:rPr>
              <a:t>spelling bee scrimmage. Ms. Webb needs to determine which student should be the spelling bee captain. Ms. Webb believes the captain should have the greatest mean score of the team. The two top spelling bee students’ scores are shown.</a:t>
            </a:r>
          </a:p>
        </p:txBody>
      </p:sp>
      <p:pic>
        <p:nvPicPr>
          <p:cNvPr id="1027"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033" t="18727" r="40703" b="18294"/>
          <a:stretch/>
        </p:blipFill>
        <p:spPr bwMode="auto">
          <a:xfrm>
            <a:off x="5950857" y="381000"/>
            <a:ext cx="2902857"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13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up)">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5" end="15"/>
                                            </p:txEl>
                                          </p:spTgt>
                                        </p:tgtEl>
                                        <p:attrNameLst>
                                          <p:attrName>style.visibility</p:attrName>
                                        </p:attrNameLst>
                                      </p:cBhvr>
                                      <p:to>
                                        <p:strVal val="visible"/>
                                      </p:to>
                                    </p:set>
                                    <p:animEffect transition="in" filter="fade">
                                      <p:cBhvr>
                                        <p:cTn id="19" dur="1000"/>
                                        <p:tgtEl>
                                          <p:spTgt spid="4">
                                            <p:txEl>
                                              <p:pRg st="15" end="15"/>
                                            </p:txEl>
                                          </p:spTgt>
                                        </p:tgtEl>
                                      </p:cBhvr>
                                    </p:animEffect>
                                    <p:anim calcmode="lin" valueType="num">
                                      <p:cBhvr>
                                        <p:cTn id="20"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16" end="16"/>
                                            </p:txEl>
                                          </p:spTgt>
                                        </p:tgtEl>
                                        <p:attrNameLst>
                                          <p:attrName>style.visibility</p:attrName>
                                        </p:attrNameLst>
                                      </p:cBhvr>
                                      <p:to>
                                        <p:strVal val="visible"/>
                                      </p:to>
                                    </p:set>
                                    <p:animEffect transition="in" filter="fade">
                                      <p:cBhvr>
                                        <p:cTn id="24" dur="1000"/>
                                        <p:tgtEl>
                                          <p:spTgt spid="4">
                                            <p:txEl>
                                              <p:pRg st="16" end="16"/>
                                            </p:txEl>
                                          </p:spTgt>
                                        </p:tgtEl>
                                      </p:cBhvr>
                                    </p:animEffect>
                                    <p:anim calcmode="lin" valueType="num">
                                      <p:cBhvr>
                                        <p:cTn id="25"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5250" y="40481"/>
            <a:ext cx="89535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400" dirty="0" smtClean="0">
                <a:latin typeface="+mn-lt"/>
              </a:rPr>
              <a:t>Ms</a:t>
            </a:r>
            <a:r>
              <a:rPr lang="en-US" sz="2400" dirty="0">
                <a:latin typeface="+mn-lt"/>
              </a:rPr>
              <a:t>. Webb wants to also use the standard deviation to help her determine which student is </a:t>
            </a:r>
            <a:r>
              <a:rPr lang="en-US" sz="2400" dirty="0" smtClean="0">
                <a:latin typeface="+mn-lt"/>
              </a:rPr>
              <a:t>a more </a:t>
            </a:r>
            <a:r>
              <a:rPr lang="en-US" sz="2400" dirty="0">
                <a:latin typeface="+mn-lt"/>
              </a:rPr>
              <a:t>consistent speller</a:t>
            </a:r>
            <a:r>
              <a:rPr lang="en-US" sz="2400" dirty="0" smtClean="0">
                <a:latin typeface="+mn-lt"/>
              </a:rPr>
              <a:t>.</a:t>
            </a:r>
          </a:p>
          <a:p>
            <a:pPr algn="just"/>
            <a:endParaRPr lang="en-US" sz="2400" dirty="0">
              <a:latin typeface="+mn-lt"/>
            </a:endParaRPr>
          </a:p>
          <a:p>
            <a:pPr marL="914400" lvl="1" indent="-457200" algn="just">
              <a:buFont typeface="+mj-lt"/>
              <a:buAutoNum type="alphaLcPeriod" startAt="2"/>
            </a:pPr>
            <a:r>
              <a:rPr lang="en-US" sz="2400" dirty="0" smtClean="0">
                <a:latin typeface="+mn-lt"/>
              </a:rPr>
              <a:t>Determine </a:t>
            </a:r>
            <a:r>
              <a:rPr lang="en-US" sz="2400" dirty="0">
                <a:latin typeface="+mn-lt"/>
              </a:rPr>
              <a:t>the standard deviation of Maria’s scores. </a:t>
            </a:r>
            <a:r>
              <a:rPr lang="en-US" sz="2400" dirty="0" smtClean="0">
                <a:latin typeface="+mn-lt"/>
              </a:rPr>
              <a:t>Then determine </a:t>
            </a:r>
            <a:r>
              <a:rPr lang="en-US" sz="2400" dirty="0">
                <a:latin typeface="+mn-lt"/>
              </a:rPr>
              <a:t>the value of the spelling bee scores that </a:t>
            </a:r>
            <a:r>
              <a:rPr lang="en-US" sz="2400" dirty="0" smtClean="0">
                <a:latin typeface="+mn-lt"/>
              </a:rPr>
              <a:t>are 1 </a:t>
            </a:r>
            <a:r>
              <a:rPr lang="en-US" sz="2400" dirty="0">
                <a:latin typeface="+mn-lt"/>
              </a:rPr>
              <a:t>standard deviation from the mean. Explain how </a:t>
            </a:r>
            <a:r>
              <a:rPr lang="en-US" sz="2400" dirty="0" smtClean="0">
                <a:latin typeface="+mn-lt"/>
              </a:rPr>
              <a:t>you determined </a:t>
            </a:r>
            <a:r>
              <a:rPr lang="en-US" sz="2400" dirty="0">
                <a:latin typeface="+mn-lt"/>
              </a:rPr>
              <a:t>her spelling bee point values</a:t>
            </a:r>
            <a:r>
              <a:rPr lang="en-US" sz="2400" dirty="0" smtClean="0">
                <a:latin typeface="+mn-lt"/>
              </a:rPr>
              <a:t>.</a:t>
            </a:r>
          </a:p>
          <a:p>
            <a:pPr marL="914400" lvl="1" indent="-457200" algn="just">
              <a:buFont typeface="+mj-lt"/>
              <a:buAutoNum type="alphaLcPeriod" startAt="2"/>
            </a:pPr>
            <a:endParaRPr lang="en-US" sz="2400" dirty="0">
              <a:latin typeface="+mn-lt"/>
            </a:endParaRPr>
          </a:p>
          <a:p>
            <a:pPr marL="914400" lvl="1" indent="-457200" algn="just">
              <a:buFont typeface="+mj-lt"/>
              <a:buAutoNum type="alphaLcPeriod" startAt="2"/>
            </a:pPr>
            <a:endParaRPr lang="en-US" sz="2400" dirty="0" smtClean="0">
              <a:latin typeface="+mn-lt"/>
            </a:endParaRPr>
          </a:p>
          <a:p>
            <a:pPr marL="914400" lvl="1" indent="-457200" algn="just">
              <a:buFont typeface="+mj-lt"/>
              <a:buAutoNum type="alphaLcPeriod" startAt="2"/>
            </a:pPr>
            <a:endParaRPr lang="en-US" sz="2400" dirty="0" smtClean="0">
              <a:latin typeface="+mn-lt"/>
            </a:endParaRPr>
          </a:p>
          <a:p>
            <a:pPr marL="914400" lvl="1" indent="-457200" algn="just">
              <a:buFont typeface="+mj-lt"/>
              <a:buAutoNum type="alphaLcPeriod" startAt="2"/>
            </a:pPr>
            <a:r>
              <a:rPr lang="en-US" sz="2400" dirty="0" smtClean="0">
                <a:latin typeface="+mn-lt"/>
              </a:rPr>
              <a:t>Determine </a:t>
            </a:r>
            <a:r>
              <a:rPr lang="en-US" sz="2400" dirty="0">
                <a:latin typeface="+mn-lt"/>
              </a:rPr>
              <a:t>the standard deviation of Heidi’s scores. </a:t>
            </a:r>
            <a:r>
              <a:rPr lang="en-US" sz="2400" dirty="0" smtClean="0">
                <a:latin typeface="+mn-lt"/>
              </a:rPr>
              <a:t>Then determine </a:t>
            </a:r>
            <a:r>
              <a:rPr lang="en-US" sz="2400" dirty="0">
                <a:latin typeface="+mn-lt"/>
              </a:rPr>
              <a:t>the value of the spelling bee scores that </a:t>
            </a:r>
            <a:r>
              <a:rPr lang="en-US" sz="2400" dirty="0" smtClean="0">
                <a:latin typeface="+mn-lt"/>
              </a:rPr>
              <a:t>are 1 </a:t>
            </a:r>
            <a:r>
              <a:rPr lang="en-US" sz="2400" dirty="0">
                <a:latin typeface="+mn-lt"/>
              </a:rPr>
              <a:t>standard deviation from the mean. Explain how </a:t>
            </a:r>
            <a:r>
              <a:rPr lang="en-US" sz="2400" dirty="0" smtClean="0">
                <a:latin typeface="+mn-lt"/>
              </a:rPr>
              <a:t>you determine </a:t>
            </a:r>
            <a:r>
              <a:rPr lang="en-US" sz="2400" dirty="0">
                <a:latin typeface="+mn-lt"/>
              </a:rPr>
              <a:t>her spelling bee point values.</a:t>
            </a:r>
            <a:endParaRPr lang="en-US" sz="2400" dirty="0" smtClean="0">
              <a:latin typeface="+mn-lt"/>
            </a:endParaRPr>
          </a:p>
        </p:txBody>
      </p:sp>
    </p:spTree>
    <p:extLst>
      <p:ext uri="{BB962C8B-B14F-4D97-AF65-F5344CB8AC3E}">
        <p14:creationId xmlns:p14="http://schemas.microsoft.com/office/powerpoint/2010/main" val="30606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5250" y="40481"/>
            <a:ext cx="89535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800" dirty="0" smtClean="0">
                <a:latin typeface="+mn-lt"/>
              </a:rPr>
              <a:t>Once you have found 1 standard deviation, it is easy to determine different numbers of standard deviations:</a:t>
            </a:r>
          </a:p>
          <a:p>
            <a:pPr algn="just"/>
            <a:endParaRPr lang="en-US" sz="2800" dirty="0" smtClean="0">
              <a:latin typeface="+mn-lt"/>
            </a:endParaRPr>
          </a:p>
          <a:p>
            <a:pPr algn="ctr"/>
            <a:r>
              <a:rPr lang="en-US" sz="2800" dirty="0" smtClean="0">
                <a:latin typeface="+mn-lt"/>
              </a:rPr>
              <a:t>2 standard deviations = 2∙(1 standard deviation)</a:t>
            </a:r>
          </a:p>
          <a:p>
            <a:pPr algn="ctr"/>
            <a:r>
              <a:rPr lang="fr-FR" sz="2800" dirty="0" smtClean="0">
                <a:latin typeface="+mn-lt"/>
              </a:rPr>
              <a:t>3 </a:t>
            </a:r>
            <a:r>
              <a:rPr lang="fr-FR" sz="2800" dirty="0">
                <a:latin typeface="+mn-lt"/>
              </a:rPr>
              <a:t>standard </a:t>
            </a:r>
            <a:r>
              <a:rPr lang="fr-FR" sz="2800" dirty="0" err="1">
                <a:latin typeface="+mn-lt"/>
              </a:rPr>
              <a:t>deviations</a:t>
            </a:r>
            <a:r>
              <a:rPr lang="fr-FR" sz="2800" dirty="0">
                <a:latin typeface="+mn-lt"/>
              </a:rPr>
              <a:t> = </a:t>
            </a:r>
            <a:r>
              <a:rPr lang="fr-FR" sz="2800" dirty="0" smtClean="0">
                <a:latin typeface="+mn-lt"/>
              </a:rPr>
              <a:t>3</a:t>
            </a:r>
            <a:r>
              <a:rPr lang="en-US" sz="2800" dirty="0" smtClean="0"/>
              <a:t>∙</a:t>
            </a:r>
            <a:r>
              <a:rPr lang="fr-FR" sz="2800" dirty="0" smtClean="0">
                <a:latin typeface="+mn-lt"/>
              </a:rPr>
              <a:t>(1 </a:t>
            </a:r>
            <a:r>
              <a:rPr lang="fr-FR" sz="2800" dirty="0">
                <a:latin typeface="+mn-lt"/>
              </a:rPr>
              <a:t>standard </a:t>
            </a:r>
            <a:r>
              <a:rPr lang="fr-FR" sz="2800" dirty="0" err="1" smtClean="0">
                <a:latin typeface="+mn-lt"/>
              </a:rPr>
              <a:t>deviation</a:t>
            </a:r>
            <a:r>
              <a:rPr lang="fr-FR" sz="2800" dirty="0" smtClean="0">
                <a:latin typeface="+mn-lt"/>
              </a:rPr>
              <a:t>)</a:t>
            </a:r>
          </a:p>
          <a:p>
            <a:pPr algn="ctr"/>
            <a:endParaRPr lang="fr-FR" sz="2800" dirty="0">
              <a:latin typeface="+mn-lt"/>
            </a:endParaRPr>
          </a:p>
          <a:p>
            <a:pPr algn="just"/>
            <a:r>
              <a:rPr lang="en-US" sz="2800" dirty="0" smtClean="0">
                <a:latin typeface="+mn-lt"/>
              </a:rPr>
              <a:t>When </a:t>
            </a:r>
            <a:r>
              <a:rPr lang="en-US" sz="2800" dirty="0">
                <a:latin typeface="+mn-lt"/>
              </a:rPr>
              <a:t>you determine the standard deviation of a data set, you can represent it graphically</a:t>
            </a:r>
            <a:r>
              <a:rPr lang="en-US" sz="2800" dirty="0" smtClean="0">
                <a:latin typeface="+mn-lt"/>
              </a:rPr>
              <a:t>.  You </a:t>
            </a:r>
            <a:r>
              <a:rPr lang="en-US" sz="2800" dirty="0">
                <a:latin typeface="+mn-lt"/>
              </a:rPr>
              <a:t>can also determine the general percent of data values that are within 1 </a:t>
            </a:r>
            <a:r>
              <a:rPr lang="en-US" sz="2800" dirty="0" smtClean="0">
                <a:latin typeface="+mn-lt"/>
              </a:rPr>
              <a:t>standard deviation</a:t>
            </a:r>
            <a:r>
              <a:rPr lang="en-US" sz="2800" dirty="0">
                <a:latin typeface="+mn-lt"/>
              </a:rPr>
              <a:t>, and the percent of data values that lie within 2 standard deviations in </a:t>
            </a:r>
            <a:r>
              <a:rPr lang="en-US" sz="2800" i="1" dirty="0" smtClean="0">
                <a:latin typeface="+mn-lt"/>
              </a:rPr>
              <a:t>normal distributions</a:t>
            </a:r>
            <a:r>
              <a:rPr lang="en-US" sz="2800" dirty="0" smtClean="0">
                <a:latin typeface="+mn-lt"/>
              </a:rPr>
              <a:t>.</a:t>
            </a:r>
          </a:p>
          <a:p>
            <a:pPr algn="just"/>
            <a:endParaRPr lang="en-US" sz="2800" dirty="0">
              <a:latin typeface="+mn-lt"/>
            </a:endParaRPr>
          </a:p>
          <a:p>
            <a:pPr algn="just"/>
            <a:r>
              <a:rPr lang="en-US" sz="2800" dirty="0" smtClean="0">
                <a:latin typeface="+mn-lt"/>
              </a:rPr>
              <a:t>A </a:t>
            </a:r>
            <a:r>
              <a:rPr lang="en-US" sz="2800" b="1" dirty="0" smtClean="0">
                <a:solidFill>
                  <a:schemeClr val="accent3"/>
                </a:solidFill>
                <a:latin typeface="+mn-lt"/>
              </a:rPr>
              <a:t>NORMAL DISTRIBUTION </a:t>
            </a:r>
            <a:r>
              <a:rPr lang="en-US" sz="2800" dirty="0" smtClean="0">
                <a:latin typeface="+mn-lt"/>
              </a:rPr>
              <a:t>is </a:t>
            </a:r>
            <a:r>
              <a:rPr lang="en-US" sz="2800" dirty="0">
                <a:latin typeface="+mn-lt"/>
              </a:rPr>
              <a:t>a collection of many data points that form </a:t>
            </a:r>
            <a:r>
              <a:rPr lang="en-US" sz="2800" dirty="0" smtClean="0">
                <a:latin typeface="+mn-lt"/>
              </a:rPr>
              <a:t>a bell-shaped </a:t>
            </a:r>
            <a:r>
              <a:rPr lang="en-US" sz="2800" dirty="0">
                <a:latin typeface="+mn-lt"/>
              </a:rPr>
              <a:t>curve.</a:t>
            </a:r>
            <a:endParaRPr lang="en-US" sz="2800" dirty="0" smtClean="0">
              <a:latin typeface="+mn-lt"/>
            </a:endParaRPr>
          </a:p>
        </p:txBody>
      </p:sp>
    </p:spTree>
    <p:extLst>
      <p:ext uri="{BB962C8B-B14F-4D97-AF65-F5344CB8AC3E}">
        <p14:creationId xmlns:p14="http://schemas.microsoft.com/office/powerpoint/2010/main" val="289078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76200" y="72572"/>
            <a:ext cx="3943350" cy="592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600" dirty="0" smtClean="0">
                <a:latin typeface="+mn-lt"/>
              </a:rPr>
              <a:t>Let’s follow along on pages 499 – 500 and utilize some technology to help:</a:t>
            </a:r>
          </a:p>
          <a:p>
            <a:pPr algn="just">
              <a:spcAft>
                <a:spcPts val="600"/>
              </a:spcAft>
            </a:pPr>
            <a:r>
              <a:rPr lang="en-US" sz="2800" dirty="0" smtClean="0">
                <a:latin typeface="+mn-lt"/>
              </a:rPr>
              <a:t>Visit:</a:t>
            </a:r>
          </a:p>
          <a:p>
            <a:pPr algn="ctr">
              <a:spcAft>
                <a:spcPts val="600"/>
              </a:spcAft>
            </a:pPr>
            <a:r>
              <a:rPr lang="en-US" dirty="0">
                <a:latin typeface="+mn-lt"/>
                <a:hlinkClick r:id="rId2"/>
              </a:rPr>
              <a:t>https://</a:t>
            </a:r>
            <a:r>
              <a:rPr lang="en-US" dirty="0" smtClean="0">
                <a:latin typeface="+mn-lt"/>
                <a:hlinkClick r:id="rId2"/>
              </a:rPr>
              <a:t>www</a:t>
            </a:r>
            <a:br>
              <a:rPr lang="en-US" dirty="0" smtClean="0">
                <a:latin typeface="+mn-lt"/>
                <a:hlinkClick r:id="rId2"/>
              </a:rPr>
            </a:br>
            <a:r>
              <a:rPr lang="en-US" dirty="0" smtClean="0">
                <a:latin typeface="+mn-lt"/>
                <a:hlinkClick r:id="rId2"/>
              </a:rPr>
              <a:t>mathsisfun.com/</a:t>
            </a:r>
            <a:br>
              <a:rPr lang="en-US" dirty="0" smtClean="0">
                <a:latin typeface="+mn-lt"/>
                <a:hlinkClick r:id="rId2"/>
              </a:rPr>
            </a:br>
            <a:r>
              <a:rPr lang="en-US" dirty="0" smtClean="0">
                <a:latin typeface="+mn-lt"/>
                <a:hlinkClick r:id="rId2"/>
              </a:rPr>
              <a:t>data/standard-deviation-calculator.html</a:t>
            </a:r>
            <a:endParaRPr lang="en-US" dirty="0" smtClean="0">
              <a:latin typeface="+mn-lt"/>
            </a:endParaRPr>
          </a:p>
          <a:p>
            <a:pPr algn="just">
              <a:spcAft>
                <a:spcPts val="600"/>
              </a:spcAft>
            </a:pPr>
            <a:r>
              <a:rPr lang="en-US" sz="2600" dirty="0" smtClean="0">
                <a:latin typeface="+mn-lt"/>
              </a:rPr>
              <a:t>and type in the information for Maria’s spelling bee scores, found on page 497.</a:t>
            </a:r>
            <a:endParaRPr lang="en-US" sz="2600" dirty="0">
              <a:latin typeface="+mn-lt"/>
            </a:endParaRPr>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547" t="12502" r="29522" b="11439"/>
          <a:stretch/>
        </p:blipFill>
        <p:spPr bwMode="auto">
          <a:xfrm>
            <a:off x="3974376" y="72572"/>
            <a:ext cx="5169624" cy="671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38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76200" y="72572"/>
            <a:ext cx="89154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600" dirty="0" smtClean="0">
                <a:latin typeface="+mn-lt"/>
              </a:rPr>
              <a:t>You will notice the added feature a the bottom of the page, that DESMOS does not provide: </a:t>
            </a:r>
          </a:p>
          <a:p>
            <a:pPr algn="just">
              <a:spcAft>
                <a:spcPts val="600"/>
              </a:spcAft>
            </a:pPr>
            <a:endParaRPr lang="en-US" sz="2600" dirty="0">
              <a:latin typeface="+mn-lt"/>
            </a:endParaRPr>
          </a:p>
          <a:p>
            <a:pPr algn="just">
              <a:spcAft>
                <a:spcPts val="600"/>
              </a:spcAft>
            </a:pPr>
            <a:endParaRPr lang="en-US" sz="2600" dirty="0" smtClean="0">
              <a:latin typeface="+mn-lt"/>
            </a:endParaRPr>
          </a:p>
          <a:p>
            <a:pPr algn="just">
              <a:spcAft>
                <a:spcPts val="600"/>
              </a:spcAft>
            </a:pPr>
            <a:endParaRPr lang="en-US" sz="2600" dirty="0">
              <a:latin typeface="+mn-lt"/>
            </a:endParaRPr>
          </a:p>
          <a:p>
            <a:pPr algn="just">
              <a:spcAft>
                <a:spcPts val="600"/>
              </a:spcAft>
            </a:pPr>
            <a:r>
              <a:rPr lang="en-US" sz="2600" dirty="0" smtClean="0">
                <a:latin typeface="+mn-lt"/>
              </a:rPr>
              <a:t>A number line with the mean and 1 standard deviation already plotted for you.</a:t>
            </a:r>
          </a:p>
          <a:p>
            <a:pPr algn="just">
              <a:spcAft>
                <a:spcPts val="600"/>
              </a:spcAft>
            </a:pPr>
            <a:r>
              <a:rPr lang="en-US" sz="2600" dirty="0" smtClean="0">
                <a:latin typeface="+mn-lt"/>
              </a:rPr>
              <a:t>You can use this information to help you to create your graph by marking the dotted lines needed for the first standard deviation.</a:t>
            </a:r>
          </a:p>
        </p:txBody>
      </p:sp>
      <p:pic>
        <p:nvPicPr>
          <p:cNvPr id="3"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14" t="79640" r="29522" b="11439"/>
          <a:stretch/>
        </p:blipFill>
        <p:spPr bwMode="auto">
          <a:xfrm>
            <a:off x="1065511" y="1041400"/>
            <a:ext cx="7012979"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14" t="79640" r="29522" b="12328"/>
          <a:stretch/>
        </p:blipFill>
        <p:spPr bwMode="auto">
          <a:xfrm>
            <a:off x="1065511" y="5765800"/>
            <a:ext cx="7012979" cy="98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flipV="1">
            <a:off x="2547258" y="4114800"/>
            <a:ext cx="0" cy="22501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cxnSp>
        <p:nvCxnSpPr>
          <p:cNvPr id="7" name="Straight Connector 6"/>
          <p:cNvCxnSpPr/>
          <p:nvPr/>
        </p:nvCxnSpPr>
        <p:spPr bwMode="auto">
          <a:xfrm flipV="1">
            <a:off x="6041570" y="4114800"/>
            <a:ext cx="0" cy="22501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spTree>
    <p:extLst>
      <p:ext uri="{BB962C8B-B14F-4D97-AF65-F5344CB8AC3E}">
        <p14:creationId xmlns:p14="http://schemas.microsoft.com/office/powerpoint/2010/main" val="12649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1"/>
              <p:cNvSpPr txBox="1">
                <a:spLocks noChangeArrowheads="1"/>
              </p:cNvSpPr>
              <p:nvPr/>
            </p:nvSpPr>
            <p:spPr bwMode="auto">
              <a:xfrm>
                <a:off x="76200" y="72572"/>
                <a:ext cx="8915400" cy="19236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600" dirty="0" smtClean="0">
                    <a:latin typeface="+mn-lt"/>
                  </a:rPr>
                  <a:t>Now calculate SD2 and SD3 and plot them on the graph.</a:t>
                </a:r>
              </a:p>
              <a:p>
                <a:pPr algn="ctr">
                  <a:spcAft>
                    <a:spcPts val="600"/>
                  </a:spcAft>
                </a:pPr>
                <a14:m>
                  <m:oMath xmlns:m="http://schemas.openxmlformats.org/officeDocument/2006/math">
                    <m:r>
                      <m:rPr>
                        <m:nor/>
                      </m:rPr>
                      <a:rPr lang="en-US" sz="2600" i="0" dirty="0" smtClean="0">
                        <a:latin typeface="+mn-lt"/>
                      </a:rPr>
                      <m:t>SD</m:t>
                    </m:r>
                    <m:r>
                      <m:rPr>
                        <m:nor/>
                      </m:rPr>
                      <a:rPr lang="en-US" sz="2600" i="0" dirty="0" smtClean="0">
                        <a:latin typeface="+mn-lt"/>
                      </a:rPr>
                      <m:t>2</m:t>
                    </m:r>
                    <m:r>
                      <a:rPr lang="en-US" sz="2600" i="1" dirty="0" smtClean="0">
                        <a:latin typeface="Cambria Math"/>
                      </a:rPr>
                      <m:t>=2</m:t>
                    </m:r>
                    <m:d>
                      <m:dPr>
                        <m:ctrlPr>
                          <a:rPr lang="en-US" sz="2600" i="1" dirty="0" smtClean="0">
                            <a:latin typeface="Cambria Math"/>
                          </a:rPr>
                        </m:ctrlPr>
                      </m:dPr>
                      <m:e>
                        <m:r>
                          <a:rPr lang="en-US" sz="2600" i="1" dirty="0" smtClean="0">
                            <a:latin typeface="Cambria Math"/>
                          </a:rPr>
                          <m:t>10.61</m:t>
                        </m:r>
                      </m:e>
                    </m:d>
                    <m:r>
                      <a:rPr lang="en-US" sz="2600" b="0" i="1" dirty="0" smtClean="0">
                        <a:latin typeface="Cambria Math"/>
                      </a:rPr>
                      <m:t>=21.22</m:t>
                    </m:r>
                  </m:oMath>
                </a14:m>
                <a:r>
                  <a:rPr lang="en-US" sz="2600" dirty="0" smtClean="0">
                    <a:latin typeface="+mn-lt"/>
                  </a:rPr>
                  <a:t>		</a:t>
                </a:r>
                <a14:m>
                  <m:oMath xmlns:m="http://schemas.openxmlformats.org/officeDocument/2006/math">
                    <m:r>
                      <m:rPr>
                        <m:nor/>
                      </m:rPr>
                      <a:rPr lang="en-US" sz="2600" i="0" dirty="0">
                        <a:latin typeface="+mn-lt"/>
                      </a:rPr>
                      <m:t>SD</m:t>
                    </m:r>
                    <m:r>
                      <m:rPr>
                        <m:nor/>
                      </m:rPr>
                      <a:rPr lang="en-US" sz="2600" b="0" i="0" dirty="0" smtClean="0">
                        <a:latin typeface="+mn-lt"/>
                      </a:rPr>
                      <m:t>3</m:t>
                    </m:r>
                    <m:r>
                      <a:rPr lang="en-US" sz="2600" i="1" dirty="0">
                        <a:latin typeface="Cambria Math"/>
                      </a:rPr>
                      <m:t>=</m:t>
                    </m:r>
                    <m:r>
                      <a:rPr lang="en-US" sz="2600" b="0" i="1" dirty="0" smtClean="0">
                        <a:latin typeface="Cambria Math"/>
                      </a:rPr>
                      <m:t>3</m:t>
                    </m:r>
                    <m:d>
                      <m:dPr>
                        <m:ctrlPr>
                          <a:rPr lang="en-US" sz="2600" i="1" dirty="0">
                            <a:latin typeface="Cambria Math"/>
                          </a:rPr>
                        </m:ctrlPr>
                      </m:dPr>
                      <m:e>
                        <m:r>
                          <a:rPr lang="en-US" sz="2600" i="1" dirty="0">
                            <a:latin typeface="Cambria Math"/>
                          </a:rPr>
                          <m:t>10.61</m:t>
                        </m:r>
                      </m:e>
                    </m:d>
                    <m:r>
                      <a:rPr lang="en-US" sz="2600" i="1" dirty="0">
                        <a:latin typeface="Cambria Math"/>
                      </a:rPr>
                      <m:t>=</m:t>
                    </m:r>
                    <m:r>
                      <a:rPr lang="en-US" sz="2600" b="0" i="1" dirty="0" smtClean="0">
                        <a:latin typeface="Cambria Math"/>
                      </a:rPr>
                      <m:t>31.83</m:t>
                    </m:r>
                  </m:oMath>
                </a14:m>
                <a:endParaRPr lang="en-US" sz="2600" dirty="0" smtClean="0"/>
              </a:p>
              <a:p>
                <a:pPr>
                  <a:spcAft>
                    <a:spcPts val="600"/>
                  </a:spcAft>
                </a:pPr>
                <a:r>
                  <a:rPr lang="en-US" sz="2600" dirty="0" smtClean="0">
                    <a:latin typeface="+mn-lt"/>
                  </a:rPr>
                  <a:t>The book recommends putting an “x” at SD2 and a “○” at SD3.</a:t>
                </a:r>
              </a:p>
              <a:p>
                <a:pPr algn="ctr">
                  <a:spcAft>
                    <a:spcPts val="600"/>
                  </a:spcAft>
                </a:pPr>
                <a:r>
                  <a:rPr lang="en-US" sz="2400" dirty="0" smtClean="0">
                    <a:latin typeface="+mn-lt"/>
                  </a:rPr>
                  <a:t>You could also draw more dotted lines (my recommendation).</a:t>
                </a:r>
                <a:endParaRPr lang="en-US" sz="2400" dirty="0">
                  <a:latin typeface="+mn-lt"/>
                </a:endParaRPr>
              </a:p>
            </p:txBody>
          </p:sp>
        </mc:Choice>
        <mc:Fallback xmlns="">
          <p:sp>
            <p:nvSpPr>
              <p:cNvPr id="4" name="TextBox 1"/>
              <p:cNvSpPr txBox="1">
                <a:spLocks noRot="1" noChangeAspect="1" noMove="1" noResize="1" noEditPoints="1" noAdjustHandles="1" noChangeArrowheads="1" noChangeShapeType="1" noTextEdit="1"/>
              </p:cNvSpPr>
              <p:nvPr/>
            </p:nvSpPr>
            <p:spPr bwMode="auto">
              <a:xfrm>
                <a:off x="76200" y="72572"/>
                <a:ext cx="8915400" cy="1923604"/>
              </a:xfrm>
              <a:prstGeom prst="rect">
                <a:avLst/>
              </a:prstGeom>
              <a:blipFill rotWithShape="1">
                <a:blip r:embed="rId2"/>
                <a:stretch>
                  <a:fillRect l="-1231" t="-2540" b="-4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514" t="79640" r="29522" b="12328"/>
          <a:stretch/>
        </p:blipFill>
        <p:spPr bwMode="auto">
          <a:xfrm>
            <a:off x="1141711" y="5765800"/>
            <a:ext cx="7012979" cy="98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2623458" y="1996176"/>
            <a:ext cx="3494312" cy="4368813"/>
            <a:chOff x="2547258" y="4114800"/>
            <a:chExt cx="3494312" cy="2250189"/>
          </a:xfrm>
        </p:grpSpPr>
        <p:cxnSp>
          <p:nvCxnSpPr>
            <p:cNvPr id="6" name="Straight Connector 5"/>
            <p:cNvCxnSpPr/>
            <p:nvPr/>
          </p:nvCxnSpPr>
          <p:spPr bwMode="auto">
            <a:xfrm flipV="1">
              <a:off x="2547258" y="4114800"/>
              <a:ext cx="0" cy="22501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cxnSp>
          <p:nvCxnSpPr>
            <p:cNvPr id="7" name="Straight Connector 6"/>
            <p:cNvCxnSpPr/>
            <p:nvPr/>
          </p:nvCxnSpPr>
          <p:spPr bwMode="auto">
            <a:xfrm flipV="1">
              <a:off x="6041570" y="4114800"/>
              <a:ext cx="0" cy="22501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grpSp>
      <p:pic>
        <p:nvPicPr>
          <p:cNvPr id="10" name="Picture 9"/>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514" t="79640" r="69677" b="12328"/>
          <a:stretch/>
        </p:blipFill>
        <p:spPr bwMode="auto">
          <a:xfrm>
            <a:off x="76201" y="5765800"/>
            <a:ext cx="1524000" cy="98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8469" t="79640" r="29522" b="12328"/>
          <a:stretch/>
        </p:blipFill>
        <p:spPr bwMode="auto">
          <a:xfrm>
            <a:off x="7826829" y="5765800"/>
            <a:ext cx="1469571" cy="98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295400" y="2895600"/>
            <a:ext cx="6400800" cy="3469389"/>
            <a:chOff x="1371600" y="2895600"/>
            <a:chExt cx="6400800" cy="3469389"/>
          </a:xfrm>
        </p:grpSpPr>
        <p:cxnSp>
          <p:nvCxnSpPr>
            <p:cNvPr id="13" name="Straight Connector 12"/>
            <p:cNvCxnSpPr/>
            <p:nvPr/>
          </p:nvCxnSpPr>
          <p:spPr bwMode="auto">
            <a:xfrm flipV="1">
              <a:off x="1371600" y="2895600"/>
              <a:ext cx="0" cy="34693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cxnSp>
          <p:nvCxnSpPr>
            <p:cNvPr id="14" name="Straight Connector 13"/>
            <p:cNvCxnSpPr/>
            <p:nvPr/>
          </p:nvCxnSpPr>
          <p:spPr bwMode="auto">
            <a:xfrm flipV="1">
              <a:off x="7772400" y="2895600"/>
              <a:ext cx="0" cy="34693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grpSp>
      <p:grpSp>
        <p:nvGrpSpPr>
          <p:cNvPr id="8" name="Group 7"/>
          <p:cNvGrpSpPr/>
          <p:nvPr/>
        </p:nvGrpSpPr>
        <p:grpSpPr>
          <a:xfrm>
            <a:off x="381000" y="4343400"/>
            <a:ext cx="8229600" cy="2021589"/>
            <a:chOff x="457200" y="4343400"/>
            <a:chExt cx="8229600" cy="2021589"/>
          </a:xfrm>
        </p:grpSpPr>
        <p:cxnSp>
          <p:nvCxnSpPr>
            <p:cNvPr id="16" name="Straight Connector 15"/>
            <p:cNvCxnSpPr/>
            <p:nvPr/>
          </p:nvCxnSpPr>
          <p:spPr bwMode="auto">
            <a:xfrm flipV="1">
              <a:off x="457200" y="4343400"/>
              <a:ext cx="0" cy="20215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cxnSp>
          <p:nvCxnSpPr>
            <p:cNvPr id="17" name="Straight Connector 16"/>
            <p:cNvCxnSpPr/>
            <p:nvPr/>
          </p:nvCxnSpPr>
          <p:spPr bwMode="auto">
            <a:xfrm flipV="1">
              <a:off x="8686800" y="4343400"/>
              <a:ext cx="0" cy="20215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grpSp>
      <p:sp>
        <p:nvSpPr>
          <p:cNvPr id="18" name="TextBox 17"/>
          <p:cNvSpPr txBox="1"/>
          <p:nvPr/>
        </p:nvSpPr>
        <p:spPr>
          <a:xfrm>
            <a:off x="1066800" y="6383784"/>
            <a:ext cx="762000" cy="338554"/>
          </a:xfrm>
          <a:prstGeom prst="rect">
            <a:avLst/>
          </a:prstGeom>
          <a:noFill/>
        </p:spPr>
        <p:txBody>
          <a:bodyPr wrap="square" rtlCol="0">
            <a:spAutoFit/>
          </a:bodyPr>
          <a:lstStyle/>
          <a:p>
            <a:pPr algn="ctr"/>
            <a:r>
              <a:rPr lang="en-US" sz="1600" b="1" dirty="0" smtClean="0">
                <a:solidFill>
                  <a:srgbClr val="FF0000"/>
                </a:solidFill>
                <a:latin typeface="+mn-lt"/>
              </a:rPr>
              <a:t>61.71</a:t>
            </a:r>
            <a:endParaRPr lang="en-US" sz="1600" b="1" dirty="0">
              <a:solidFill>
                <a:srgbClr val="FF0000"/>
              </a:solidFill>
              <a:latin typeface="+mn-lt"/>
            </a:endParaRPr>
          </a:p>
        </p:txBody>
      </p:sp>
      <p:sp>
        <p:nvSpPr>
          <p:cNvPr id="19" name="TextBox 18"/>
          <p:cNvSpPr txBox="1"/>
          <p:nvPr/>
        </p:nvSpPr>
        <p:spPr>
          <a:xfrm>
            <a:off x="152400" y="6383784"/>
            <a:ext cx="762000" cy="338554"/>
          </a:xfrm>
          <a:prstGeom prst="rect">
            <a:avLst/>
          </a:prstGeom>
          <a:noFill/>
        </p:spPr>
        <p:txBody>
          <a:bodyPr wrap="square" rtlCol="0">
            <a:spAutoFit/>
          </a:bodyPr>
          <a:lstStyle/>
          <a:p>
            <a:pPr algn="ctr"/>
            <a:r>
              <a:rPr lang="en-US" sz="1600" b="1" dirty="0" smtClean="0">
                <a:solidFill>
                  <a:srgbClr val="FF0000"/>
                </a:solidFill>
                <a:latin typeface="+mn-lt"/>
              </a:rPr>
              <a:t>51.10</a:t>
            </a:r>
            <a:endParaRPr lang="en-US" sz="1600" b="1" dirty="0">
              <a:solidFill>
                <a:srgbClr val="FF0000"/>
              </a:solidFill>
              <a:latin typeface="+mn-lt"/>
            </a:endParaRPr>
          </a:p>
        </p:txBody>
      </p:sp>
      <p:sp>
        <p:nvSpPr>
          <p:cNvPr id="20" name="TextBox 19"/>
          <p:cNvSpPr txBox="1"/>
          <p:nvPr/>
        </p:nvSpPr>
        <p:spPr>
          <a:xfrm>
            <a:off x="8392886" y="6383784"/>
            <a:ext cx="762000" cy="338554"/>
          </a:xfrm>
          <a:prstGeom prst="rect">
            <a:avLst/>
          </a:prstGeom>
          <a:noFill/>
        </p:spPr>
        <p:txBody>
          <a:bodyPr wrap="square" rtlCol="0">
            <a:spAutoFit/>
          </a:bodyPr>
          <a:lstStyle/>
          <a:p>
            <a:pPr algn="ctr"/>
            <a:r>
              <a:rPr lang="en-US" sz="1600" b="1" dirty="0" smtClean="0">
                <a:solidFill>
                  <a:srgbClr val="FF0000"/>
                </a:solidFill>
                <a:latin typeface="+mn-lt"/>
              </a:rPr>
              <a:t>114.76</a:t>
            </a:r>
            <a:endParaRPr lang="en-US" sz="1600" b="1" dirty="0">
              <a:solidFill>
                <a:srgbClr val="FF0000"/>
              </a:solidFill>
              <a:latin typeface="+mn-lt"/>
            </a:endParaRPr>
          </a:p>
        </p:txBody>
      </p:sp>
      <p:sp>
        <p:nvSpPr>
          <p:cNvPr id="21" name="TextBox 20"/>
          <p:cNvSpPr txBox="1"/>
          <p:nvPr/>
        </p:nvSpPr>
        <p:spPr>
          <a:xfrm>
            <a:off x="7467600" y="6383784"/>
            <a:ext cx="762000" cy="338554"/>
          </a:xfrm>
          <a:prstGeom prst="rect">
            <a:avLst/>
          </a:prstGeom>
          <a:noFill/>
        </p:spPr>
        <p:txBody>
          <a:bodyPr wrap="square" rtlCol="0">
            <a:spAutoFit/>
          </a:bodyPr>
          <a:lstStyle/>
          <a:p>
            <a:pPr algn="ctr"/>
            <a:r>
              <a:rPr lang="en-US" sz="1600" b="1" dirty="0" smtClean="0">
                <a:solidFill>
                  <a:srgbClr val="FF0000"/>
                </a:solidFill>
                <a:latin typeface="+mn-lt"/>
              </a:rPr>
              <a:t>104.15</a:t>
            </a:r>
            <a:endParaRPr lang="en-US" sz="1600" b="1" dirty="0">
              <a:solidFill>
                <a:srgbClr val="FF0000"/>
              </a:solidFill>
              <a:latin typeface="+mn-lt"/>
            </a:endParaRPr>
          </a:p>
        </p:txBody>
      </p:sp>
    </p:spTree>
    <p:extLst>
      <p:ext uri="{BB962C8B-B14F-4D97-AF65-F5344CB8AC3E}">
        <p14:creationId xmlns:p14="http://schemas.microsoft.com/office/powerpoint/2010/main" val="31406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76200" y="72572"/>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400" dirty="0" smtClean="0">
                <a:latin typeface="+mn-lt"/>
              </a:rPr>
              <a:t>Finally, draw a smooth bell-shaped curve starting from the far left minimum value to the far left maximum value.</a:t>
            </a:r>
            <a:endParaRPr lang="en-US" sz="2400" dirty="0">
              <a:latin typeface="+mn-lt"/>
            </a:endParaRPr>
          </a:p>
        </p:txBody>
      </p:sp>
      <p:pic>
        <p:nvPicPr>
          <p:cNvPr id="5" name="Picture 4"/>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14" t="79640" r="29522" b="12328"/>
          <a:stretch/>
        </p:blipFill>
        <p:spPr bwMode="auto">
          <a:xfrm>
            <a:off x="1941337" y="5562601"/>
            <a:ext cx="5522036" cy="6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3108068" y="3505200"/>
            <a:ext cx="2751429" cy="2463813"/>
            <a:chOff x="2547258" y="4114800"/>
            <a:chExt cx="3494312" cy="2250189"/>
          </a:xfrm>
        </p:grpSpPr>
        <p:cxnSp>
          <p:nvCxnSpPr>
            <p:cNvPr id="6" name="Straight Connector 5"/>
            <p:cNvCxnSpPr/>
            <p:nvPr/>
          </p:nvCxnSpPr>
          <p:spPr bwMode="auto">
            <a:xfrm flipV="1">
              <a:off x="2547258" y="4114800"/>
              <a:ext cx="0" cy="22501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cxnSp>
          <p:nvCxnSpPr>
            <p:cNvPr id="7" name="Straight Connector 6"/>
            <p:cNvCxnSpPr/>
            <p:nvPr/>
          </p:nvCxnSpPr>
          <p:spPr bwMode="auto">
            <a:xfrm flipV="1">
              <a:off x="6041570" y="4114800"/>
              <a:ext cx="0" cy="22501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grpSp>
      <p:pic>
        <p:nvPicPr>
          <p:cNvPr id="10" name="Picture 9"/>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14" t="79640" r="69677" b="12328"/>
          <a:stretch/>
        </p:blipFill>
        <p:spPr bwMode="auto">
          <a:xfrm>
            <a:off x="427056" y="5562601"/>
            <a:ext cx="1875298" cy="6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8469" t="79640" r="29522" b="12328"/>
          <a:stretch/>
        </p:blipFill>
        <p:spPr bwMode="auto">
          <a:xfrm>
            <a:off x="7205214" y="5562601"/>
            <a:ext cx="1710186" cy="6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004228" y="5105400"/>
            <a:ext cx="5040005" cy="863612"/>
            <a:chOff x="1371600" y="2895600"/>
            <a:chExt cx="6400800" cy="3469389"/>
          </a:xfrm>
        </p:grpSpPr>
        <p:cxnSp>
          <p:nvCxnSpPr>
            <p:cNvPr id="13" name="Straight Connector 12"/>
            <p:cNvCxnSpPr/>
            <p:nvPr/>
          </p:nvCxnSpPr>
          <p:spPr bwMode="auto">
            <a:xfrm flipV="1">
              <a:off x="1371600" y="2895600"/>
              <a:ext cx="0" cy="34693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cxnSp>
          <p:nvCxnSpPr>
            <p:cNvPr id="14" name="Straight Connector 13"/>
            <p:cNvCxnSpPr/>
            <p:nvPr/>
          </p:nvCxnSpPr>
          <p:spPr bwMode="auto">
            <a:xfrm flipV="1">
              <a:off x="7772400" y="2895600"/>
              <a:ext cx="0" cy="34693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grpSp>
      <p:grpSp>
        <p:nvGrpSpPr>
          <p:cNvPr id="8" name="Group 7"/>
          <p:cNvGrpSpPr/>
          <p:nvPr/>
        </p:nvGrpSpPr>
        <p:grpSpPr>
          <a:xfrm>
            <a:off x="1341455" y="5673000"/>
            <a:ext cx="6480006" cy="296012"/>
            <a:chOff x="457200" y="4343400"/>
            <a:chExt cx="8229600" cy="2021589"/>
          </a:xfrm>
        </p:grpSpPr>
        <p:cxnSp>
          <p:nvCxnSpPr>
            <p:cNvPr id="16" name="Straight Connector 15"/>
            <p:cNvCxnSpPr/>
            <p:nvPr/>
          </p:nvCxnSpPr>
          <p:spPr bwMode="auto">
            <a:xfrm flipV="1">
              <a:off x="457200" y="4343400"/>
              <a:ext cx="0" cy="20215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cxnSp>
          <p:nvCxnSpPr>
            <p:cNvPr id="17" name="Straight Connector 16"/>
            <p:cNvCxnSpPr/>
            <p:nvPr/>
          </p:nvCxnSpPr>
          <p:spPr bwMode="auto">
            <a:xfrm flipV="1">
              <a:off x="8686800" y="4343400"/>
              <a:ext cx="0" cy="2021589"/>
            </a:xfrm>
            <a:prstGeom prst="line">
              <a:avLst/>
            </a:prstGeom>
            <a:solidFill>
              <a:schemeClr val="accent1"/>
            </a:solidFill>
            <a:ln w="28575" cap="flat" cmpd="sng" algn="ctr">
              <a:solidFill>
                <a:schemeClr val="accent3">
                  <a:lumMod val="60000"/>
                  <a:lumOff val="40000"/>
                </a:schemeClr>
              </a:solidFill>
              <a:prstDash val="dash"/>
              <a:round/>
              <a:headEnd type="none" w="med" len="med"/>
              <a:tailEnd type="none" w="med" len="med"/>
            </a:ln>
            <a:effectLst/>
          </p:spPr>
        </p:cxnSp>
      </p:grpSp>
      <p:sp>
        <p:nvSpPr>
          <p:cNvPr id="18" name="TextBox 17"/>
          <p:cNvSpPr txBox="1"/>
          <p:nvPr/>
        </p:nvSpPr>
        <p:spPr>
          <a:xfrm>
            <a:off x="1882352" y="5987808"/>
            <a:ext cx="600001" cy="261610"/>
          </a:xfrm>
          <a:prstGeom prst="rect">
            <a:avLst/>
          </a:prstGeom>
          <a:noFill/>
        </p:spPr>
        <p:txBody>
          <a:bodyPr wrap="square" rtlCol="0">
            <a:spAutoFit/>
          </a:bodyPr>
          <a:lstStyle/>
          <a:p>
            <a:pPr algn="ctr"/>
            <a:r>
              <a:rPr lang="en-US" sz="1100" b="1" dirty="0" smtClean="0">
                <a:solidFill>
                  <a:srgbClr val="FF0000"/>
                </a:solidFill>
                <a:latin typeface="+mn-lt"/>
              </a:rPr>
              <a:t>61.71</a:t>
            </a:r>
            <a:endParaRPr lang="en-US" sz="1100" b="1" dirty="0">
              <a:solidFill>
                <a:srgbClr val="FF0000"/>
              </a:solidFill>
              <a:latin typeface="+mn-lt"/>
            </a:endParaRPr>
          </a:p>
        </p:txBody>
      </p:sp>
      <p:sp>
        <p:nvSpPr>
          <p:cNvPr id="19" name="TextBox 18"/>
          <p:cNvSpPr txBox="1"/>
          <p:nvPr/>
        </p:nvSpPr>
        <p:spPr>
          <a:xfrm>
            <a:off x="1162351" y="5987808"/>
            <a:ext cx="600001" cy="261610"/>
          </a:xfrm>
          <a:prstGeom prst="rect">
            <a:avLst/>
          </a:prstGeom>
          <a:noFill/>
        </p:spPr>
        <p:txBody>
          <a:bodyPr wrap="square" rtlCol="0">
            <a:spAutoFit/>
          </a:bodyPr>
          <a:lstStyle/>
          <a:p>
            <a:pPr algn="ctr"/>
            <a:r>
              <a:rPr lang="en-US" sz="1100" b="1" dirty="0" smtClean="0">
                <a:solidFill>
                  <a:srgbClr val="FF0000"/>
                </a:solidFill>
                <a:latin typeface="+mn-lt"/>
              </a:rPr>
              <a:t>51.10</a:t>
            </a:r>
            <a:endParaRPr lang="en-US" sz="1100" b="1" dirty="0">
              <a:solidFill>
                <a:srgbClr val="FF0000"/>
              </a:solidFill>
              <a:latin typeface="+mn-lt"/>
            </a:endParaRPr>
          </a:p>
        </p:txBody>
      </p:sp>
      <p:sp>
        <p:nvSpPr>
          <p:cNvPr id="20" name="TextBox 19"/>
          <p:cNvSpPr txBox="1"/>
          <p:nvPr/>
        </p:nvSpPr>
        <p:spPr>
          <a:xfrm>
            <a:off x="7650929" y="5987808"/>
            <a:ext cx="600001" cy="261610"/>
          </a:xfrm>
          <a:prstGeom prst="rect">
            <a:avLst/>
          </a:prstGeom>
          <a:noFill/>
        </p:spPr>
        <p:txBody>
          <a:bodyPr wrap="square" rtlCol="0">
            <a:spAutoFit/>
          </a:bodyPr>
          <a:lstStyle/>
          <a:p>
            <a:pPr algn="ctr"/>
            <a:r>
              <a:rPr lang="en-US" sz="1100" b="1" dirty="0" smtClean="0">
                <a:solidFill>
                  <a:srgbClr val="FF0000"/>
                </a:solidFill>
                <a:latin typeface="+mn-lt"/>
              </a:rPr>
              <a:t>114.76</a:t>
            </a:r>
            <a:endParaRPr lang="en-US" sz="1100" b="1" dirty="0">
              <a:solidFill>
                <a:srgbClr val="FF0000"/>
              </a:solidFill>
              <a:latin typeface="+mn-lt"/>
            </a:endParaRPr>
          </a:p>
        </p:txBody>
      </p:sp>
      <p:sp>
        <p:nvSpPr>
          <p:cNvPr id="21" name="TextBox 20"/>
          <p:cNvSpPr txBox="1"/>
          <p:nvPr/>
        </p:nvSpPr>
        <p:spPr>
          <a:xfrm>
            <a:off x="6922357" y="5987808"/>
            <a:ext cx="600001" cy="261610"/>
          </a:xfrm>
          <a:prstGeom prst="rect">
            <a:avLst/>
          </a:prstGeom>
          <a:noFill/>
        </p:spPr>
        <p:txBody>
          <a:bodyPr wrap="square" rtlCol="0">
            <a:spAutoFit/>
          </a:bodyPr>
          <a:lstStyle/>
          <a:p>
            <a:pPr algn="ctr"/>
            <a:r>
              <a:rPr lang="en-US" sz="1100" b="1" dirty="0" smtClean="0">
                <a:solidFill>
                  <a:srgbClr val="FF0000"/>
                </a:solidFill>
                <a:latin typeface="+mn-lt"/>
              </a:rPr>
              <a:t>104.15</a:t>
            </a:r>
            <a:endParaRPr lang="en-US" sz="1100" b="1" dirty="0">
              <a:solidFill>
                <a:srgbClr val="FF0000"/>
              </a:solidFill>
              <a:latin typeface="+mn-lt"/>
            </a:endParaRPr>
          </a:p>
        </p:txBody>
      </p:sp>
      <p:pic>
        <p:nvPicPr>
          <p:cNvPr id="22" name="Picture 4" descr="http://1.bp.blogspot.com/-79Sda3pmdx4/U87nJyWs6FI/AAAAAAABNlw/ICKftZIvvtA/s1600/norma2.gif"/>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6446" t="10088" r="14261" b="10169"/>
          <a:stretch/>
        </p:blipFill>
        <p:spPr bwMode="auto">
          <a:xfrm>
            <a:off x="189660" y="1905000"/>
            <a:ext cx="8715692" cy="408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5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5250" y="120670"/>
            <a:ext cx="89535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200" dirty="0" smtClean="0">
                <a:latin typeface="+mn-lt"/>
              </a:rPr>
              <a:t>Now complete questions 2 – 3 on pages 500 – 501:</a:t>
            </a:r>
          </a:p>
          <a:p>
            <a:pPr algn="just">
              <a:spcAft>
                <a:spcPts val="600"/>
              </a:spcAft>
            </a:pPr>
            <a:r>
              <a:rPr lang="en-US" sz="2200" dirty="0" smtClean="0">
                <a:latin typeface="+mn-lt"/>
              </a:rPr>
              <a:t>2</a:t>
            </a:r>
            <a:r>
              <a:rPr lang="en-US" sz="2200" dirty="0">
                <a:latin typeface="+mn-lt"/>
              </a:rPr>
              <a:t>. Describe some observations you can make about the graph of Maria’s spelling bee </a:t>
            </a:r>
            <a:r>
              <a:rPr lang="en-US" sz="2200" dirty="0" smtClean="0">
                <a:latin typeface="+mn-lt"/>
              </a:rPr>
              <a:t>scores.</a:t>
            </a:r>
          </a:p>
          <a:p>
            <a:pPr algn="just">
              <a:spcAft>
                <a:spcPts val="600"/>
              </a:spcAft>
            </a:pPr>
            <a:r>
              <a:rPr lang="en-US" sz="2200" dirty="0" smtClean="0">
                <a:latin typeface="+mn-lt"/>
              </a:rPr>
              <a:t>3</a:t>
            </a:r>
            <a:r>
              <a:rPr lang="en-US" sz="2200" dirty="0">
                <a:latin typeface="+mn-lt"/>
              </a:rPr>
              <a:t>. Plot each of Maria’s scores on the graph of the worked example</a:t>
            </a:r>
            <a:r>
              <a:rPr lang="en-US" sz="2200" dirty="0" smtClean="0">
                <a:latin typeface="+mn-lt"/>
              </a:rPr>
              <a:t>.  Mark </a:t>
            </a:r>
            <a:r>
              <a:rPr lang="en-US" sz="2200" dirty="0">
                <a:latin typeface="+mn-lt"/>
              </a:rPr>
              <a:t>an “x” for the approximate location on the number line </a:t>
            </a:r>
            <a:r>
              <a:rPr lang="en-US" sz="2200" dirty="0" smtClean="0">
                <a:latin typeface="+mn-lt"/>
              </a:rPr>
              <a:t>for each </a:t>
            </a:r>
            <a:r>
              <a:rPr lang="en-US" sz="2200" dirty="0">
                <a:latin typeface="+mn-lt"/>
              </a:rPr>
              <a:t>score</a:t>
            </a:r>
            <a:r>
              <a:rPr lang="en-US" sz="2200" dirty="0" smtClean="0">
                <a:latin typeface="+mn-lt"/>
              </a:rPr>
              <a:t>.</a:t>
            </a:r>
          </a:p>
          <a:p>
            <a:pPr algn="just">
              <a:spcAft>
                <a:spcPts val="600"/>
              </a:spcAft>
            </a:pPr>
            <a:endParaRPr lang="en-US" sz="2200" dirty="0" smtClean="0">
              <a:latin typeface="+mn-lt"/>
            </a:endParaRPr>
          </a:p>
          <a:p>
            <a:pPr algn="just">
              <a:spcAft>
                <a:spcPts val="600"/>
              </a:spcAft>
            </a:pPr>
            <a:endParaRPr lang="en-US" sz="2200" dirty="0">
              <a:latin typeface="+mn-lt"/>
            </a:endParaRPr>
          </a:p>
          <a:p>
            <a:pPr algn="just">
              <a:spcAft>
                <a:spcPts val="600"/>
              </a:spcAft>
            </a:pPr>
            <a:endParaRPr lang="en-US" sz="2200" dirty="0" smtClean="0">
              <a:latin typeface="+mn-lt"/>
            </a:endParaRPr>
          </a:p>
          <a:p>
            <a:pPr algn="just">
              <a:spcAft>
                <a:spcPts val="600"/>
              </a:spcAft>
            </a:pPr>
            <a:endParaRPr lang="en-US" sz="2200" dirty="0">
              <a:latin typeface="+mn-lt"/>
            </a:endParaRPr>
          </a:p>
          <a:p>
            <a:pPr algn="just">
              <a:spcAft>
                <a:spcPts val="600"/>
              </a:spcAft>
            </a:pPr>
            <a:endParaRPr lang="en-US" sz="2200" dirty="0" smtClean="0">
              <a:latin typeface="+mn-lt"/>
            </a:endParaRPr>
          </a:p>
          <a:p>
            <a:pPr algn="just">
              <a:spcAft>
                <a:spcPts val="600"/>
              </a:spcAft>
            </a:pPr>
            <a:endParaRPr lang="en-US" sz="2200" dirty="0">
              <a:latin typeface="+mn-lt"/>
            </a:endParaRPr>
          </a:p>
          <a:p>
            <a:pPr algn="just">
              <a:spcAft>
                <a:spcPts val="600"/>
              </a:spcAft>
            </a:pPr>
            <a:endParaRPr lang="en-US" sz="2200" dirty="0" smtClean="0">
              <a:latin typeface="+mn-lt"/>
            </a:endParaRPr>
          </a:p>
          <a:p>
            <a:pPr algn="just">
              <a:spcAft>
                <a:spcPts val="600"/>
              </a:spcAft>
            </a:pPr>
            <a:endParaRPr lang="en-US" sz="2200" dirty="0" smtClean="0">
              <a:latin typeface="+mn-lt"/>
            </a:endParaRPr>
          </a:p>
          <a:p>
            <a:pPr algn="just">
              <a:spcAft>
                <a:spcPts val="600"/>
              </a:spcAft>
            </a:pPr>
            <a:r>
              <a:rPr lang="en-US" sz="2200" dirty="0" smtClean="0">
                <a:latin typeface="+mn-lt"/>
              </a:rPr>
              <a:t>a</a:t>
            </a:r>
            <a:r>
              <a:rPr lang="en-US" sz="2200" dirty="0">
                <a:latin typeface="+mn-lt"/>
              </a:rPr>
              <a:t>. Determine how many spelling bee scores are within 1 </a:t>
            </a:r>
            <a:r>
              <a:rPr lang="en-US" sz="2200" dirty="0" smtClean="0">
                <a:latin typeface="+mn-lt"/>
              </a:rPr>
              <a:t>standard deviation </a:t>
            </a:r>
            <a:r>
              <a:rPr lang="en-US" sz="2200" dirty="0">
                <a:latin typeface="+mn-lt"/>
              </a:rPr>
              <a:t>of the mean for Maria’s spelling bee scores</a:t>
            </a:r>
            <a:r>
              <a:rPr lang="en-US" sz="2200" dirty="0" smtClean="0">
                <a:latin typeface="+mn-lt"/>
              </a:rPr>
              <a:t>.</a:t>
            </a:r>
            <a:endParaRPr lang="en-US" sz="2200" dirty="0">
              <a:latin typeface="+mn-lt"/>
            </a:endParaRPr>
          </a:p>
          <a:p>
            <a:pPr algn="ctr">
              <a:spcAft>
                <a:spcPts val="0"/>
              </a:spcAft>
            </a:pPr>
            <a:r>
              <a:rPr lang="en-US" sz="2200" dirty="0" smtClean="0">
                <a:solidFill>
                  <a:srgbClr val="FF0000"/>
                </a:solidFill>
                <a:latin typeface="+mn-lt"/>
              </a:rPr>
              <a:t>9 </a:t>
            </a:r>
            <a:r>
              <a:rPr lang="en-US" sz="2200" dirty="0">
                <a:solidFill>
                  <a:srgbClr val="FF0000"/>
                </a:solidFill>
                <a:latin typeface="+mn-lt"/>
              </a:rPr>
              <a:t>scores are within one standard </a:t>
            </a:r>
            <a:r>
              <a:rPr lang="en-US" sz="2200" dirty="0" smtClean="0">
                <a:solidFill>
                  <a:srgbClr val="FF0000"/>
                </a:solidFill>
                <a:latin typeface="+mn-lt"/>
              </a:rPr>
              <a:t>deviation</a:t>
            </a:r>
            <a:endParaRPr lang="en-US" sz="2200" dirty="0">
              <a:solidFill>
                <a:srgbClr val="FF0000"/>
              </a:solidFill>
              <a:latin typeface="+mn-lt"/>
            </a:endParaRPr>
          </a:p>
        </p:txBody>
      </p:sp>
      <p:pic>
        <p:nvPicPr>
          <p:cNvPr id="1029" name="Picture 5"/>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56" t="4423" r="5513" b="3558"/>
          <a:stretch/>
        </p:blipFill>
        <p:spPr bwMode="auto">
          <a:xfrm>
            <a:off x="1513114" y="2057400"/>
            <a:ext cx="597625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1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wipe(left)">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1" end="11"/>
                                            </p:txEl>
                                          </p:spTgt>
                                        </p:tgtEl>
                                        <p:attrNameLst>
                                          <p:attrName>style.visibility</p:attrName>
                                        </p:attrNameLst>
                                      </p:cBhvr>
                                      <p:to>
                                        <p:strVal val="visible"/>
                                      </p:to>
                                    </p:set>
                                    <p:animEffect transition="in" filter="fade">
                                      <p:cBhvr>
                                        <p:cTn id="26" dur="1000"/>
                                        <p:tgtEl>
                                          <p:spTgt spid="4">
                                            <p:txEl>
                                              <p:pRg st="11" end="11"/>
                                            </p:txEl>
                                          </p:spTgt>
                                        </p:tgtEl>
                                      </p:cBhvr>
                                    </p:animEffect>
                                    <p:anim calcmode="lin" valueType="num">
                                      <p:cBhvr>
                                        <p:cTn id="2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Effect transition="in" filter="fade">
                                      <p:cBhvr>
                                        <p:cTn id="33" dur="1000"/>
                                        <p:tgtEl>
                                          <p:spTgt spid="4">
                                            <p:txEl>
                                              <p:pRg st="12" end="12"/>
                                            </p:txEl>
                                          </p:spTgt>
                                        </p:tgtEl>
                                      </p:cBhvr>
                                    </p:animEffect>
                                    <p:anim calcmode="lin" valueType="num">
                                      <p:cBhvr>
                                        <p:cTn id="34"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13064"/>
            <a:ext cx="7467600" cy="2800767"/>
          </a:xfrm>
          <a:prstGeom prst="rect">
            <a:avLst/>
          </a:prstGeom>
          <a:noFill/>
        </p:spPr>
        <p:txBody>
          <a:bodyPr wrap="square" rtlCol="0">
            <a:spAutoFit/>
          </a:bodyPr>
          <a:lstStyle/>
          <a:p>
            <a:pPr>
              <a:spcAft>
                <a:spcPts val="1200"/>
              </a:spcAft>
            </a:pPr>
            <a:r>
              <a:rPr lang="en-US" sz="4400" dirty="0" smtClean="0">
                <a:latin typeface="+mn-lt"/>
              </a:rPr>
              <a:t>Objectives:</a:t>
            </a:r>
          </a:p>
          <a:p>
            <a:pPr marL="742950" lvl="1" indent="-285750">
              <a:spcAft>
                <a:spcPts val="1200"/>
              </a:spcAft>
              <a:buFont typeface="Arial" pitchFamily="34" charset="0"/>
              <a:buChar char="•"/>
            </a:pPr>
            <a:r>
              <a:rPr lang="en-US" sz="2800" kern="0" dirty="0" smtClean="0">
                <a:solidFill>
                  <a:srgbClr val="000000"/>
                </a:solidFill>
                <a:latin typeface="Calibri"/>
                <a:ea typeface="+mj-ea"/>
                <a:cs typeface="+mj-cs"/>
              </a:rPr>
              <a:t>To calculate and interpret the standard deviation of a data set</a:t>
            </a:r>
          </a:p>
          <a:p>
            <a:pPr marL="742950" lvl="1" indent="-285750">
              <a:spcAft>
                <a:spcPts val="1200"/>
              </a:spcAft>
              <a:buFont typeface="Arial" pitchFamily="34" charset="0"/>
              <a:buChar char="•"/>
            </a:pPr>
            <a:r>
              <a:rPr lang="en-US" sz="2800" kern="0" dirty="0" smtClean="0">
                <a:solidFill>
                  <a:srgbClr val="000000"/>
                </a:solidFill>
                <a:latin typeface="Calibri"/>
              </a:rPr>
              <a:t>To compare the standard deviation of data sets</a:t>
            </a:r>
            <a:endParaRPr lang="en-US" sz="2800" kern="0" dirty="0">
              <a:solidFill>
                <a:srgbClr val="000000"/>
              </a:solidFill>
              <a:latin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5250" y="3555355"/>
            <a:ext cx="8953500"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200" dirty="0" smtClean="0">
                <a:latin typeface="+mn-lt"/>
              </a:rPr>
              <a:t>b</a:t>
            </a:r>
            <a:r>
              <a:rPr lang="en-US" sz="2200" dirty="0">
                <a:latin typeface="+mn-lt"/>
              </a:rPr>
              <a:t>. Determine how many spelling bee scores are </a:t>
            </a:r>
            <a:r>
              <a:rPr lang="en-US" sz="2200" dirty="0" smtClean="0">
                <a:latin typeface="+mn-lt"/>
              </a:rPr>
              <a:t>within 2 </a:t>
            </a:r>
            <a:r>
              <a:rPr lang="en-US" sz="2200" dirty="0">
                <a:latin typeface="+mn-lt"/>
              </a:rPr>
              <a:t>standard deviations of the mean for Maria’s </a:t>
            </a:r>
            <a:r>
              <a:rPr lang="en-US" sz="2200" dirty="0" smtClean="0">
                <a:latin typeface="+mn-lt"/>
              </a:rPr>
              <a:t>spelling bee </a:t>
            </a:r>
            <a:r>
              <a:rPr lang="en-US" sz="2200" dirty="0">
                <a:latin typeface="+mn-lt"/>
              </a:rPr>
              <a:t>scores.</a:t>
            </a:r>
          </a:p>
          <a:p>
            <a:pPr algn="ctr">
              <a:spcAft>
                <a:spcPts val="600"/>
              </a:spcAft>
            </a:pPr>
            <a:r>
              <a:rPr lang="en-US" sz="2200" dirty="0" smtClean="0">
                <a:solidFill>
                  <a:srgbClr val="FF0000"/>
                </a:solidFill>
                <a:latin typeface="+mn-lt"/>
              </a:rPr>
              <a:t>15 </a:t>
            </a:r>
            <a:r>
              <a:rPr lang="en-US" sz="2200" dirty="0">
                <a:solidFill>
                  <a:srgbClr val="FF0000"/>
                </a:solidFill>
                <a:latin typeface="+mn-lt"/>
              </a:rPr>
              <a:t>scores are within two standard </a:t>
            </a:r>
            <a:r>
              <a:rPr lang="en-US" sz="2200" dirty="0" smtClean="0">
                <a:solidFill>
                  <a:srgbClr val="FF0000"/>
                </a:solidFill>
                <a:latin typeface="+mn-lt"/>
              </a:rPr>
              <a:t>deviations.</a:t>
            </a:r>
            <a:br>
              <a:rPr lang="en-US" sz="2200" dirty="0" smtClean="0">
                <a:solidFill>
                  <a:srgbClr val="FF0000"/>
                </a:solidFill>
                <a:latin typeface="+mn-lt"/>
              </a:rPr>
            </a:br>
            <a:r>
              <a:rPr lang="en-US" sz="2200" dirty="0" smtClean="0">
                <a:solidFill>
                  <a:srgbClr val="FF0000"/>
                </a:solidFill>
                <a:latin typeface="+mn-lt"/>
              </a:rPr>
              <a:t>The entire data set falls within two standard deviations </a:t>
            </a:r>
            <a:r>
              <a:rPr lang="en-US" sz="2200" dirty="0">
                <a:solidFill>
                  <a:srgbClr val="FF0000"/>
                </a:solidFill>
                <a:latin typeface="+mn-lt"/>
              </a:rPr>
              <a:t>of the </a:t>
            </a:r>
            <a:r>
              <a:rPr lang="en-US" sz="2200" dirty="0" smtClean="0">
                <a:solidFill>
                  <a:srgbClr val="FF0000"/>
                </a:solidFill>
                <a:latin typeface="+mn-lt"/>
              </a:rPr>
              <a:t>mean.</a:t>
            </a:r>
          </a:p>
          <a:p>
            <a:pPr algn="just">
              <a:spcAft>
                <a:spcPts val="600"/>
              </a:spcAft>
            </a:pPr>
            <a:r>
              <a:rPr lang="en-US" sz="2200" dirty="0" smtClean="0">
                <a:latin typeface="+mn-lt"/>
              </a:rPr>
              <a:t>c</a:t>
            </a:r>
            <a:r>
              <a:rPr lang="en-US" sz="2200" dirty="0">
                <a:latin typeface="+mn-lt"/>
              </a:rPr>
              <a:t>. Determine how many spelling bee scores are within 3 standard deviations of </a:t>
            </a:r>
            <a:r>
              <a:rPr lang="en-US" sz="2200" dirty="0" smtClean="0">
                <a:latin typeface="+mn-lt"/>
              </a:rPr>
              <a:t>the mean </a:t>
            </a:r>
            <a:r>
              <a:rPr lang="en-US" sz="2200" dirty="0">
                <a:latin typeface="+mn-lt"/>
              </a:rPr>
              <a:t>for Maria’s spelling bee scores</a:t>
            </a:r>
            <a:r>
              <a:rPr lang="en-US" sz="2200" dirty="0" smtClean="0">
                <a:latin typeface="+mn-lt"/>
              </a:rPr>
              <a:t>.</a:t>
            </a:r>
          </a:p>
          <a:p>
            <a:pPr lvl="0" algn="ctr">
              <a:spcAft>
                <a:spcPts val="600"/>
              </a:spcAft>
            </a:pPr>
            <a:r>
              <a:rPr lang="en-US" sz="2200" dirty="0" smtClean="0">
                <a:solidFill>
                  <a:srgbClr val="FF0000"/>
                </a:solidFill>
                <a:latin typeface="Calibri"/>
              </a:rPr>
              <a:t>Since the </a:t>
            </a:r>
            <a:r>
              <a:rPr lang="en-US" sz="2200" dirty="0">
                <a:solidFill>
                  <a:srgbClr val="FF0000"/>
                </a:solidFill>
                <a:latin typeface="Calibri"/>
              </a:rPr>
              <a:t>entire data set falls within two standard </a:t>
            </a:r>
            <a:r>
              <a:rPr lang="en-US" sz="2200" dirty="0" smtClean="0">
                <a:solidFill>
                  <a:srgbClr val="FF0000"/>
                </a:solidFill>
                <a:latin typeface="Calibri"/>
              </a:rPr>
              <a:t>deviations,</a:t>
            </a:r>
            <a:br>
              <a:rPr lang="en-US" sz="2200" dirty="0" smtClean="0">
                <a:solidFill>
                  <a:srgbClr val="FF0000"/>
                </a:solidFill>
                <a:latin typeface="Calibri"/>
              </a:rPr>
            </a:br>
            <a:r>
              <a:rPr lang="en-US" sz="2200" dirty="0" smtClean="0">
                <a:solidFill>
                  <a:srgbClr val="FF0000"/>
                </a:solidFill>
                <a:latin typeface="Calibri"/>
              </a:rPr>
              <a:t>it also falls within three standard deviations.</a:t>
            </a:r>
            <a:endParaRPr lang="en-US" sz="2200" dirty="0">
              <a:solidFill>
                <a:srgbClr val="FF0000"/>
              </a:solidFill>
              <a:latin typeface="+mn-lt"/>
            </a:endParaRPr>
          </a:p>
        </p:txBody>
      </p:sp>
      <p:pic>
        <p:nvPicPr>
          <p:cNvPr id="1029" name="Picture 5"/>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56" r="5513"/>
          <a:stretch/>
        </p:blipFill>
        <p:spPr bwMode="auto">
          <a:xfrm>
            <a:off x="1513114" y="42863"/>
            <a:ext cx="5976257" cy="369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2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95250" y="40481"/>
            <a:ext cx="89535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400" dirty="0">
                <a:latin typeface="+mn-lt"/>
              </a:rPr>
              <a:t>Within the graph of a normal distribution, you can predict the percent of data points that </a:t>
            </a:r>
            <a:r>
              <a:rPr lang="en-US" sz="2400" dirty="0" smtClean="0">
                <a:latin typeface="+mn-lt"/>
              </a:rPr>
              <a:t>are within </a:t>
            </a:r>
            <a:r>
              <a:rPr lang="en-US" sz="2400" dirty="0">
                <a:latin typeface="+mn-lt"/>
              </a:rPr>
              <a:t>one, two, or three standard deviations from the </a:t>
            </a:r>
            <a:r>
              <a:rPr lang="en-US" sz="2400" dirty="0" smtClean="0">
                <a:latin typeface="+mn-lt"/>
              </a:rPr>
              <a:t>mean.</a:t>
            </a:r>
          </a:p>
          <a:p>
            <a:pPr algn="just">
              <a:spcAft>
                <a:spcPts val="600"/>
              </a:spcAft>
            </a:pPr>
            <a:r>
              <a:rPr lang="en-US" sz="2400" dirty="0" smtClean="0">
                <a:latin typeface="+mn-lt"/>
              </a:rPr>
              <a:t>Generally:</a:t>
            </a:r>
          </a:p>
          <a:p>
            <a:pPr algn="just">
              <a:spcAft>
                <a:spcPts val="600"/>
              </a:spcAft>
            </a:pPr>
            <a:endParaRPr lang="en-US" sz="2400" dirty="0">
              <a:latin typeface="+mn-lt"/>
            </a:endParaRPr>
          </a:p>
          <a:p>
            <a:pPr algn="just">
              <a:spcAft>
                <a:spcPts val="600"/>
              </a:spcAft>
            </a:pPr>
            <a:endParaRPr lang="en-US" sz="2400" dirty="0" smtClean="0">
              <a:latin typeface="+mn-lt"/>
            </a:endParaRPr>
          </a:p>
          <a:p>
            <a:pPr algn="just">
              <a:spcAft>
                <a:spcPts val="600"/>
              </a:spcAft>
            </a:pPr>
            <a:endParaRPr lang="en-US" sz="2400" dirty="0">
              <a:latin typeface="+mn-lt"/>
            </a:endParaRPr>
          </a:p>
          <a:p>
            <a:pPr algn="just">
              <a:spcAft>
                <a:spcPts val="600"/>
              </a:spcAft>
            </a:pPr>
            <a:endParaRPr lang="en-US" sz="2400" dirty="0" smtClean="0">
              <a:latin typeface="+mn-lt"/>
            </a:endParaRPr>
          </a:p>
          <a:p>
            <a:pPr algn="just">
              <a:spcAft>
                <a:spcPts val="600"/>
              </a:spcAft>
            </a:pPr>
            <a:endParaRPr lang="en-US" sz="2400" dirty="0">
              <a:latin typeface="+mn-lt"/>
            </a:endParaRPr>
          </a:p>
          <a:p>
            <a:pPr algn="just">
              <a:spcAft>
                <a:spcPts val="600"/>
              </a:spcAft>
            </a:pPr>
            <a:endParaRPr lang="en-US" sz="2400" dirty="0" smtClean="0">
              <a:latin typeface="+mn-lt"/>
            </a:endParaRPr>
          </a:p>
        </p:txBody>
      </p:sp>
      <p:sp>
        <p:nvSpPr>
          <p:cNvPr id="5" name="Rectangle 4"/>
          <p:cNvSpPr/>
          <p:nvPr/>
        </p:nvSpPr>
        <p:spPr>
          <a:xfrm>
            <a:off x="628650" y="1195387"/>
            <a:ext cx="7600950" cy="2277547"/>
          </a:xfrm>
          <a:prstGeom prst="rect">
            <a:avLst/>
          </a:prstGeom>
        </p:spPr>
        <p:txBody>
          <a:bodyPr wrap="square">
            <a:spAutoFit/>
          </a:bodyPr>
          <a:lstStyle/>
          <a:p>
            <a:pPr marL="1257300" lvl="2" indent="-342900" algn="just">
              <a:spcAft>
                <a:spcPts val="600"/>
              </a:spcAft>
              <a:buFont typeface="Arial" pitchFamily="34" charset="0"/>
              <a:buChar char="•"/>
            </a:pPr>
            <a:r>
              <a:rPr lang="en-US" sz="2200" b="1" dirty="0">
                <a:solidFill>
                  <a:schemeClr val="accent3">
                    <a:lumMod val="60000"/>
                    <a:lumOff val="40000"/>
                  </a:schemeClr>
                </a:solidFill>
                <a:latin typeface="Calibri"/>
              </a:rPr>
              <a:t>68% of the data points of a data set will fall within one standard deviation of the mean</a:t>
            </a:r>
          </a:p>
          <a:p>
            <a:pPr marL="1257300" lvl="2" indent="-342900" algn="just">
              <a:spcAft>
                <a:spcPts val="600"/>
              </a:spcAft>
              <a:buFont typeface="Arial" pitchFamily="34" charset="0"/>
              <a:buChar char="•"/>
            </a:pPr>
            <a:r>
              <a:rPr lang="en-US" sz="2200" b="1" dirty="0">
                <a:solidFill>
                  <a:schemeClr val="accent3">
                    <a:lumMod val="60000"/>
                    <a:lumOff val="40000"/>
                  </a:schemeClr>
                </a:solidFill>
                <a:latin typeface="Calibri"/>
              </a:rPr>
              <a:t>95% of the data points of a data set will fall within two standard deviations of the mean</a:t>
            </a:r>
          </a:p>
          <a:p>
            <a:pPr marL="1257300" lvl="2" indent="-342900" algn="just">
              <a:spcAft>
                <a:spcPts val="600"/>
              </a:spcAft>
              <a:buFont typeface="Arial" pitchFamily="34" charset="0"/>
              <a:buChar char="•"/>
            </a:pPr>
            <a:r>
              <a:rPr lang="en-US" sz="2200" b="1" dirty="0">
                <a:solidFill>
                  <a:schemeClr val="accent3">
                    <a:lumMod val="60000"/>
                    <a:lumOff val="40000"/>
                  </a:schemeClr>
                </a:solidFill>
                <a:latin typeface="Calibri"/>
              </a:rPr>
              <a:t>99% of the data points of a data set will fall within three standard deviations of the </a:t>
            </a:r>
            <a:r>
              <a:rPr lang="en-US" sz="2200" b="1" dirty="0" smtClean="0">
                <a:solidFill>
                  <a:schemeClr val="accent3">
                    <a:lumMod val="60000"/>
                    <a:lumOff val="40000"/>
                  </a:schemeClr>
                </a:solidFill>
                <a:latin typeface="Calibri"/>
              </a:rPr>
              <a:t>mean</a:t>
            </a:r>
            <a:endParaRPr lang="en-US" sz="2200" b="1" dirty="0">
              <a:solidFill>
                <a:schemeClr val="accent3">
                  <a:lumMod val="60000"/>
                  <a:lumOff val="40000"/>
                </a:schemeClr>
              </a:solidFill>
              <a:latin typeface="Calibri"/>
            </a:endParaRPr>
          </a:p>
        </p:txBody>
      </p:sp>
      <p:pic>
        <p:nvPicPr>
          <p:cNvPr id="1026" name="Picture 2" descr="http://image.mathcaptain.com/cms/images/131/normal-distribution-cur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566" y="3472934"/>
            <a:ext cx="6780868" cy="334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4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1"/>
              <p:cNvSpPr txBox="1">
                <a:spLocks noChangeArrowheads="1"/>
              </p:cNvSpPr>
              <p:nvPr/>
            </p:nvSpPr>
            <p:spPr bwMode="auto">
              <a:xfrm>
                <a:off x="95250" y="40481"/>
                <a:ext cx="8953500" cy="6414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600"/>
                  </a:spcAft>
                </a:pPr>
                <a:r>
                  <a:rPr lang="en-US" sz="2200" dirty="0" smtClean="0">
                    <a:latin typeface="+mn-lt"/>
                  </a:rPr>
                  <a:t>Now answer question 4 on pages 501 – 502:</a:t>
                </a:r>
              </a:p>
              <a:p>
                <a:pPr algn="just">
                  <a:spcAft>
                    <a:spcPts val="600"/>
                  </a:spcAft>
                </a:pPr>
                <a:r>
                  <a:rPr lang="en-US" sz="2200" dirty="0" smtClean="0">
                    <a:latin typeface="+mn-lt"/>
                  </a:rPr>
                  <a:t>4</a:t>
                </a:r>
                <a:r>
                  <a:rPr lang="en-US" sz="2200" dirty="0">
                    <a:latin typeface="+mn-lt"/>
                  </a:rPr>
                  <a:t>. Analyze the number of data points you determined lie within 1, 2, or 3 standard </a:t>
                </a:r>
                <a:r>
                  <a:rPr lang="en-US" sz="2200" dirty="0" smtClean="0">
                    <a:latin typeface="+mn-lt"/>
                  </a:rPr>
                  <a:t>deviations.</a:t>
                </a:r>
              </a:p>
              <a:p>
                <a:pPr lvl="1" algn="just">
                  <a:spcAft>
                    <a:spcPts val="600"/>
                  </a:spcAft>
                </a:pPr>
                <a:r>
                  <a:rPr lang="en-US" sz="2200" dirty="0" smtClean="0">
                    <a:latin typeface="+mn-lt"/>
                  </a:rPr>
                  <a:t>a</a:t>
                </a:r>
                <a:r>
                  <a:rPr lang="en-US" sz="2200" dirty="0">
                    <a:latin typeface="+mn-lt"/>
                  </a:rPr>
                  <a:t>. What percent of data points from Maria’s spelling bee scores fall within 1 </a:t>
                </a:r>
                <a:r>
                  <a:rPr lang="en-US" sz="2200" dirty="0" smtClean="0">
                    <a:latin typeface="+mn-lt"/>
                  </a:rPr>
                  <a:t>standard deviation </a:t>
                </a:r>
                <a:r>
                  <a:rPr lang="en-US" sz="2200" dirty="0">
                    <a:latin typeface="+mn-lt"/>
                  </a:rPr>
                  <a:t>of the mean? </a:t>
                </a:r>
                <a:r>
                  <a:rPr lang="en-US" sz="2200" dirty="0" smtClean="0">
                    <a:latin typeface="+mn-lt"/>
                  </a:rPr>
                  <a:t> Explain </a:t>
                </a:r>
                <a:r>
                  <a:rPr lang="en-US" sz="2200" dirty="0">
                    <a:latin typeface="+mn-lt"/>
                  </a:rPr>
                  <a:t>how you determined your answer.</a:t>
                </a:r>
              </a:p>
              <a:p>
                <a:pPr lvl="1" algn="just">
                  <a:spcAft>
                    <a:spcPts val="600"/>
                  </a:spcAft>
                </a:pPr>
                <a:r>
                  <a:rPr lang="en-US" sz="2200" dirty="0" smtClean="0">
                    <a:solidFill>
                      <a:srgbClr val="FF0000"/>
                    </a:solidFill>
                    <a:latin typeface="+mn-lt"/>
                  </a:rPr>
                  <a:t>The number of data points that lie within 1 standard deviation is 9 scores out of a total </a:t>
                </a:r>
                <a:r>
                  <a:rPr lang="en-US" sz="2200" dirty="0">
                    <a:solidFill>
                      <a:srgbClr val="FF0000"/>
                    </a:solidFill>
                    <a:latin typeface="+mn-lt"/>
                  </a:rPr>
                  <a:t>of 15 total scores</a:t>
                </a:r>
                <a:r>
                  <a:rPr lang="en-US" sz="2200" dirty="0" smtClean="0">
                    <a:solidFill>
                      <a:srgbClr val="FF0000"/>
                    </a:solidFill>
                    <a:latin typeface="+mn-lt"/>
                  </a:rPr>
                  <a:t>.      </a:t>
                </a:r>
                <a14:m>
                  <m:oMath xmlns:m="http://schemas.openxmlformats.org/officeDocument/2006/math">
                    <m:f>
                      <m:fPr>
                        <m:ctrlPr>
                          <a:rPr lang="en-US" sz="2200" i="1" smtClean="0">
                            <a:solidFill>
                              <a:srgbClr val="FF0000"/>
                            </a:solidFill>
                            <a:latin typeface="Cambria Math"/>
                          </a:rPr>
                        </m:ctrlPr>
                      </m:fPr>
                      <m:num>
                        <m:r>
                          <a:rPr lang="en-US" sz="2200" b="0" i="1" smtClean="0">
                            <a:solidFill>
                              <a:srgbClr val="FF0000"/>
                            </a:solidFill>
                            <a:latin typeface="Cambria Math"/>
                          </a:rPr>
                          <m:t>9</m:t>
                        </m:r>
                      </m:num>
                      <m:den>
                        <m:r>
                          <a:rPr lang="en-US" sz="2200" b="0" i="1" smtClean="0">
                            <a:solidFill>
                              <a:srgbClr val="FF0000"/>
                            </a:solidFill>
                            <a:latin typeface="Cambria Math"/>
                          </a:rPr>
                          <m:t>15</m:t>
                        </m:r>
                      </m:den>
                    </m:f>
                    <m:r>
                      <a:rPr lang="en-US" sz="2200" b="0" i="1" smtClean="0">
                        <a:solidFill>
                          <a:srgbClr val="FF0000"/>
                        </a:solidFill>
                        <a:latin typeface="Cambria Math"/>
                      </a:rPr>
                      <m:t>=0.6</m:t>
                    </m:r>
                  </m:oMath>
                </a14:m>
                <a:endParaRPr lang="en-US" sz="2200" dirty="0" smtClean="0">
                  <a:solidFill>
                    <a:srgbClr val="FF0000"/>
                  </a:solidFill>
                  <a:latin typeface="+mn-lt"/>
                </a:endParaRPr>
              </a:p>
              <a:p>
                <a:pPr lvl="1" algn="ctr">
                  <a:spcAft>
                    <a:spcPts val="600"/>
                  </a:spcAft>
                </a:pPr>
                <a:r>
                  <a:rPr lang="en-US" sz="2200" dirty="0" smtClean="0">
                    <a:solidFill>
                      <a:srgbClr val="FF0000"/>
                    </a:solidFill>
                    <a:latin typeface="+mn-lt"/>
                  </a:rPr>
                  <a:t>60</a:t>
                </a:r>
                <a:r>
                  <a:rPr lang="en-US" sz="2200" dirty="0">
                    <a:solidFill>
                      <a:srgbClr val="FF0000"/>
                    </a:solidFill>
                    <a:latin typeface="+mn-lt"/>
                  </a:rPr>
                  <a:t>% of the data points fall within 1 standard </a:t>
                </a:r>
                <a:r>
                  <a:rPr lang="en-US" sz="2200" dirty="0" smtClean="0">
                    <a:solidFill>
                      <a:srgbClr val="FF0000"/>
                    </a:solidFill>
                    <a:latin typeface="+mn-lt"/>
                  </a:rPr>
                  <a:t>deviation</a:t>
                </a:r>
              </a:p>
              <a:p>
                <a:pPr lvl="1" algn="ctr">
                  <a:spcAft>
                    <a:spcPts val="600"/>
                  </a:spcAft>
                </a:pPr>
                <a:endParaRPr lang="en-US" sz="2200" dirty="0" smtClean="0">
                  <a:solidFill>
                    <a:srgbClr val="FF0000"/>
                  </a:solidFill>
                  <a:latin typeface="+mn-lt"/>
                </a:endParaRPr>
              </a:p>
              <a:p>
                <a:pPr lvl="1" algn="just">
                  <a:spcAft>
                    <a:spcPts val="600"/>
                  </a:spcAft>
                </a:pPr>
                <a:r>
                  <a:rPr lang="en-US" sz="2200" dirty="0" smtClean="0">
                    <a:latin typeface="+mn-lt"/>
                  </a:rPr>
                  <a:t>b</a:t>
                </a:r>
                <a:r>
                  <a:rPr lang="en-US" sz="2200" dirty="0">
                    <a:latin typeface="+mn-lt"/>
                  </a:rPr>
                  <a:t>. What percent of data points from Maria’s spelling bee scores fall within 2 </a:t>
                </a:r>
                <a:r>
                  <a:rPr lang="en-US" sz="2200" dirty="0" smtClean="0">
                    <a:latin typeface="+mn-lt"/>
                  </a:rPr>
                  <a:t>standard deviations </a:t>
                </a:r>
                <a:r>
                  <a:rPr lang="en-US" sz="2200" dirty="0">
                    <a:latin typeface="+mn-lt"/>
                  </a:rPr>
                  <a:t>from the mean? Explain how you determined your answer.</a:t>
                </a:r>
              </a:p>
              <a:p>
                <a:pPr lvl="1" algn="just">
                  <a:spcAft>
                    <a:spcPts val="600"/>
                  </a:spcAft>
                </a:pPr>
                <a:r>
                  <a:rPr lang="en-US" sz="2200" dirty="0">
                    <a:solidFill>
                      <a:srgbClr val="FF0000"/>
                    </a:solidFill>
                    <a:latin typeface="+mn-lt"/>
                  </a:rPr>
                  <a:t>The number of data points that lie within </a:t>
                </a:r>
                <a:r>
                  <a:rPr lang="en-US" sz="2200" dirty="0" smtClean="0">
                    <a:solidFill>
                      <a:srgbClr val="FF0000"/>
                    </a:solidFill>
                    <a:latin typeface="+mn-lt"/>
                  </a:rPr>
                  <a:t>2 </a:t>
                </a:r>
                <a:r>
                  <a:rPr lang="en-US" sz="2200" dirty="0">
                    <a:solidFill>
                      <a:srgbClr val="FF0000"/>
                    </a:solidFill>
                    <a:latin typeface="+mn-lt"/>
                  </a:rPr>
                  <a:t>standard </a:t>
                </a:r>
                <a:r>
                  <a:rPr lang="en-US" sz="2200" dirty="0" smtClean="0">
                    <a:solidFill>
                      <a:srgbClr val="FF0000"/>
                    </a:solidFill>
                    <a:latin typeface="+mn-lt"/>
                  </a:rPr>
                  <a:t>deviations </a:t>
                </a:r>
                <a:r>
                  <a:rPr lang="en-US" sz="2200" dirty="0">
                    <a:solidFill>
                      <a:srgbClr val="FF0000"/>
                    </a:solidFill>
                    <a:latin typeface="+mn-lt"/>
                  </a:rPr>
                  <a:t>is </a:t>
                </a:r>
                <a:r>
                  <a:rPr lang="en-US" sz="2200" dirty="0" smtClean="0">
                    <a:solidFill>
                      <a:srgbClr val="FF0000"/>
                    </a:solidFill>
                    <a:latin typeface="+mn-lt"/>
                  </a:rPr>
                  <a:t>15 </a:t>
                </a:r>
                <a:r>
                  <a:rPr lang="en-US" sz="2200" dirty="0">
                    <a:solidFill>
                      <a:srgbClr val="FF0000"/>
                    </a:solidFill>
                    <a:latin typeface="+mn-lt"/>
                  </a:rPr>
                  <a:t>scores out of a total of 15 total scores.      </a:t>
                </a:r>
                <a14:m>
                  <m:oMath xmlns:m="http://schemas.openxmlformats.org/officeDocument/2006/math">
                    <m:f>
                      <m:fPr>
                        <m:ctrlPr>
                          <a:rPr lang="en-US" sz="2200" i="1">
                            <a:solidFill>
                              <a:srgbClr val="FF0000"/>
                            </a:solidFill>
                            <a:latin typeface="Cambria Math"/>
                          </a:rPr>
                        </m:ctrlPr>
                      </m:fPr>
                      <m:num>
                        <m:r>
                          <a:rPr lang="en-US" sz="2200" b="0" i="1" smtClean="0">
                            <a:solidFill>
                              <a:srgbClr val="FF0000"/>
                            </a:solidFill>
                            <a:latin typeface="Cambria Math"/>
                          </a:rPr>
                          <m:t>15</m:t>
                        </m:r>
                      </m:num>
                      <m:den>
                        <m:r>
                          <a:rPr lang="en-US" sz="2200" i="1">
                            <a:solidFill>
                              <a:srgbClr val="FF0000"/>
                            </a:solidFill>
                            <a:latin typeface="Cambria Math"/>
                          </a:rPr>
                          <m:t>15</m:t>
                        </m:r>
                      </m:den>
                    </m:f>
                    <m:r>
                      <a:rPr lang="en-US" sz="2200" i="1">
                        <a:solidFill>
                          <a:srgbClr val="FF0000"/>
                        </a:solidFill>
                        <a:latin typeface="Cambria Math"/>
                      </a:rPr>
                      <m:t>=</m:t>
                    </m:r>
                    <m:r>
                      <a:rPr lang="en-US" sz="2200" b="0" i="1" smtClean="0">
                        <a:solidFill>
                          <a:srgbClr val="FF0000"/>
                        </a:solidFill>
                        <a:latin typeface="Cambria Math"/>
                      </a:rPr>
                      <m:t>1</m:t>
                    </m:r>
                  </m:oMath>
                </a14:m>
                <a:endParaRPr lang="en-US" sz="2200" dirty="0">
                  <a:solidFill>
                    <a:srgbClr val="FF0000"/>
                  </a:solidFill>
                </a:endParaRPr>
              </a:p>
              <a:p>
                <a:pPr lvl="1" algn="ctr">
                  <a:spcAft>
                    <a:spcPts val="600"/>
                  </a:spcAft>
                </a:pPr>
                <a:r>
                  <a:rPr lang="en-US" sz="2200" dirty="0" smtClean="0">
                    <a:solidFill>
                      <a:srgbClr val="FF0000"/>
                    </a:solidFill>
                    <a:latin typeface="+mn-lt"/>
                  </a:rPr>
                  <a:t>100</a:t>
                </a:r>
                <a:r>
                  <a:rPr lang="en-US" sz="2200" dirty="0">
                    <a:solidFill>
                      <a:srgbClr val="FF0000"/>
                    </a:solidFill>
                    <a:latin typeface="+mn-lt"/>
                  </a:rPr>
                  <a:t>% of the data points fall within </a:t>
                </a:r>
                <a:r>
                  <a:rPr lang="en-US" sz="2200" dirty="0" smtClean="0">
                    <a:solidFill>
                      <a:srgbClr val="FF0000"/>
                    </a:solidFill>
                    <a:latin typeface="+mn-lt"/>
                  </a:rPr>
                  <a:t>2 </a:t>
                </a:r>
                <a:r>
                  <a:rPr lang="en-US" sz="2200" dirty="0">
                    <a:solidFill>
                      <a:srgbClr val="FF0000"/>
                    </a:solidFill>
                    <a:latin typeface="+mn-lt"/>
                  </a:rPr>
                  <a:t>standard </a:t>
                </a:r>
                <a:r>
                  <a:rPr lang="en-US" sz="2200" dirty="0" smtClean="0">
                    <a:solidFill>
                      <a:srgbClr val="FF0000"/>
                    </a:solidFill>
                    <a:latin typeface="+mn-lt"/>
                  </a:rPr>
                  <a:t>deviation</a:t>
                </a:r>
                <a:endParaRPr lang="en-US" sz="2200" dirty="0">
                  <a:solidFill>
                    <a:srgbClr val="FF0000"/>
                  </a:solidFill>
                  <a:latin typeface="+mn-lt"/>
                </a:endParaRPr>
              </a:p>
            </p:txBody>
          </p:sp>
        </mc:Choice>
        <mc:Fallback xmlns="">
          <p:sp>
            <p:nvSpPr>
              <p:cNvPr id="3" name="TextBox 1"/>
              <p:cNvSpPr txBox="1">
                <a:spLocks noRot="1" noChangeAspect="1" noMove="1" noResize="1" noEditPoints="1" noAdjustHandles="1" noChangeArrowheads="1" noChangeShapeType="1" noTextEdit="1"/>
              </p:cNvSpPr>
              <p:nvPr/>
            </p:nvSpPr>
            <p:spPr bwMode="auto">
              <a:xfrm>
                <a:off x="95250" y="40481"/>
                <a:ext cx="8953500" cy="6414256"/>
              </a:xfrm>
              <a:prstGeom prst="rect">
                <a:avLst/>
              </a:prstGeom>
              <a:blipFill rotWithShape="1">
                <a:blip r:embed="rId2"/>
                <a:stretch>
                  <a:fillRect l="-886" t="-570" r="-954" b="-9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1492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1"/>
              <p:cNvSpPr txBox="1">
                <a:spLocks noChangeArrowheads="1"/>
              </p:cNvSpPr>
              <p:nvPr/>
            </p:nvSpPr>
            <p:spPr bwMode="auto">
              <a:xfrm>
                <a:off x="95250" y="40481"/>
                <a:ext cx="8953500" cy="3932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lvl="1" algn="just">
                  <a:spcAft>
                    <a:spcPts val="600"/>
                  </a:spcAft>
                </a:pPr>
                <a:r>
                  <a:rPr lang="en-US" sz="2200" dirty="0">
                    <a:latin typeface="+mn-lt"/>
                  </a:rPr>
                  <a:t>c. What percent of data points from Maria’s spelling bee scores fall within 3 standard deviations from the mean? Explain how you determined your answer.</a:t>
                </a:r>
              </a:p>
              <a:p>
                <a:pPr lvl="1" algn="just">
                  <a:spcAft>
                    <a:spcPts val="600"/>
                  </a:spcAft>
                </a:pPr>
                <a:r>
                  <a:rPr lang="en-US" sz="2200" dirty="0">
                    <a:solidFill>
                      <a:srgbClr val="FF0000"/>
                    </a:solidFill>
                    <a:latin typeface="+mn-lt"/>
                  </a:rPr>
                  <a:t>The number of data points that lie within </a:t>
                </a:r>
                <a:r>
                  <a:rPr lang="en-US" sz="2200" dirty="0" smtClean="0">
                    <a:solidFill>
                      <a:srgbClr val="FF0000"/>
                    </a:solidFill>
                    <a:latin typeface="+mn-lt"/>
                  </a:rPr>
                  <a:t>3 </a:t>
                </a:r>
                <a:r>
                  <a:rPr lang="en-US" sz="2200" dirty="0">
                    <a:solidFill>
                      <a:srgbClr val="FF0000"/>
                    </a:solidFill>
                    <a:latin typeface="+mn-lt"/>
                  </a:rPr>
                  <a:t>standard </a:t>
                </a:r>
                <a:r>
                  <a:rPr lang="en-US" sz="2200" dirty="0" smtClean="0">
                    <a:solidFill>
                      <a:srgbClr val="FF0000"/>
                    </a:solidFill>
                    <a:latin typeface="+mn-lt"/>
                  </a:rPr>
                  <a:t>deviations </a:t>
                </a:r>
                <a:r>
                  <a:rPr lang="en-US" sz="2200" dirty="0">
                    <a:solidFill>
                      <a:srgbClr val="FF0000"/>
                    </a:solidFill>
                    <a:latin typeface="+mn-lt"/>
                  </a:rPr>
                  <a:t>is 15 scores out of a total of 15 total scores.      </a:t>
                </a:r>
                <a14:m>
                  <m:oMath xmlns:m="http://schemas.openxmlformats.org/officeDocument/2006/math">
                    <m:f>
                      <m:fPr>
                        <m:ctrlPr>
                          <a:rPr lang="en-US" sz="2200" i="1">
                            <a:solidFill>
                              <a:srgbClr val="FF0000"/>
                            </a:solidFill>
                            <a:latin typeface="Cambria Math"/>
                          </a:rPr>
                        </m:ctrlPr>
                      </m:fPr>
                      <m:num>
                        <m:r>
                          <a:rPr lang="en-US" sz="2200" i="1">
                            <a:solidFill>
                              <a:srgbClr val="FF0000"/>
                            </a:solidFill>
                            <a:latin typeface="Cambria Math"/>
                          </a:rPr>
                          <m:t>15</m:t>
                        </m:r>
                      </m:num>
                      <m:den>
                        <m:r>
                          <a:rPr lang="en-US" sz="2200" i="1">
                            <a:solidFill>
                              <a:srgbClr val="FF0000"/>
                            </a:solidFill>
                            <a:latin typeface="Cambria Math"/>
                          </a:rPr>
                          <m:t>15</m:t>
                        </m:r>
                      </m:den>
                    </m:f>
                    <m:r>
                      <a:rPr lang="en-US" sz="2200" i="1">
                        <a:solidFill>
                          <a:srgbClr val="FF0000"/>
                        </a:solidFill>
                        <a:latin typeface="Cambria Math"/>
                      </a:rPr>
                      <m:t>=1</m:t>
                    </m:r>
                  </m:oMath>
                </a14:m>
                <a:endParaRPr lang="en-US" sz="2200" dirty="0">
                  <a:solidFill>
                    <a:srgbClr val="FF0000"/>
                  </a:solidFill>
                </a:endParaRPr>
              </a:p>
              <a:p>
                <a:pPr lvl="1" algn="ctr">
                  <a:spcAft>
                    <a:spcPts val="600"/>
                  </a:spcAft>
                </a:pPr>
                <a:r>
                  <a:rPr lang="en-US" sz="2200" dirty="0" smtClean="0">
                    <a:solidFill>
                      <a:srgbClr val="FF0000"/>
                    </a:solidFill>
                    <a:latin typeface="+mn-lt"/>
                  </a:rPr>
                  <a:t>100% </a:t>
                </a:r>
                <a:r>
                  <a:rPr lang="en-US" sz="2200" dirty="0">
                    <a:solidFill>
                      <a:srgbClr val="FF0000"/>
                    </a:solidFill>
                    <a:latin typeface="+mn-lt"/>
                  </a:rPr>
                  <a:t>of the data points fall within 1 </a:t>
                </a:r>
                <a:r>
                  <a:rPr lang="en-US" sz="2200" dirty="0" smtClean="0">
                    <a:solidFill>
                      <a:srgbClr val="FF0000"/>
                    </a:solidFill>
                    <a:latin typeface="+mn-lt"/>
                  </a:rPr>
                  <a:t>standards deviation</a:t>
                </a:r>
              </a:p>
              <a:p>
                <a:pPr lvl="1" algn="ctr">
                  <a:spcAft>
                    <a:spcPts val="600"/>
                  </a:spcAft>
                </a:pPr>
                <a:endParaRPr lang="en-US" sz="2200" dirty="0">
                  <a:solidFill>
                    <a:srgbClr val="FF0000"/>
                  </a:solidFill>
                  <a:latin typeface="+mn-lt"/>
                </a:endParaRPr>
              </a:p>
              <a:p>
                <a:pPr lvl="1" algn="just">
                  <a:spcAft>
                    <a:spcPts val="600"/>
                  </a:spcAft>
                </a:pPr>
                <a:r>
                  <a:rPr lang="en-US" sz="2200" dirty="0">
                    <a:latin typeface="+mn-lt"/>
                  </a:rPr>
                  <a:t>d. Did the prediction about the percent of data points that fall within 1, 2, or 3 standard deviations match Maria’s data set? Why do you think it did or did not?</a:t>
                </a:r>
              </a:p>
            </p:txBody>
          </p:sp>
        </mc:Choice>
        <mc:Fallback xmlns="">
          <p:sp>
            <p:nvSpPr>
              <p:cNvPr id="3" name="TextBox 1"/>
              <p:cNvSpPr txBox="1">
                <a:spLocks noRot="1" noChangeAspect="1" noMove="1" noResize="1" noEditPoints="1" noAdjustHandles="1" noChangeArrowheads="1" noChangeShapeType="1" noTextEdit="1"/>
              </p:cNvSpPr>
              <p:nvPr/>
            </p:nvSpPr>
            <p:spPr bwMode="auto">
              <a:xfrm>
                <a:off x="95250" y="40481"/>
                <a:ext cx="8953500" cy="3932808"/>
              </a:xfrm>
              <a:prstGeom prst="rect">
                <a:avLst/>
              </a:prstGeom>
              <a:blipFill rotWithShape="1">
                <a:blip r:embed="rId2"/>
                <a:stretch>
                  <a:fillRect t="-930" r="-954" b="-21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969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95250" y="40481"/>
            <a:ext cx="895350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a:spcAft>
                <a:spcPts val="600"/>
              </a:spcAft>
            </a:pPr>
            <a:r>
              <a:rPr lang="en-US" sz="2800" dirty="0">
                <a:latin typeface="+mn-lt"/>
              </a:rPr>
              <a:t>It is important to note that the guideline </a:t>
            </a:r>
            <a:r>
              <a:rPr lang="en-US" sz="2800" dirty="0" smtClean="0">
                <a:latin typeface="+mn-lt"/>
              </a:rPr>
              <a:t>regarding</a:t>
            </a:r>
            <a:br>
              <a:rPr lang="en-US" sz="2800" dirty="0" smtClean="0">
                <a:latin typeface="+mn-lt"/>
              </a:rPr>
            </a:br>
            <a:r>
              <a:rPr lang="en-US" sz="2800" dirty="0" smtClean="0">
                <a:latin typeface="+mn-lt"/>
              </a:rPr>
              <a:t>68</a:t>
            </a:r>
            <a:r>
              <a:rPr lang="en-US" sz="2800" dirty="0">
                <a:latin typeface="+mn-lt"/>
              </a:rPr>
              <a:t>%, 95% and 99% is </a:t>
            </a:r>
            <a:r>
              <a:rPr lang="en-US" sz="2800" dirty="0" smtClean="0">
                <a:latin typeface="+mn-lt"/>
              </a:rPr>
              <a:t>a </a:t>
            </a:r>
            <a:r>
              <a:rPr lang="en-US" sz="2800" dirty="0">
                <a:latin typeface="+mn-lt"/>
              </a:rPr>
              <a:t>guideline.</a:t>
            </a:r>
          </a:p>
          <a:p>
            <a:pPr algn="just">
              <a:spcAft>
                <a:spcPts val="600"/>
              </a:spcAft>
            </a:pPr>
            <a:r>
              <a:rPr lang="en-US" sz="2200" dirty="0" smtClean="0">
                <a:latin typeface="+mn-lt"/>
              </a:rPr>
              <a:t>There are some </a:t>
            </a:r>
            <a:r>
              <a:rPr lang="en-US" sz="2200" dirty="0">
                <a:latin typeface="+mn-lt"/>
              </a:rPr>
              <a:t>data sets in which all of the data points lie within two </a:t>
            </a:r>
            <a:r>
              <a:rPr lang="en-US" sz="2200" dirty="0" smtClean="0">
                <a:latin typeface="+mn-lt"/>
              </a:rPr>
              <a:t>standard deviations </a:t>
            </a:r>
            <a:r>
              <a:rPr lang="en-US" sz="2200" dirty="0">
                <a:latin typeface="+mn-lt"/>
              </a:rPr>
              <a:t>of the mean while other data sets may actually need four or greater </a:t>
            </a:r>
            <a:r>
              <a:rPr lang="en-US" sz="2200" dirty="0" smtClean="0">
                <a:latin typeface="+mn-lt"/>
              </a:rPr>
              <a:t>standard deviations </a:t>
            </a:r>
            <a:r>
              <a:rPr lang="en-US" sz="2200" dirty="0">
                <a:latin typeface="+mn-lt"/>
              </a:rPr>
              <a:t>to encapsulate the entire data </a:t>
            </a:r>
            <a:r>
              <a:rPr lang="en-US" sz="2200" dirty="0" smtClean="0">
                <a:latin typeface="+mn-lt"/>
              </a:rPr>
              <a:t>set.</a:t>
            </a:r>
          </a:p>
          <a:p>
            <a:pPr algn="just">
              <a:spcAft>
                <a:spcPts val="600"/>
              </a:spcAft>
            </a:pPr>
            <a:r>
              <a:rPr lang="en-US" sz="2200" dirty="0" smtClean="0">
                <a:latin typeface="+mn-lt"/>
              </a:rPr>
              <a:t>It </a:t>
            </a:r>
            <a:r>
              <a:rPr lang="en-US" sz="2200" dirty="0">
                <a:latin typeface="+mn-lt"/>
              </a:rPr>
              <a:t>is </a:t>
            </a:r>
            <a:r>
              <a:rPr lang="en-US" sz="2200" dirty="0" smtClean="0">
                <a:latin typeface="+mn-lt"/>
              </a:rPr>
              <a:t>important </a:t>
            </a:r>
            <a:r>
              <a:rPr lang="en-US" sz="2200" dirty="0">
                <a:latin typeface="+mn-lt"/>
              </a:rPr>
              <a:t>to know that </a:t>
            </a:r>
            <a:r>
              <a:rPr lang="en-US" sz="2200" dirty="0" smtClean="0">
                <a:latin typeface="+mn-lt"/>
              </a:rPr>
              <a:t>because standard </a:t>
            </a:r>
            <a:r>
              <a:rPr lang="en-US" sz="2200" dirty="0">
                <a:latin typeface="+mn-lt"/>
              </a:rPr>
              <a:t>deviation is based on the mean of a data set, outliers may affect the </a:t>
            </a:r>
            <a:r>
              <a:rPr lang="en-US" sz="2200" dirty="0" smtClean="0">
                <a:latin typeface="+mn-lt"/>
              </a:rPr>
              <a:t>standard deviation </a:t>
            </a:r>
            <a:r>
              <a:rPr lang="en-US" sz="2200" dirty="0">
                <a:latin typeface="+mn-lt"/>
              </a:rPr>
              <a:t>of the data set</a:t>
            </a:r>
            <a:r>
              <a:rPr lang="en-US" sz="2200" dirty="0" smtClean="0">
                <a:latin typeface="+mn-lt"/>
              </a:rPr>
              <a:t>.</a:t>
            </a:r>
          </a:p>
          <a:p>
            <a:pPr algn="just">
              <a:spcAft>
                <a:spcPts val="600"/>
              </a:spcAft>
            </a:pPr>
            <a:r>
              <a:rPr lang="en-US" sz="2200" dirty="0" smtClean="0">
                <a:latin typeface="+mn-lt"/>
              </a:rPr>
              <a:t>Compare these two data sets and see if you can come to any conclusions: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03"/>
          <a:stretch/>
        </p:blipFill>
        <p:spPr>
          <a:xfrm>
            <a:off x="656679" y="3352800"/>
            <a:ext cx="7830643" cy="3418114"/>
          </a:xfrm>
          <a:prstGeom prst="rect">
            <a:avLst/>
          </a:prstGeom>
        </p:spPr>
      </p:pic>
    </p:spTree>
    <p:extLst>
      <p:ext uri="{BB962C8B-B14F-4D97-AF65-F5344CB8AC3E}">
        <p14:creationId xmlns:p14="http://schemas.microsoft.com/office/powerpoint/2010/main" val="20591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95250" y="40481"/>
            <a:ext cx="89535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spcAft>
                <a:spcPts val="600"/>
              </a:spcAft>
            </a:pPr>
            <a:r>
              <a:rPr lang="en-US" dirty="0" smtClean="0">
                <a:latin typeface="+mn-lt"/>
              </a:rPr>
              <a:t>HOMEWORK:</a:t>
            </a:r>
            <a:endParaRPr lang="en-US" dirty="0">
              <a:latin typeface="+mn-lt"/>
            </a:endParaRPr>
          </a:p>
          <a:p>
            <a:pPr marL="1714500" lvl="2" indent="-571500">
              <a:spcAft>
                <a:spcPts val="600"/>
              </a:spcAft>
              <a:buFont typeface="Arial" pitchFamily="34" charset="0"/>
              <a:buChar char="•"/>
            </a:pPr>
            <a:r>
              <a:rPr lang="en-US" dirty="0" smtClean="0">
                <a:latin typeface="+mn-lt"/>
              </a:rPr>
              <a:t>Talk the Talk page 503</a:t>
            </a:r>
          </a:p>
          <a:p>
            <a:pPr marL="1714500" lvl="2" indent="-571500">
              <a:spcAft>
                <a:spcPts val="600"/>
              </a:spcAft>
              <a:buFont typeface="Arial" pitchFamily="34" charset="0"/>
              <a:buChar char="•"/>
            </a:pPr>
            <a:r>
              <a:rPr lang="en-US" dirty="0" smtClean="0">
                <a:latin typeface="+mn-lt"/>
              </a:rPr>
              <a:t>Chapter 8.5 (pages 505 – 511)</a:t>
            </a:r>
          </a:p>
        </p:txBody>
      </p:sp>
    </p:spTree>
    <p:extLst>
      <p:ext uri="{BB962C8B-B14F-4D97-AF65-F5344CB8AC3E}">
        <p14:creationId xmlns:p14="http://schemas.microsoft.com/office/powerpoint/2010/main" val="12671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5250" y="131008"/>
            <a:ext cx="8953500" cy="58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1000"/>
              </a:spcAft>
            </a:pPr>
            <a:r>
              <a:rPr lang="en-US" sz="2400" dirty="0" smtClean="0">
                <a:latin typeface="Calibri" pitchFamily="34" charset="0"/>
              </a:rPr>
              <a:t>Warm-up:  Complete Problem 1, Questions 1 – 5, on pages 490 – 491.</a:t>
            </a:r>
          </a:p>
          <a:p>
            <a:pPr algn="just"/>
            <a:r>
              <a:rPr lang="en-US" sz="2400" dirty="0" smtClean="0">
                <a:latin typeface="Calibri" pitchFamily="34" charset="0"/>
              </a:rPr>
              <a:t>  Use</a:t>
            </a:r>
          </a:p>
          <a:p>
            <a:pPr lvl="0" algn="ctr"/>
            <a:r>
              <a:rPr lang="en-US" sz="2400" b="1" dirty="0">
                <a:solidFill>
                  <a:prstClr val="black"/>
                </a:solidFill>
                <a:latin typeface="Calibri"/>
                <a:hlinkClick r:id="rId2"/>
              </a:rPr>
              <a:t>http://www.shodor.org/interactivate/activities/BoxPlot/</a:t>
            </a:r>
            <a:endParaRPr lang="en-US" sz="2400" b="1" dirty="0">
              <a:solidFill>
                <a:prstClr val="black"/>
              </a:solidFill>
              <a:latin typeface="Calibri"/>
            </a:endParaRPr>
          </a:p>
          <a:p>
            <a:pPr lvl="0" algn="ctr"/>
            <a:r>
              <a:rPr lang="en-US" sz="2400" dirty="0">
                <a:solidFill>
                  <a:prstClr val="black"/>
                </a:solidFill>
                <a:latin typeface="Calibri"/>
              </a:rPr>
              <a:t>followed by</a:t>
            </a:r>
          </a:p>
          <a:p>
            <a:pPr lvl="0" algn="ctr">
              <a:spcAft>
                <a:spcPts val="1000"/>
              </a:spcAft>
            </a:pPr>
            <a:r>
              <a:rPr lang="en-US" sz="2400" b="1" dirty="0">
                <a:solidFill>
                  <a:prstClr val="black"/>
                </a:solidFill>
                <a:latin typeface="Calibri"/>
                <a:hlinkClick r:id="rId3"/>
              </a:rPr>
              <a:t>http://www.imathas.com/stattools/boxplot.html</a:t>
            </a:r>
            <a:endParaRPr lang="en-US" sz="2400" b="1" dirty="0">
              <a:solidFill>
                <a:prstClr val="black"/>
              </a:solidFill>
              <a:latin typeface="Calibri"/>
            </a:endParaRPr>
          </a:p>
          <a:p>
            <a:pPr algn="r"/>
            <a:r>
              <a:rPr lang="en-US" sz="2400" dirty="0" smtClean="0">
                <a:latin typeface="+mj-lt"/>
              </a:rPr>
              <a:t>to construct the box-and-whisker plots.</a:t>
            </a:r>
          </a:p>
          <a:p>
            <a:pPr algn="just"/>
            <a:endParaRPr lang="en-US" sz="2400" dirty="0">
              <a:latin typeface="Calibri" pitchFamily="34" charset="0"/>
            </a:endParaRPr>
          </a:p>
          <a:p>
            <a:pPr algn="just"/>
            <a:r>
              <a:rPr lang="en-US" sz="2400" dirty="0">
                <a:latin typeface="Calibri" pitchFamily="34" charset="0"/>
              </a:rPr>
              <a:t>1. Determine the mean and median for each student’s spelling bee scores.</a:t>
            </a:r>
          </a:p>
          <a:p>
            <a:pPr lvl="4" algn="just"/>
            <a:r>
              <a:rPr lang="en-US" sz="2400" dirty="0" smtClean="0">
                <a:latin typeface="Calibri" pitchFamily="34" charset="0"/>
              </a:rPr>
              <a:t>    Jack:	  Mean = 50	Median = 49.5 </a:t>
            </a:r>
          </a:p>
          <a:p>
            <a:pPr lvl="4" algn="just"/>
            <a:r>
              <a:rPr lang="en-US" sz="2400" dirty="0" smtClean="0">
                <a:latin typeface="Calibri" pitchFamily="34" charset="0"/>
              </a:rPr>
              <a:t> </a:t>
            </a:r>
            <a:r>
              <a:rPr lang="en-US" sz="2400" dirty="0" err="1" smtClean="0">
                <a:latin typeface="Calibri" pitchFamily="34" charset="0"/>
              </a:rPr>
              <a:t>Aleah</a:t>
            </a:r>
            <a:r>
              <a:rPr lang="en-US" sz="2400" dirty="0" smtClean="0">
                <a:latin typeface="Calibri" pitchFamily="34" charset="0"/>
              </a:rPr>
              <a:t>:	  Mean </a:t>
            </a:r>
            <a:r>
              <a:rPr lang="en-US" sz="2400" dirty="0">
                <a:latin typeface="Calibri" pitchFamily="34" charset="0"/>
              </a:rPr>
              <a:t>= </a:t>
            </a:r>
            <a:r>
              <a:rPr lang="en-US" sz="2400" dirty="0" smtClean="0">
                <a:latin typeface="Calibri" pitchFamily="34" charset="0"/>
              </a:rPr>
              <a:t>50	Median = 50</a:t>
            </a:r>
          </a:p>
          <a:p>
            <a:pPr lvl="4" algn="just"/>
            <a:r>
              <a:rPr lang="en-US" sz="2400" dirty="0" err="1" smtClean="0">
                <a:latin typeface="Calibri" pitchFamily="34" charset="0"/>
              </a:rPr>
              <a:t>Tymar</a:t>
            </a:r>
            <a:r>
              <a:rPr lang="en-US" sz="2400" dirty="0" smtClean="0">
                <a:latin typeface="Calibri" pitchFamily="34" charset="0"/>
              </a:rPr>
              <a:t>:   Mean = 50	Median = 50</a:t>
            </a:r>
          </a:p>
          <a:p>
            <a:pPr lvl="4" algn="just"/>
            <a:endParaRPr lang="en-US" sz="2400" dirty="0">
              <a:latin typeface="Calibri" pitchFamily="34" charset="0"/>
            </a:endParaRPr>
          </a:p>
          <a:p>
            <a:pPr algn="just"/>
            <a:r>
              <a:rPr lang="en-US" sz="2400" dirty="0">
                <a:latin typeface="Calibri" pitchFamily="34" charset="0"/>
              </a:rPr>
              <a:t>2. What conclusions can you draw about the data from the mean and median scores?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7" end="7"/>
                                            </p:txEl>
                                          </p:spTgt>
                                        </p:tgtEl>
                                        <p:attrNameLst>
                                          <p:attrName>style.visibility</p:attrName>
                                        </p:attrNameLst>
                                      </p:cBhvr>
                                      <p:to>
                                        <p:strVal val="visible"/>
                                      </p:to>
                                    </p:set>
                                    <p:animEffect transition="in" filter="fade">
                                      <p:cBhvr>
                                        <p:cTn id="7" dur="1000"/>
                                        <p:tgtEl>
                                          <p:spTgt spid="5122">
                                            <p:txEl>
                                              <p:pRg st="7" end="7"/>
                                            </p:txEl>
                                          </p:spTgt>
                                        </p:tgtEl>
                                      </p:cBhvr>
                                    </p:animEffect>
                                    <p:anim calcmode="lin" valueType="num">
                                      <p:cBhvr>
                                        <p:cTn id="8"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8" end="8"/>
                                            </p:txEl>
                                          </p:spTgt>
                                        </p:tgtEl>
                                        <p:attrNameLst>
                                          <p:attrName>style.visibility</p:attrName>
                                        </p:attrNameLst>
                                      </p:cBhvr>
                                      <p:to>
                                        <p:strVal val="visible"/>
                                      </p:to>
                                    </p:set>
                                    <p:animEffect transition="in" filter="fade">
                                      <p:cBhvr>
                                        <p:cTn id="14" dur="1000"/>
                                        <p:tgtEl>
                                          <p:spTgt spid="5122">
                                            <p:txEl>
                                              <p:pRg st="8" end="8"/>
                                            </p:txEl>
                                          </p:spTgt>
                                        </p:tgtEl>
                                      </p:cBhvr>
                                    </p:animEffect>
                                    <p:anim calcmode="lin" valueType="num">
                                      <p:cBhvr>
                                        <p:cTn id="15" dur="1000" fill="hold"/>
                                        <p:tgtEl>
                                          <p:spTgt spid="5122">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9" end="9"/>
                                            </p:txEl>
                                          </p:spTgt>
                                        </p:tgtEl>
                                        <p:attrNameLst>
                                          <p:attrName>style.visibility</p:attrName>
                                        </p:attrNameLst>
                                      </p:cBhvr>
                                      <p:to>
                                        <p:strVal val="visible"/>
                                      </p:to>
                                    </p:set>
                                    <p:animEffect transition="in" filter="fade">
                                      <p:cBhvr>
                                        <p:cTn id="21" dur="1000"/>
                                        <p:tgtEl>
                                          <p:spTgt spid="5122">
                                            <p:txEl>
                                              <p:pRg st="9" end="9"/>
                                            </p:txEl>
                                          </p:spTgt>
                                        </p:tgtEl>
                                      </p:cBhvr>
                                    </p:animEffect>
                                    <p:anim calcmode="lin" valueType="num">
                                      <p:cBhvr>
                                        <p:cTn id="22" dur="1000" fill="hold"/>
                                        <p:tgtEl>
                                          <p:spTgt spid="5122">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xEl>
                                              <p:pRg st="10" end="10"/>
                                            </p:txEl>
                                          </p:spTgt>
                                        </p:tgtEl>
                                        <p:attrNameLst>
                                          <p:attrName>style.visibility</p:attrName>
                                        </p:attrNameLst>
                                      </p:cBhvr>
                                      <p:to>
                                        <p:strVal val="visible"/>
                                      </p:to>
                                    </p:set>
                                    <p:animEffect transition="in" filter="fade">
                                      <p:cBhvr>
                                        <p:cTn id="28" dur="1000"/>
                                        <p:tgtEl>
                                          <p:spTgt spid="5122">
                                            <p:txEl>
                                              <p:pRg st="10" end="10"/>
                                            </p:txEl>
                                          </p:spTgt>
                                        </p:tgtEl>
                                      </p:cBhvr>
                                    </p:animEffect>
                                    <p:anim calcmode="lin" valueType="num">
                                      <p:cBhvr>
                                        <p:cTn id="29" dur="1000" fill="hold"/>
                                        <p:tgtEl>
                                          <p:spTgt spid="5122">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512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xEl>
                                              <p:pRg st="12" end="12"/>
                                            </p:txEl>
                                          </p:spTgt>
                                        </p:tgtEl>
                                        <p:attrNameLst>
                                          <p:attrName>style.visibility</p:attrName>
                                        </p:attrNameLst>
                                      </p:cBhvr>
                                      <p:to>
                                        <p:strVal val="visible"/>
                                      </p:to>
                                    </p:set>
                                    <p:animEffect transition="in" filter="fade">
                                      <p:cBhvr>
                                        <p:cTn id="35" dur="1000"/>
                                        <p:tgtEl>
                                          <p:spTgt spid="5122">
                                            <p:txEl>
                                              <p:pRg st="12" end="12"/>
                                            </p:txEl>
                                          </p:spTgt>
                                        </p:tgtEl>
                                      </p:cBhvr>
                                    </p:animEffect>
                                    <p:anim calcmode="lin" valueType="num">
                                      <p:cBhvr>
                                        <p:cTn id="36" dur="1000" fill="hold"/>
                                        <p:tgtEl>
                                          <p:spTgt spid="5122">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512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88505" y="40373"/>
            <a:ext cx="896699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200" dirty="0">
                <a:latin typeface="+mn-lt"/>
              </a:rPr>
              <a:t>3. Construct box-and-whisker plots of each student’s spelling bee scores using the </a:t>
            </a:r>
            <a:r>
              <a:rPr lang="en-US" sz="2200" dirty="0" smtClean="0">
                <a:latin typeface="+mn-lt"/>
              </a:rPr>
              <a:t>same number </a:t>
            </a:r>
            <a:r>
              <a:rPr lang="en-US" sz="2200" dirty="0">
                <a:latin typeface="+mn-lt"/>
              </a:rPr>
              <a:t>line</a:t>
            </a:r>
            <a:r>
              <a:rPr lang="en-US" sz="2200" dirty="0" smtClean="0">
                <a:latin typeface="+mn-lt"/>
              </a:rPr>
              <a:t>.</a:t>
            </a: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r>
              <a:rPr lang="en-US" sz="2200" dirty="0" smtClean="0">
                <a:latin typeface="+mn-lt"/>
              </a:rPr>
              <a:t>4</a:t>
            </a:r>
            <a:r>
              <a:rPr lang="en-US" sz="2200" dirty="0">
                <a:latin typeface="+mn-lt"/>
              </a:rPr>
              <a:t>. Interpret the test scores of each student</a:t>
            </a:r>
            <a:r>
              <a:rPr lang="en-US" sz="2200" dirty="0" smtClean="0">
                <a:latin typeface="+mn-lt"/>
              </a:rPr>
              <a:t>.</a:t>
            </a:r>
          </a:p>
          <a:p>
            <a:pPr algn="just"/>
            <a:endParaRPr lang="en-US" sz="2200" dirty="0" smtClean="0">
              <a:latin typeface="+mn-lt"/>
            </a:endParaRPr>
          </a:p>
          <a:p>
            <a:pPr algn="just"/>
            <a:endParaRPr lang="en-US" sz="2200" dirty="0">
              <a:latin typeface="+mn-lt"/>
            </a:endParaRPr>
          </a:p>
          <a:p>
            <a:pPr algn="just"/>
            <a:endParaRPr lang="en-US" sz="2200" dirty="0" smtClean="0">
              <a:latin typeface="+mn-lt"/>
            </a:endParaRPr>
          </a:p>
          <a:p>
            <a:pPr algn="just"/>
            <a:endParaRPr lang="en-US" sz="2200" dirty="0">
              <a:latin typeface="+mn-lt"/>
            </a:endParaRPr>
          </a:p>
          <a:p>
            <a:pPr algn="just"/>
            <a:r>
              <a:rPr lang="en-US" sz="2200" dirty="0">
                <a:latin typeface="+mn-lt"/>
              </a:rPr>
              <a:t>5. Do you think these three students performed about the same on all the tests</a:t>
            </a:r>
            <a:r>
              <a:rPr lang="en-US" sz="2200" dirty="0" smtClean="0">
                <a:latin typeface="+mn-lt"/>
              </a:rPr>
              <a:t>?  Why </a:t>
            </a:r>
            <a:r>
              <a:rPr lang="en-US" sz="2200" dirty="0">
                <a:latin typeface="+mn-lt"/>
              </a:rPr>
              <a:t>or why not?</a:t>
            </a: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910" y="533400"/>
            <a:ext cx="886618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8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out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2">
                                            <p:txEl>
                                              <p:pRg st="10" end="10"/>
                                            </p:txEl>
                                          </p:spTgt>
                                        </p:tgtEl>
                                        <p:attrNameLst>
                                          <p:attrName>style.visibility</p:attrName>
                                        </p:attrNameLst>
                                      </p:cBhvr>
                                      <p:to>
                                        <p:strVal val="visible"/>
                                      </p:to>
                                    </p:set>
                                    <p:animEffect transition="in" filter="fade">
                                      <p:cBhvr>
                                        <p:cTn id="19" dur="1000"/>
                                        <p:tgtEl>
                                          <p:spTgt spid="5122">
                                            <p:txEl>
                                              <p:pRg st="10" end="10"/>
                                            </p:txEl>
                                          </p:spTgt>
                                        </p:tgtEl>
                                      </p:cBhvr>
                                    </p:animEffect>
                                    <p:anim calcmode="lin" valueType="num">
                                      <p:cBhvr>
                                        <p:cTn id="20" dur="1000" fill="hold"/>
                                        <p:tgtEl>
                                          <p:spTgt spid="5122">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512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xEl>
                                              <p:pRg st="15" end="15"/>
                                            </p:txEl>
                                          </p:spTgt>
                                        </p:tgtEl>
                                        <p:attrNameLst>
                                          <p:attrName>style.visibility</p:attrName>
                                        </p:attrNameLst>
                                      </p:cBhvr>
                                      <p:to>
                                        <p:strVal val="visible"/>
                                      </p:to>
                                    </p:set>
                                    <p:animEffect transition="in" filter="fade">
                                      <p:cBhvr>
                                        <p:cTn id="26" dur="1000"/>
                                        <p:tgtEl>
                                          <p:spTgt spid="5122">
                                            <p:txEl>
                                              <p:pRg st="15" end="15"/>
                                            </p:txEl>
                                          </p:spTgt>
                                        </p:tgtEl>
                                      </p:cBhvr>
                                    </p:animEffect>
                                    <p:anim calcmode="lin" valueType="num">
                                      <p:cBhvr>
                                        <p:cTn id="27" dur="1000" fill="hold"/>
                                        <p:tgtEl>
                                          <p:spTgt spid="5122">
                                            <p:txEl>
                                              <p:pRg st="15" end="15"/>
                                            </p:txEl>
                                          </p:spTgt>
                                        </p:tgtEl>
                                        <p:attrNameLst>
                                          <p:attrName>ppt_x</p:attrName>
                                        </p:attrNameLst>
                                      </p:cBhvr>
                                      <p:tavLst>
                                        <p:tav tm="0">
                                          <p:val>
                                            <p:strVal val="#ppt_x"/>
                                          </p:val>
                                        </p:tav>
                                        <p:tav tm="100000">
                                          <p:val>
                                            <p:strVal val="#ppt_x"/>
                                          </p:val>
                                        </p:tav>
                                      </p:tavLst>
                                    </p:anim>
                                    <p:anim calcmode="lin" valueType="num">
                                      <p:cBhvr>
                                        <p:cTn id="28" dur="1000" fill="hold"/>
                                        <p:tgtEl>
                                          <p:spTgt spid="512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Box 1"/>
              <p:cNvSpPr txBox="1">
                <a:spLocks noChangeArrowheads="1"/>
              </p:cNvSpPr>
              <p:nvPr/>
            </p:nvSpPr>
            <p:spPr bwMode="auto">
              <a:xfrm>
                <a:off x="95250" y="5884"/>
                <a:ext cx="8953500" cy="6846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200" dirty="0">
                    <a:latin typeface="+mn-lt"/>
                  </a:rPr>
                  <a:t>You have learned about the spread of data </a:t>
                </a:r>
                <a:r>
                  <a:rPr lang="en-US" sz="2200" dirty="0" smtClean="0">
                    <a:latin typeface="+mn-lt"/>
                  </a:rPr>
                  <a:t>values from </a:t>
                </a:r>
                <a:r>
                  <a:rPr lang="en-US" sz="2200" dirty="0">
                    <a:latin typeface="+mn-lt"/>
                  </a:rPr>
                  <a:t>the IQR, which is based on the median</a:t>
                </a:r>
                <a:r>
                  <a:rPr lang="en-US" sz="2200" dirty="0" smtClean="0">
                    <a:latin typeface="+mn-lt"/>
                  </a:rPr>
                  <a:t>.  However</a:t>
                </a:r>
                <a:r>
                  <a:rPr lang="en-US" sz="2200" dirty="0">
                    <a:latin typeface="+mn-lt"/>
                  </a:rPr>
                  <a:t>, is there a way to measure the spread </a:t>
                </a:r>
                <a:r>
                  <a:rPr lang="en-US" sz="2200" dirty="0" smtClean="0">
                    <a:latin typeface="+mn-lt"/>
                  </a:rPr>
                  <a:t>of data </a:t>
                </a:r>
                <a:r>
                  <a:rPr lang="en-US" sz="2200" dirty="0">
                    <a:latin typeface="+mn-lt"/>
                  </a:rPr>
                  <a:t>from another measure of central </a:t>
                </a:r>
                <a:r>
                  <a:rPr lang="en-US" sz="2200" dirty="0" smtClean="0">
                    <a:latin typeface="+mn-lt"/>
                  </a:rPr>
                  <a:t>tendency?</a:t>
                </a:r>
              </a:p>
              <a:p>
                <a:pPr algn="ctr"/>
                <a:r>
                  <a:rPr lang="en-US" sz="2800" b="1" dirty="0" smtClean="0">
                    <a:solidFill>
                      <a:schemeClr val="accent5"/>
                    </a:solidFill>
                    <a:latin typeface="+mn-lt"/>
                  </a:rPr>
                  <a:t>STANDARD DEVIATION</a:t>
                </a:r>
                <a:br>
                  <a:rPr lang="en-US" sz="2800" b="1" dirty="0" smtClean="0">
                    <a:solidFill>
                      <a:schemeClr val="accent5"/>
                    </a:solidFill>
                    <a:latin typeface="+mn-lt"/>
                  </a:rPr>
                </a:br>
                <a:r>
                  <a:rPr lang="en-US" sz="2800" b="1" dirty="0" smtClean="0">
                    <a:solidFill>
                      <a:schemeClr val="accent5"/>
                    </a:solidFill>
                    <a:latin typeface="+mn-lt"/>
                  </a:rPr>
                  <a:t>is </a:t>
                </a:r>
                <a:r>
                  <a:rPr lang="en-US" sz="2800" b="1" dirty="0">
                    <a:solidFill>
                      <a:schemeClr val="accent5"/>
                    </a:solidFill>
                    <a:latin typeface="+mn-lt"/>
                  </a:rPr>
                  <a:t>a measure of how </a:t>
                </a:r>
                <a:r>
                  <a:rPr lang="en-US" sz="2800" b="1" dirty="0" smtClean="0">
                    <a:solidFill>
                      <a:schemeClr val="accent5"/>
                    </a:solidFill>
                    <a:latin typeface="+mn-lt"/>
                  </a:rPr>
                  <a:t>spread out </a:t>
                </a:r>
                <a:r>
                  <a:rPr lang="en-US" sz="2800" b="1" dirty="0">
                    <a:solidFill>
                      <a:schemeClr val="accent5"/>
                    </a:solidFill>
                    <a:latin typeface="+mn-lt"/>
                  </a:rPr>
                  <a:t>the data is from the </a:t>
                </a:r>
                <a:r>
                  <a:rPr lang="en-US" sz="2800" b="1" dirty="0" smtClean="0">
                    <a:solidFill>
                      <a:schemeClr val="accent5"/>
                    </a:solidFill>
                    <a:latin typeface="+mn-lt"/>
                  </a:rPr>
                  <a:t>mean</a:t>
                </a:r>
                <a:r>
                  <a:rPr lang="en-US" sz="2200" b="1" dirty="0" smtClean="0">
                    <a:solidFill>
                      <a:schemeClr val="accent5"/>
                    </a:solidFill>
                    <a:latin typeface="+mn-lt"/>
                  </a:rPr>
                  <a:t>.</a:t>
                </a:r>
              </a:p>
              <a:p>
                <a:pPr algn="just"/>
                <a:r>
                  <a:rPr lang="en-US" sz="2200" dirty="0" smtClean="0">
                    <a:latin typeface="+mn-lt"/>
                  </a:rPr>
                  <a:t>A </a:t>
                </a:r>
                <a:r>
                  <a:rPr lang="en-US" sz="2200" dirty="0">
                    <a:latin typeface="+mn-lt"/>
                  </a:rPr>
                  <a:t>formula can </a:t>
                </a:r>
                <a:r>
                  <a:rPr lang="en-US" sz="2200" dirty="0" smtClean="0">
                    <a:latin typeface="+mn-lt"/>
                  </a:rPr>
                  <a:t>be used </a:t>
                </a:r>
                <a:r>
                  <a:rPr lang="en-US" sz="2200" dirty="0">
                    <a:latin typeface="+mn-lt"/>
                  </a:rPr>
                  <a:t>to determine the standard deviation of a </a:t>
                </a:r>
                <a:r>
                  <a:rPr lang="en-US" sz="2200" dirty="0" smtClean="0">
                    <a:latin typeface="+mn-lt"/>
                  </a:rPr>
                  <a:t>data set.  </a:t>
                </a:r>
                <a:r>
                  <a:rPr lang="en-US" sz="2200" dirty="0">
                    <a:latin typeface="+mn-lt"/>
                  </a:rPr>
                  <a:t>A lower standard deviation represents data that </a:t>
                </a:r>
                <a:r>
                  <a:rPr lang="en-US" sz="2200" dirty="0" smtClean="0">
                    <a:latin typeface="+mn-lt"/>
                  </a:rPr>
                  <a:t>are more </a:t>
                </a:r>
                <a:r>
                  <a:rPr lang="en-US" sz="2200" dirty="0">
                    <a:latin typeface="+mn-lt"/>
                  </a:rPr>
                  <a:t>tightly clustered</a:t>
                </a:r>
                <a:r>
                  <a:rPr lang="en-US" sz="2200" dirty="0" smtClean="0">
                    <a:latin typeface="+mn-lt"/>
                  </a:rPr>
                  <a:t>.  </a:t>
                </a:r>
                <a:r>
                  <a:rPr lang="en-US" sz="2200" dirty="0">
                    <a:latin typeface="+mn-lt"/>
                  </a:rPr>
                  <a:t>A higher standard deviation represents </a:t>
                </a:r>
                <a:r>
                  <a:rPr lang="en-US" sz="2200" dirty="0" smtClean="0">
                    <a:latin typeface="+mn-lt"/>
                  </a:rPr>
                  <a:t>data that </a:t>
                </a:r>
                <a:r>
                  <a:rPr lang="en-US" sz="2200" dirty="0">
                    <a:latin typeface="+mn-lt"/>
                  </a:rPr>
                  <a:t>are more spread out from the </a:t>
                </a:r>
                <a:r>
                  <a:rPr lang="en-US" sz="2200" dirty="0" smtClean="0">
                    <a:latin typeface="+mn-lt"/>
                  </a:rPr>
                  <a:t>mean.</a:t>
                </a:r>
              </a:p>
              <a:p>
                <a:pPr algn="just"/>
                <a:r>
                  <a:rPr lang="en-US" sz="2200" dirty="0" smtClean="0">
                    <a:latin typeface="+mn-lt"/>
                  </a:rPr>
                  <a:t>The </a:t>
                </a:r>
                <a:r>
                  <a:rPr lang="en-US" sz="2200" dirty="0">
                    <a:latin typeface="+mn-lt"/>
                  </a:rPr>
                  <a:t>formula to determine standard deviation of a population </a:t>
                </a:r>
                <a:r>
                  <a:rPr lang="en-US" sz="2200" dirty="0" smtClean="0">
                    <a:latin typeface="+mn-lt"/>
                  </a:rPr>
                  <a:t>is represented as:</a:t>
                </a:r>
                <a:endParaRPr lang="en-US" sz="2800" i="1" dirty="0" smtClean="0">
                  <a:solidFill>
                    <a:prstClr val="black"/>
                  </a:solidFill>
                  <a:latin typeface="+mn-lt"/>
                  <a:ea typeface="Cambria Math"/>
                </a:endParaRPr>
              </a:p>
              <a:p>
                <a:pPr algn="just"/>
                <a14:m>
                  <m:oMathPara xmlns:m="http://schemas.openxmlformats.org/officeDocument/2006/math">
                    <m:oMathParaPr>
                      <m:jc m:val="centerGroup"/>
                    </m:oMathParaPr>
                    <m:oMath xmlns:m="http://schemas.openxmlformats.org/officeDocument/2006/math">
                      <m:r>
                        <a:rPr lang="en-US" sz="2800" b="1" i="1" smtClean="0">
                          <a:solidFill>
                            <a:schemeClr val="accent5"/>
                          </a:solidFill>
                          <a:latin typeface="Cambria Math"/>
                          <a:ea typeface="Cambria Math"/>
                        </a:rPr>
                        <m:t>𝝈</m:t>
                      </m:r>
                      <m:r>
                        <a:rPr lang="en-US" sz="2800" b="1" i="1" smtClean="0">
                          <a:solidFill>
                            <a:schemeClr val="accent5"/>
                          </a:solidFill>
                          <a:latin typeface="Cambria Math"/>
                          <a:ea typeface="Cambria Math"/>
                        </a:rPr>
                        <m:t>=</m:t>
                      </m:r>
                      <m:f>
                        <m:fPr>
                          <m:ctrlPr>
                            <a:rPr lang="en-US" sz="2800" b="1" i="1">
                              <a:solidFill>
                                <a:schemeClr val="accent5"/>
                              </a:solidFill>
                              <a:latin typeface="Cambria Math"/>
                              <a:ea typeface="Cambria Math"/>
                            </a:rPr>
                          </m:ctrlPr>
                        </m:fPr>
                        <m:num>
                          <m:rad>
                            <m:radPr>
                              <m:degHide m:val="on"/>
                              <m:ctrlPr>
                                <a:rPr lang="en-US" sz="2800" b="1" i="1">
                                  <a:solidFill>
                                    <a:schemeClr val="accent5"/>
                                  </a:solidFill>
                                  <a:latin typeface="Cambria Math"/>
                                  <a:ea typeface="Cambria Math"/>
                                </a:rPr>
                              </m:ctrlPr>
                            </m:radPr>
                            <m:deg/>
                            <m:e>
                              <m:nary>
                                <m:naryPr>
                                  <m:chr m:val="∑"/>
                                  <m:ctrlPr>
                                    <a:rPr lang="en-US" sz="2800" b="1" i="1">
                                      <a:solidFill>
                                        <a:schemeClr val="accent5"/>
                                      </a:solidFill>
                                      <a:latin typeface="Cambria Math"/>
                                      <a:ea typeface="Cambria Math"/>
                                    </a:rPr>
                                  </m:ctrlPr>
                                </m:naryPr>
                                <m:sub>
                                  <m:r>
                                    <m:rPr>
                                      <m:brk m:alnAt="23"/>
                                    </m:rPr>
                                    <a:rPr lang="en-US" sz="2800" b="1" i="1">
                                      <a:solidFill>
                                        <a:schemeClr val="accent5"/>
                                      </a:solidFill>
                                      <a:latin typeface="Cambria Math"/>
                                      <a:ea typeface="Cambria Math"/>
                                    </a:rPr>
                                    <m:t>𝒊</m:t>
                                  </m:r>
                                  <m:r>
                                    <a:rPr lang="en-US" sz="2800" b="1" i="1">
                                      <a:solidFill>
                                        <a:schemeClr val="accent5"/>
                                      </a:solidFill>
                                      <a:latin typeface="Cambria Math"/>
                                      <a:ea typeface="Cambria Math"/>
                                    </a:rPr>
                                    <m:t>=</m:t>
                                  </m:r>
                                  <m:r>
                                    <a:rPr lang="en-US" sz="2800" b="1" i="1">
                                      <a:solidFill>
                                        <a:schemeClr val="accent5"/>
                                      </a:solidFill>
                                      <a:latin typeface="Cambria Math"/>
                                      <a:ea typeface="Cambria Math"/>
                                    </a:rPr>
                                    <m:t>𝟏</m:t>
                                  </m:r>
                                </m:sub>
                                <m:sup>
                                  <m:r>
                                    <a:rPr lang="en-US" sz="2800" b="1" i="1">
                                      <a:solidFill>
                                        <a:schemeClr val="accent5"/>
                                      </a:solidFill>
                                      <a:latin typeface="Cambria Math"/>
                                      <a:ea typeface="Cambria Math"/>
                                    </a:rPr>
                                    <m:t>𝒏</m:t>
                                  </m:r>
                                </m:sup>
                                <m:e>
                                  <m:sSup>
                                    <m:sSupPr>
                                      <m:ctrlPr>
                                        <a:rPr lang="en-US" sz="2800" b="1" i="1">
                                          <a:solidFill>
                                            <a:schemeClr val="accent5"/>
                                          </a:solidFill>
                                          <a:latin typeface="Cambria Math"/>
                                          <a:ea typeface="Cambria Math"/>
                                        </a:rPr>
                                      </m:ctrlPr>
                                    </m:sSupPr>
                                    <m:e>
                                      <m:d>
                                        <m:dPr>
                                          <m:ctrlPr>
                                            <a:rPr lang="en-US" sz="2800" b="1" i="1">
                                              <a:solidFill>
                                                <a:schemeClr val="accent5"/>
                                              </a:solidFill>
                                              <a:latin typeface="Cambria Math"/>
                                              <a:ea typeface="Cambria Math"/>
                                            </a:rPr>
                                          </m:ctrlPr>
                                        </m:dPr>
                                        <m:e>
                                          <m:sSub>
                                            <m:sSubPr>
                                              <m:ctrlPr>
                                                <a:rPr lang="en-US" sz="2800" b="1" i="1">
                                                  <a:solidFill>
                                                    <a:schemeClr val="accent5"/>
                                                  </a:solidFill>
                                                  <a:latin typeface="Cambria Math"/>
                                                  <a:ea typeface="Cambria Math"/>
                                                </a:rPr>
                                              </m:ctrlPr>
                                            </m:sSubPr>
                                            <m:e>
                                              <m:r>
                                                <a:rPr lang="en-US" sz="2800" b="1" i="1">
                                                  <a:solidFill>
                                                    <a:schemeClr val="accent5"/>
                                                  </a:solidFill>
                                                  <a:latin typeface="Cambria Math"/>
                                                  <a:ea typeface="Cambria Math"/>
                                                </a:rPr>
                                                <m:t>𝒙</m:t>
                                              </m:r>
                                            </m:e>
                                            <m:sub>
                                              <m:r>
                                                <a:rPr lang="en-US" sz="2800" b="1" i="1">
                                                  <a:solidFill>
                                                    <a:schemeClr val="accent5"/>
                                                  </a:solidFill>
                                                  <a:latin typeface="Cambria Math"/>
                                                  <a:ea typeface="Cambria Math"/>
                                                </a:rPr>
                                                <m:t>𝒊</m:t>
                                              </m:r>
                                            </m:sub>
                                          </m:sSub>
                                          <m:r>
                                            <a:rPr lang="en-US" sz="2800" b="1" i="1">
                                              <a:solidFill>
                                                <a:schemeClr val="accent5"/>
                                              </a:solidFill>
                                              <a:latin typeface="Cambria Math"/>
                                              <a:ea typeface="Cambria Math"/>
                                            </a:rPr>
                                            <m:t>−</m:t>
                                          </m:r>
                                          <m:acc>
                                            <m:accPr>
                                              <m:chr m:val="̅"/>
                                              <m:ctrlPr>
                                                <a:rPr lang="en-US" sz="2800" b="1" i="1">
                                                  <a:solidFill>
                                                    <a:schemeClr val="accent5"/>
                                                  </a:solidFill>
                                                  <a:latin typeface="Cambria Math"/>
                                                  <a:ea typeface="Cambria Math"/>
                                                </a:rPr>
                                              </m:ctrlPr>
                                            </m:accPr>
                                            <m:e>
                                              <m:r>
                                                <a:rPr lang="en-US" sz="2800" b="1" i="1">
                                                  <a:solidFill>
                                                    <a:schemeClr val="accent5"/>
                                                  </a:solidFill>
                                                  <a:latin typeface="Cambria Math"/>
                                                  <a:ea typeface="Cambria Math"/>
                                                </a:rPr>
                                                <m:t>𝒙</m:t>
                                              </m:r>
                                            </m:e>
                                          </m:acc>
                                        </m:e>
                                      </m:d>
                                    </m:e>
                                    <m:sup>
                                      <m:r>
                                        <a:rPr lang="en-US" sz="2800" b="1" i="1">
                                          <a:solidFill>
                                            <a:schemeClr val="accent5"/>
                                          </a:solidFill>
                                          <a:latin typeface="Cambria Math"/>
                                          <a:ea typeface="Cambria Math"/>
                                        </a:rPr>
                                        <m:t>𝟐</m:t>
                                      </m:r>
                                    </m:sup>
                                  </m:sSup>
                                </m:e>
                              </m:nary>
                            </m:e>
                          </m:rad>
                        </m:num>
                        <m:den>
                          <m:r>
                            <a:rPr lang="en-US" sz="2800" b="1" i="1">
                              <a:solidFill>
                                <a:schemeClr val="accent5"/>
                              </a:solidFill>
                              <a:latin typeface="Cambria Math"/>
                              <a:ea typeface="Cambria Math"/>
                            </a:rPr>
                            <m:t>𝒏</m:t>
                          </m:r>
                        </m:den>
                      </m:f>
                    </m:oMath>
                  </m:oMathPara>
                </a14:m>
                <a:endParaRPr lang="en-US" sz="2800" b="1" dirty="0">
                  <a:solidFill>
                    <a:schemeClr val="accent5"/>
                  </a:solidFill>
                  <a:latin typeface="Calibri"/>
                </a:endParaRPr>
              </a:p>
              <a:p>
                <a:pPr marL="800100" lvl="2" indent="0" eaLnBrk="1" fontAlgn="auto" hangingPunct="1">
                  <a:spcBef>
                    <a:spcPts val="0"/>
                  </a:spcBef>
                  <a:spcAft>
                    <a:spcPts val="0"/>
                  </a:spcAft>
                </a:pPr>
                <a:r>
                  <a:rPr lang="en-US" sz="2200" dirty="0">
                    <a:solidFill>
                      <a:prstClr val="black"/>
                    </a:solidFill>
                    <a:latin typeface="Calibri"/>
                    <a:ea typeface="Cambria Math"/>
                  </a:rPr>
                  <a:t>where:</a:t>
                </a:r>
              </a:p>
              <a:p>
                <a:pPr lvl="4" indent="-342900" eaLnBrk="1" fontAlgn="auto" hangingPunct="1">
                  <a:spcBef>
                    <a:spcPct val="20000"/>
                  </a:spcBef>
                  <a:spcAft>
                    <a:spcPts val="0"/>
                  </a:spcAft>
                  <a:buFont typeface="Arial" pitchFamily="34" charset="0"/>
                  <a:buChar char="•"/>
                </a:pPr>
                <a14:m>
                  <m:oMath xmlns:m="http://schemas.openxmlformats.org/officeDocument/2006/math">
                    <m:r>
                      <a:rPr lang="en-US" sz="2000" i="1">
                        <a:solidFill>
                          <a:prstClr val="black"/>
                        </a:solidFill>
                        <a:latin typeface="Cambria Math"/>
                        <a:ea typeface="Cambria Math"/>
                      </a:rPr>
                      <m:t>𝜎</m:t>
                    </m:r>
                    <m:r>
                      <a:rPr lang="en-US" sz="2000" i="1">
                        <a:solidFill>
                          <a:prstClr val="black"/>
                        </a:solidFill>
                        <a:latin typeface="Cambria Math"/>
                        <a:ea typeface="Cambria Math"/>
                      </a:rPr>
                      <m:t>=</m:t>
                    </m:r>
                  </m:oMath>
                </a14:m>
                <a:r>
                  <a:rPr lang="en-US" sz="2000" dirty="0">
                    <a:solidFill>
                      <a:prstClr val="black"/>
                    </a:solidFill>
                    <a:latin typeface="Calibri"/>
                  </a:rPr>
                  <a:t> standard deviation (lower case Greek letter sigma)</a:t>
                </a:r>
              </a:p>
              <a:p>
                <a:pPr lvl="4" indent="-342900" eaLnBrk="1" fontAlgn="auto" hangingPunct="1">
                  <a:spcBef>
                    <a:spcPct val="20000"/>
                  </a:spcBef>
                  <a:spcAft>
                    <a:spcPts val="0"/>
                  </a:spcAft>
                  <a:buFont typeface="Arial" pitchFamily="34" charset="0"/>
                  <a:buChar char="•"/>
                </a:pPr>
                <a14:m>
                  <m:oMath xmlns:m="http://schemas.openxmlformats.org/officeDocument/2006/math">
                    <m:sSub>
                      <m:sSubPr>
                        <m:ctrlPr>
                          <a:rPr lang="en-US" sz="2000" i="1">
                            <a:solidFill>
                              <a:prstClr val="black"/>
                            </a:solidFill>
                            <a:latin typeface="Cambria Math"/>
                            <a:ea typeface="Cambria Math"/>
                          </a:rPr>
                        </m:ctrlPr>
                      </m:sSubPr>
                      <m:e>
                        <m:r>
                          <a:rPr lang="en-US" sz="2000" i="1">
                            <a:solidFill>
                              <a:prstClr val="black"/>
                            </a:solidFill>
                            <a:latin typeface="Cambria Math"/>
                            <a:ea typeface="Cambria Math"/>
                          </a:rPr>
                          <m:t>𝑥</m:t>
                        </m:r>
                      </m:e>
                      <m:sub>
                        <m:r>
                          <a:rPr lang="en-US" sz="2000" i="1">
                            <a:solidFill>
                              <a:prstClr val="black"/>
                            </a:solidFill>
                            <a:latin typeface="Cambria Math"/>
                            <a:ea typeface="Cambria Math"/>
                          </a:rPr>
                          <m:t>𝑖</m:t>
                        </m:r>
                      </m:sub>
                    </m:sSub>
                    <m:r>
                      <a:rPr lang="en-US" sz="2000" i="1">
                        <a:solidFill>
                          <a:prstClr val="black"/>
                        </a:solidFill>
                        <a:latin typeface="Cambria Math"/>
                        <a:ea typeface="Cambria Math"/>
                      </a:rPr>
                      <m:t>=</m:t>
                    </m:r>
                  </m:oMath>
                </a14:m>
                <a:r>
                  <a:rPr lang="en-US" sz="2000" dirty="0">
                    <a:solidFill>
                      <a:prstClr val="black"/>
                    </a:solidFill>
                    <a:latin typeface="Calibri"/>
                  </a:rPr>
                  <a:t> each individual value in the data set</a:t>
                </a:r>
              </a:p>
              <a:p>
                <a:pPr lvl="4" indent="-342900" eaLnBrk="1" fontAlgn="auto" hangingPunct="1">
                  <a:spcBef>
                    <a:spcPct val="20000"/>
                  </a:spcBef>
                  <a:spcAft>
                    <a:spcPts val="0"/>
                  </a:spcAft>
                  <a:buFont typeface="Arial" pitchFamily="34" charset="0"/>
                  <a:buChar char="•"/>
                </a:pPr>
                <a14:m>
                  <m:oMath xmlns:m="http://schemas.openxmlformats.org/officeDocument/2006/math">
                    <m:acc>
                      <m:accPr>
                        <m:chr m:val="̅"/>
                        <m:ctrlPr>
                          <a:rPr lang="en-US" sz="2000" i="1">
                            <a:solidFill>
                              <a:prstClr val="black"/>
                            </a:solidFill>
                            <a:latin typeface="Cambria Math"/>
                            <a:ea typeface="Cambria Math"/>
                          </a:rPr>
                        </m:ctrlPr>
                      </m:accPr>
                      <m:e>
                        <m:r>
                          <a:rPr lang="en-US" sz="2000" i="1">
                            <a:solidFill>
                              <a:prstClr val="black"/>
                            </a:solidFill>
                            <a:latin typeface="Cambria Math"/>
                            <a:ea typeface="Cambria Math"/>
                          </a:rPr>
                          <m:t>𝑥</m:t>
                        </m:r>
                      </m:e>
                    </m:acc>
                    <m:r>
                      <a:rPr lang="en-US" sz="2000" i="1">
                        <a:solidFill>
                          <a:prstClr val="black"/>
                        </a:solidFill>
                        <a:latin typeface="Cambria Math"/>
                        <a:ea typeface="Cambria Math"/>
                      </a:rPr>
                      <m:t>=</m:t>
                    </m:r>
                  </m:oMath>
                </a14:m>
                <a:r>
                  <a:rPr lang="en-US" sz="2000" dirty="0">
                    <a:solidFill>
                      <a:prstClr val="black"/>
                    </a:solidFill>
                    <a:latin typeface="Calibri"/>
                  </a:rPr>
                  <a:t> mean of all values in the data set</a:t>
                </a:r>
              </a:p>
              <a:p>
                <a:pPr lvl="4" indent="-342900" eaLnBrk="1" fontAlgn="auto" hangingPunct="1">
                  <a:spcBef>
                    <a:spcPct val="20000"/>
                  </a:spcBef>
                  <a:spcAft>
                    <a:spcPts val="0"/>
                  </a:spcAft>
                  <a:buFont typeface="Arial" pitchFamily="34" charset="0"/>
                  <a:buChar char="•"/>
                </a:pPr>
                <a14:m>
                  <m:oMath xmlns:m="http://schemas.openxmlformats.org/officeDocument/2006/math">
                    <m:r>
                      <a:rPr lang="en-US" sz="2000" i="1">
                        <a:solidFill>
                          <a:prstClr val="black"/>
                        </a:solidFill>
                        <a:latin typeface="Cambria Math"/>
                        <a:ea typeface="Cambria Math"/>
                      </a:rPr>
                      <m:t>𝑛</m:t>
                    </m:r>
                    <m:r>
                      <a:rPr lang="en-US" sz="2000" i="1">
                        <a:solidFill>
                          <a:prstClr val="black"/>
                        </a:solidFill>
                        <a:latin typeface="Cambria Math"/>
                        <a:ea typeface="Cambria Math"/>
                      </a:rPr>
                      <m:t>=</m:t>
                    </m:r>
                  </m:oMath>
                </a14:m>
                <a:r>
                  <a:rPr lang="en-US" sz="2000" dirty="0">
                    <a:solidFill>
                      <a:prstClr val="black"/>
                    </a:solidFill>
                    <a:latin typeface="Calibri"/>
                  </a:rPr>
                  <a:t> number of data points in the </a:t>
                </a:r>
                <a:r>
                  <a:rPr lang="en-US" sz="2000" dirty="0" smtClean="0">
                    <a:solidFill>
                      <a:prstClr val="black"/>
                    </a:solidFill>
                    <a:latin typeface="Calibri"/>
                  </a:rPr>
                  <a:t>set</a:t>
                </a:r>
                <a:endParaRPr lang="en-US" sz="2200" dirty="0">
                  <a:latin typeface="+mj-lt"/>
                </a:endParaRPr>
              </a:p>
            </p:txBody>
          </p:sp>
        </mc:Choice>
        <mc:Fallback xmlns="">
          <p:sp>
            <p:nvSpPr>
              <p:cNvPr id="5122" name="TextBox 1"/>
              <p:cNvSpPr txBox="1">
                <a:spLocks noRot="1" noChangeAspect="1" noMove="1" noResize="1" noEditPoints="1" noAdjustHandles="1" noChangeArrowheads="1" noChangeShapeType="1" noTextEdit="1"/>
              </p:cNvSpPr>
              <p:nvPr/>
            </p:nvSpPr>
            <p:spPr bwMode="auto">
              <a:xfrm>
                <a:off x="95250" y="5884"/>
                <a:ext cx="8953500" cy="6846233"/>
              </a:xfrm>
              <a:prstGeom prst="rect">
                <a:avLst/>
              </a:prstGeom>
              <a:blipFill rotWithShape="1">
                <a:blip r:embed="rId2"/>
                <a:stretch>
                  <a:fillRect l="-886" t="-534" r="-9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349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1" end="1"/>
                                            </p:txEl>
                                          </p:spTgt>
                                        </p:tgtEl>
                                        <p:attrNameLst>
                                          <p:attrName>style.visibility</p:attrName>
                                        </p:attrNameLst>
                                      </p:cBhvr>
                                      <p:to>
                                        <p:strVal val="visible"/>
                                      </p:to>
                                    </p:set>
                                    <p:animEffect transition="in" filter="fade">
                                      <p:cBhvr>
                                        <p:cTn id="14" dur="1000"/>
                                        <p:tgtEl>
                                          <p:spTgt spid="5122">
                                            <p:txEl>
                                              <p:pRg st="1" end="1"/>
                                            </p:txEl>
                                          </p:spTgt>
                                        </p:tgtEl>
                                      </p:cBhvr>
                                    </p:animEffect>
                                    <p:anim calcmode="lin" valueType="num">
                                      <p:cBhvr>
                                        <p:cTn id="15"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2" end="2"/>
                                            </p:txEl>
                                          </p:spTgt>
                                        </p:tgtEl>
                                        <p:attrNameLst>
                                          <p:attrName>style.visibility</p:attrName>
                                        </p:attrNameLst>
                                      </p:cBhvr>
                                      <p:to>
                                        <p:strVal val="visible"/>
                                      </p:to>
                                    </p:set>
                                    <p:animEffect transition="in" filter="fade">
                                      <p:cBhvr>
                                        <p:cTn id="21" dur="1000"/>
                                        <p:tgtEl>
                                          <p:spTgt spid="5122">
                                            <p:txEl>
                                              <p:pRg st="2" end="2"/>
                                            </p:txEl>
                                          </p:spTgt>
                                        </p:tgtEl>
                                      </p:cBhvr>
                                    </p:animEffect>
                                    <p:anim calcmode="lin" valueType="num">
                                      <p:cBhvr>
                                        <p:cTn id="22"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xEl>
                                              <p:pRg st="3" end="3"/>
                                            </p:txEl>
                                          </p:spTgt>
                                        </p:tgtEl>
                                        <p:attrNameLst>
                                          <p:attrName>style.visibility</p:attrName>
                                        </p:attrNameLst>
                                      </p:cBhvr>
                                      <p:to>
                                        <p:strVal val="visible"/>
                                      </p:to>
                                    </p:set>
                                    <p:animEffect transition="in" filter="fade">
                                      <p:cBhvr>
                                        <p:cTn id="28" dur="1000"/>
                                        <p:tgtEl>
                                          <p:spTgt spid="5122">
                                            <p:txEl>
                                              <p:pRg st="3" end="3"/>
                                            </p:txEl>
                                          </p:spTgt>
                                        </p:tgtEl>
                                      </p:cBhvr>
                                    </p:animEffect>
                                    <p:anim calcmode="lin" valueType="num">
                                      <p:cBhvr>
                                        <p:cTn id="29"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xEl>
                                              <p:pRg st="4" end="4"/>
                                            </p:txEl>
                                          </p:spTgt>
                                        </p:tgtEl>
                                        <p:attrNameLst>
                                          <p:attrName>style.visibility</p:attrName>
                                        </p:attrNameLst>
                                      </p:cBhvr>
                                      <p:to>
                                        <p:strVal val="visible"/>
                                      </p:to>
                                    </p:set>
                                    <p:animEffect transition="in" filter="fade">
                                      <p:cBhvr>
                                        <p:cTn id="35" dur="1000"/>
                                        <p:tgtEl>
                                          <p:spTgt spid="5122">
                                            <p:txEl>
                                              <p:pRg st="4" end="4"/>
                                            </p:txEl>
                                          </p:spTgt>
                                        </p:tgtEl>
                                      </p:cBhvr>
                                    </p:animEffect>
                                    <p:anim calcmode="lin" valueType="num">
                                      <p:cBhvr>
                                        <p:cTn id="36"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2">
                                            <p:txEl>
                                              <p:pRg st="5" end="5"/>
                                            </p:txEl>
                                          </p:spTgt>
                                        </p:tgtEl>
                                        <p:attrNameLst>
                                          <p:attrName>style.visibility</p:attrName>
                                        </p:attrNameLst>
                                      </p:cBhvr>
                                      <p:to>
                                        <p:strVal val="visible"/>
                                      </p:to>
                                    </p:set>
                                    <p:animEffect transition="in" filter="fade">
                                      <p:cBhvr>
                                        <p:cTn id="42" dur="1000"/>
                                        <p:tgtEl>
                                          <p:spTgt spid="5122">
                                            <p:txEl>
                                              <p:pRg st="5" end="5"/>
                                            </p:txEl>
                                          </p:spTgt>
                                        </p:tgtEl>
                                      </p:cBhvr>
                                    </p:animEffect>
                                    <p:anim calcmode="lin" valueType="num">
                                      <p:cBhvr>
                                        <p:cTn id="43"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2">
                                            <p:txEl>
                                              <p:pRg st="6" end="6"/>
                                            </p:txEl>
                                          </p:spTgt>
                                        </p:tgtEl>
                                        <p:attrNameLst>
                                          <p:attrName>style.visibility</p:attrName>
                                        </p:attrNameLst>
                                      </p:cBhvr>
                                      <p:to>
                                        <p:strVal val="visible"/>
                                      </p:to>
                                    </p:set>
                                    <p:animEffect transition="in" filter="fade">
                                      <p:cBhvr>
                                        <p:cTn id="49" dur="1000"/>
                                        <p:tgtEl>
                                          <p:spTgt spid="5122">
                                            <p:txEl>
                                              <p:pRg st="6" end="6"/>
                                            </p:txEl>
                                          </p:spTgt>
                                        </p:tgtEl>
                                      </p:cBhvr>
                                    </p:animEffect>
                                    <p:anim calcmode="lin" valueType="num">
                                      <p:cBhvr>
                                        <p:cTn id="50"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122">
                                            <p:txEl>
                                              <p:pRg st="7" end="7"/>
                                            </p:txEl>
                                          </p:spTgt>
                                        </p:tgtEl>
                                        <p:attrNameLst>
                                          <p:attrName>style.visibility</p:attrName>
                                        </p:attrNameLst>
                                      </p:cBhvr>
                                      <p:to>
                                        <p:strVal val="visible"/>
                                      </p:to>
                                    </p:set>
                                    <p:animEffect transition="in" filter="fade">
                                      <p:cBhvr>
                                        <p:cTn id="56" dur="1000"/>
                                        <p:tgtEl>
                                          <p:spTgt spid="5122">
                                            <p:txEl>
                                              <p:pRg st="7" end="7"/>
                                            </p:txEl>
                                          </p:spTgt>
                                        </p:tgtEl>
                                      </p:cBhvr>
                                    </p:animEffect>
                                    <p:anim calcmode="lin" valueType="num">
                                      <p:cBhvr>
                                        <p:cTn id="57"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22">
                                            <p:txEl>
                                              <p:pRg st="8" end="8"/>
                                            </p:txEl>
                                          </p:spTgt>
                                        </p:tgtEl>
                                        <p:attrNameLst>
                                          <p:attrName>style.visibility</p:attrName>
                                        </p:attrNameLst>
                                      </p:cBhvr>
                                      <p:to>
                                        <p:strVal val="visible"/>
                                      </p:to>
                                    </p:set>
                                    <p:animEffect transition="in" filter="fade">
                                      <p:cBhvr>
                                        <p:cTn id="63" dur="1000"/>
                                        <p:tgtEl>
                                          <p:spTgt spid="5122">
                                            <p:txEl>
                                              <p:pRg st="8" end="8"/>
                                            </p:txEl>
                                          </p:spTgt>
                                        </p:tgtEl>
                                      </p:cBhvr>
                                    </p:animEffect>
                                    <p:anim calcmode="lin" valueType="num">
                                      <p:cBhvr>
                                        <p:cTn id="64" dur="1000" fill="hold"/>
                                        <p:tgtEl>
                                          <p:spTgt spid="512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122">
                                            <p:txEl>
                                              <p:pRg st="9" end="9"/>
                                            </p:txEl>
                                          </p:spTgt>
                                        </p:tgtEl>
                                        <p:attrNameLst>
                                          <p:attrName>style.visibility</p:attrName>
                                        </p:attrNameLst>
                                      </p:cBhvr>
                                      <p:to>
                                        <p:strVal val="visible"/>
                                      </p:to>
                                    </p:set>
                                    <p:animEffect transition="in" filter="fade">
                                      <p:cBhvr>
                                        <p:cTn id="70" dur="1000"/>
                                        <p:tgtEl>
                                          <p:spTgt spid="5122">
                                            <p:txEl>
                                              <p:pRg st="9" end="9"/>
                                            </p:txEl>
                                          </p:spTgt>
                                        </p:tgtEl>
                                      </p:cBhvr>
                                    </p:animEffect>
                                    <p:anim calcmode="lin" valueType="num">
                                      <p:cBhvr>
                                        <p:cTn id="71" dur="1000" fill="hold"/>
                                        <p:tgtEl>
                                          <p:spTgt spid="512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Box 1"/>
              <p:cNvSpPr txBox="1">
                <a:spLocks noChangeArrowheads="1"/>
              </p:cNvSpPr>
              <p:nvPr/>
            </p:nvSpPr>
            <p:spPr bwMode="auto">
              <a:xfrm>
                <a:off x="95250" y="64904"/>
                <a:ext cx="8953500" cy="6191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spcAft>
                    <a:spcPts val="1000"/>
                  </a:spcAft>
                </a:pPr>
                <a:r>
                  <a:rPr lang="en-US" sz="2600" dirty="0" smtClean="0">
                    <a:latin typeface="+mn-lt"/>
                  </a:rPr>
                  <a:t>Now answer Question 1 on page 493:</a:t>
                </a:r>
              </a:p>
              <a:p>
                <a:pPr algn="just">
                  <a:spcAft>
                    <a:spcPts val="1000"/>
                  </a:spcAft>
                </a:pPr>
                <a:r>
                  <a:rPr lang="en-US" sz="2600" dirty="0" smtClean="0">
                    <a:latin typeface="+mn-lt"/>
                  </a:rPr>
                  <a:t>1.  Do </a:t>
                </a:r>
                <a:r>
                  <a:rPr lang="en-US" sz="2600" dirty="0">
                    <a:latin typeface="+mn-lt"/>
                  </a:rPr>
                  <a:t>you think the standard deviation for each student’s spelling bee scores will be the same?  If yes, explain your reasoning.  If no, predict who will have a higher or lower standard </a:t>
                </a:r>
                <a:r>
                  <a:rPr lang="en-US" sz="2600" dirty="0" smtClean="0">
                    <a:latin typeface="+mn-lt"/>
                  </a:rPr>
                  <a:t>deviation.</a:t>
                </a:r>
              </a:p>
              <a:p>
                <a:pPr lvl="0" algn="just">
                  <a:spcAft>
                    <a:spcPts val="1000"/>
                  </a:spcAft>
                </a:pPr>
                <a:r>
                  <a:rPr lang="en-US" sz="2600" dirty="0" smtClean="0">
                    <a:solidFill>
                      <a:prstClr val="black"/>
                    </a:solidFill>
                    <a:latin typeface="+mn-lt"/>
                  </a:rPr>
                  <a:t>Now </a:t>
                </a:r>
                <a:r>
                  <a:rPr lang="en-US" sz="2600" dirty="0">
                    <a:solidFill>
                      <a:prstClr val="black"/>
                    </a:solidFill>
                    <a:latin typeface="+mn-lt"/>
                  </a:rPr>
                  <a:t>answer Question </a:t>
                </a:r>
                <a:r>
                  <a:rPr lang="en-US" sz="2600" dirty="0" smtClean="0">
                    <a:solidFill>
                      <a:prstClr val="black"/>
                    </a:solidFill>
                    <a:latin typeface="+mn-lt"/>
                  </a:rPr>
                  <a:t>2 </a:t>
                </a:r>
                <a:r>
                  <a:rPr lang="en-US" sz="2600" dirty="0">
                    <a:solidFill>
                      <a:prstClr val="black"/>
                    </a:solidFill>
                    <a:latin typeface="+mn-lt"/>
                  </a:rPr>
                  <a:t>on page </a:t>
                </a:r>
                <a:r>
                  <a:rPr lang="en-US" sz="2600" dirty="0" smtClean="0">
                    <a:solidFill>
                      <a:prstClr val="black"/>
                    </a:solidFill>
                    <a:latin typeface="+mn-lt"/>
                  </a:rPr>
                  <a:t>494:</a:t>
                </a:r>
                <a:endParaRPr lang="en-US" sz="2600" dirty="0">
                  <a:solidFill>
                    <a:prstClr val="black"/>
                  </a:solidFill>
                  <a:latin typeface="+mn-lt"/>
                </a:endParaRPr>
              </a:p>
              <a:p>
                <a:pPr algn="just">
                  <a:spcAft>
                    <a:spcPts val="1000"/>
                  </a:spcAft>
                </a:pPr>
                <a:r>
                  <a:rPr lang="en-US" sz="2600" dirty="0" smtClean="0">
                    <a:latin typeface="+mn-lt"/>
                  </a:rPr>
                  <a:t>2</a:t>
                </a:r>
                <a:r>
                  <a:rPr lang="en-US" sz="2600" dirty="0">
                    <a:latin typeface="+mn-lt"/>
                  </a:rPr>
                  <a:t>. Now, let’s use the standard deviation formula to determine the standard deviation </a:t>
                </a:r>
                <a:r>
                  <a:rPr lang="en-US" sz="2600" dirty="0" smtClean="0">
                    <a:latin typeface="+mn-lt"/>
                  </a:rPr>
                  <a:t>of Jack’s </a:t>
                </a:r>
                <a:r>
                  <a:rPr lang="en-US" sz="2600" dirty="0">
                    <a:latin typeface="+mn-lt"/>
                  </a:rPr>
                  <a:t>spelling bee scores</a:t>
                </a:r>
                <a:r>
                  <a:rPr lang="en-US" sz="2600" dirty="0" smtClean="0">
                    <a:latin typeface="+mn-lt"/>
                  </a:rPr>
                  <a:t>.</a:t>
                </a:r>
              </a:p>
              <a:p>
                <a:pPr marL="1371600" lvl="2" indent="-457200" algn="just">
                  <a:spcAft>
                    <a:spcPts val="1000"/>
                  </a:spcAft>
                  <a:buFont typeface="+mj-lt"/>
                  <a:buAutoNum type="alphaLcPeriod"/>
                </a:pPr>
                <a:r>
                  <a:rPr lang="en-US" sz="2600" dirty="0" smtClean="0">
                    <a:latin typeface="+mn-lt"/>
                  </a:rPr>
                  <a:t>Identify </a:t>
                </a:r>
                <a:r>
                  <a:rPr lang="en-US" sz="2600" dirty="0">
                    <a:latin typeface="+mn-lt"/>
                  </a:rPr>
                  <a:t>the data values you will use to determine the </a:t>
                </a:r>
                <a:r>
                  <a:rPr lang="en-US" sz="2600" dirty="0" smtClean="0">
                    <a:latin typeface="+mn-lt"/>
                  </a:rPr>
                  <a:t>standard deviation.  Explain your </a:t>
                </a:r>
                <a:r>
                  <a:rPr lang="en-US" sz="2600" dirty="0">
                    <a:latin typeface="+mn-lt"/>
                  </a:rPr>
                  <a:t>reasoning</a:t>
                </a:r>
                <a:r>
                  <a:rPr lang="en-US" sz="2600" dirty="0" smtClean="0">
                    <a:latin typeface="+mn-lt"/>
                  </a:rPr>
                  <a:t>.</a:t>
                </a:r>
              </a:p>
              <a:p>
                <a:pPr marL="1371600" lvl="2" indent="-457200" algn="just">
                  <a:spcAft>
                    <a:spcPts val="1000"/>
                  </a:spcAft>
                  <a:buFont typeface="+mj-lt"/>
                  <a:buAutoNum type="alphaLcPeriod"/>
                </a:pPr>
                <a:endParaRPr lang="en-US" sz="2600" dirty="0" smtClean="0">
                  <a:latin typeface="+mn-lt"/>
                </a:endParaRPr>
              </a:p>
              <a:p>
                <a:pPr marL="1371600" lvl="2" indent="-457200" algn="just">
                  <a:spcAft>
                    <a:spcPts val="1000"/>
                  </a:spcAft>
                  <a:buFont typeface="+mj-lt"/>
                  <a:buAutoNum type="alphaLcPeriod"/>
                </a:pPr>
                <a:endParaRPr lang="en-US" sz="2600" dirty="0" smtClean="0">
                  <a:latin typeface="+mn-lt"/>
                </a:endParaRPr>
              </a:p>
              <a:p>
                <a:pPr marL="1371600" lvl="2" indent="-457200" algn="just">
                  <a:spcAft>
                    <a:spcPts val="1000"/>
                  </a:spcAft>
                  <a:buFont typeface="+mj-lt"/>
                  <a:buAutoNum type="alphaLcPeriod"/>
                </a:pPr>
                <a:r>
                  <a:rPr lang="en-US" sz="2600" dirty="0" smtClean="0">
                    <a:latin typeface="+mn-lt"/>
                  </a:rPr>
                  <a:t>Determine the </a:t>
                </a:r>
                <a14:m>
                  <m:oMath xmlns:m="http://schemas.openxmlformats.org/officeDocument/2006/math">
                    <m:acc>
                      <m:accPr>
                        <m:chr m:val="̅"/>
                        <m:ctrlPr>
                          <a:rPr lang="en-US" sz="2600" i="1">
                            <a:solidFill>
                              <a:prstClr val="black"/>
                            </a:solidFill>
                            <a:latin typeface="Cambria Math"/>
                            <a:ea typeface="Cambria Math"/>
                          </a:rPr>
                        </m:ctrlPr>
                      </m:accPr>
                      <m:e>
                        <m:r>
                          <a:rPr lang="en-US" sz="2600" i="1">
                            <a:solidFill>
                              <a:prstClr val="black"/>
                            </a:solidFill>
                            <a:latin typeface="Cambria Math"/>
                            <a:ea typeface="Cambria Math"/>
                          </a:rPr>
                          <m:t>𝑥</m:t>
                        </m:r>
                      </m:e>
                    </m:acc>
                  </m:oMath>
                </a14:m>
                <a:r>
                  <a:rPr lang="en-US" sz="2600" dirty="0" smtClean="0">
                    <a:latin typeface="+mn-lt"/>
                  </a:rPr>
                  <a:t> </a:t>
                </a:r>
                <a:r>
                  <a:rPr lang="en-US" sz="2600" dirty="0">
                    <a:latin typeface="+mn-lt"/>
                  </a:rPr>
                  <a:t>value</a:t>
                </a:r>
                <a:r>
                  <a:rPr lang="en-US" sz="2600" dirty="0" smtClean="0">
                    <a:latin typeface="+mn-lt"/>
                  </a:rPr>
                  <a:t>.</a:t>
                </a:r>
              </a:p>
            </p:txBody>
          </p:sp>
        </mc:Choice>
        <mc:Fallback xmlns="">
          <p:sp>
            <p:nvSpPr>
              <p:cNvPr id="5122" name="TextBox 1"/>
              <p:cNvSpPr txBox="1">
                <a:spLocks noRot="1" noChangeAspect="1" noMove="1" noResize="1" noEditPoints="1" noAdjustHandles="1" noChangeArrowheads="1" noChangeShapeType="1" noTextEdit="1"/>
              </p:cNvSpPr>
              <p:nvPr/>
            </p:nvSpPr>
            <p:spPr bwMode="auto">
              <a:xfrm>
                <a:off x="95250" y="64904"/>
                <a:ext cx="8953500" cy="6191439"/>
              </a:xfrm>
              <a:prstGeom prst="rect">
                <a:avLst/>
              </a:prstGeom>
              <a:blipFill rotWithShape="1">
                <a:blip r:embed="rId2"/>
                <a:stretch>
                  <a:fillRect l="-1226" t="-788" r="-1294" b="-17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6187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fade">
                                      <p:cBhvr>
                                        <p:cTn id="7" dur="1000"/>
                                        <p:tgtEl>
                                          <p:spTgt spid="5122">
                                            <p:txEl>
                                              <p:pRg st="1" end="1"/>
                                            </p:txEl>
                                          </p:spTgt>
                                        </p:tgtEl>
                                      </p:cBhvr>
                                    </p:animEffect>
                                    <p:anim calcmode="lin" valueType="num">
                                      <p:cBhvr>
                                        <p:cTn id="8"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Effect transition="in" filter="fade">
                                      <p:cBhvr>
                                        <p:cTn id="14" dur="1000"/>
                                        <p:tgtEl>
                                          <p:spTgt spid="5122">
                                            <p:txEl>
                                              <p:pRg st="2" end="2"/>
                                            </p:txEl>
                                          </p:spTgt>
                                        </p:tgtEl>
                                      </p:cBhvr>
                                    </p:animEffect>
                                    <p:anim calcmode="lin" valueType="num">
                                      <p:cBhvr>
                                        <p:cTn id="15"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Effect transition="in" filter="fade">
                                      <p:cBhvr>
                                        <p:cTn id="21" dur="1000"/>
                                        <p:tgtEl>
                                          <p:spTgt spid="5122">
                                            <p:txEl>
                                              <p:pRg st="3" end="3"/>
                                            </p:txEl>
                                          </p:spTgt>
                                        </p:tgtEl>
                                      </p:cBhvr>
                                    </p:animEffect>
                                    <p:anim calcmode="lin" valueType="num">
                                      <p:cBhvr>
                                        <p:cTn id="22"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Effect transition="in" filter="fade">
                                      <p:cBhvr>
                                        <p:cTn id="28" dur="1000"/>
                                        <p:tgtEl>
                                          <p:spTgt spid="5122">
                                            <p:txEl>
                                              <p:pRg st="4" end="4"/>
                                            </p:txEl>
                                          </p:spTgt>
                                        </p:tgtEl>
                                      </p:cBhvr>
                                    </p:animEffect>
                                    <p:anim calcmode="lin" valueType="num">
                                      <p:cBhvr>
                                        <p:cTn id="29"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xEl>
                                              <p:pRg st="7" end="7"/>
                                            </p:txEl>
                                          </p:spTgt>
                                        </p:tgtEl>
                                        <p:attrNameLst>
                                          <p:attrName>style.visibility</p:attrName>
                                        </p:attrNameLst>
                                      </p:cBhvr>
                                      <p:to>
                                        <p:strVal val="visible"/>
                                      </p:to>
                                    </p:set>
                                    <p:animEffect transition="in" filter="fade">
                                      <p:cBhvr>
                                        <p:cTn id="35" dur="1000"/>
                                        <p:tgtEl>
                                          <p:spTgt spid="5122">
                                            <p:txEl>
                                              <p:pRg st="7" end="7"/>
                                            </p:txEl>
                                          </p:spTgt>
                                        </p:tgtEl>
                                      </p:cBhvr>
                                    </p:animEffect>
                                    <p:anim calcmode="lin" valueType="num">
                                      <p:cBhvr>
                                        <p:cTn id="36"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1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5250" y="5884"/>
            <a:ext cx="8953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200" dirty="0" smtClean="0">
                <a:latin typeface="+mn-lt"/>
              </a:rPr>
              <a:t>c</a:t>
            </a:r>
            <a:r>
              <a:rPr lang="en-US" sz="2200" dirty="0">
                <a:latin typeface="+mn-lt"/>
              </a:rPr>
              <a:t>. Complete the table to represent each part of the formula</a:t>
            </a:r>
            <a:r>
              <a:rPr lang="en-US" sz="2200" dirty="0" smtClean="0">
                <a:latin typeface="+mn-lt"/>
              </a:rPr>
              <a:t>.  </a:t>
            </a:r>
            <a:r>
              <a:rPr lang="en-US" sz="2200" dirty="0">
                <a:latin typeface="+mn-lt"/>
              </a:rPr>
              <a:t>The data values have </a:t>
            </a:r>
            <a:r>
              <a:rPr lang="en-US" sz="2200" dirty="0" smtClean="0">
                <a:latin typeface="+mn-lt"/>
              </a:rPr>
              <a:t>been put </a:t>
            </a:r>
            <a:r>
              <a:rPr lang="en-US" sz="2200" dirty="0">
                <a:latin typeface="+mn-lt"/>
              </a:rPr>
              <a:t>in ascending order.</a:t>
            </a:r>
            <a:endParaRPr lang="en-US" sz="2200"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6" y="738188"/>
            <a:ext cx="6986588" cy="606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75"/>
          <a:stretch/>
        </p:blipFill>
        <p:spPr bwMode="auto">
          <a:xfrm>
            <a:off x="1077257" y="771525"/>
            <a:ext cx="6989486"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64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up)">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5250" y="6019800"/>
            <a:ext cx="8953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200" dirty="0">
                <a:latin typeface="+mn-lt"/>
              </a:rPr>
              <a:t>3. Determine the standard deviation for Jack’s spelling bee scores and </a:t>
            </a:r>
            <a:r>
              <a:rPr lang="en-US" sz="2200" dirty="0" smtClean="0">
                <a:latin typeface="+mn-lt"/>
              </a:rPr>
              <a:t>interpret the </a:t>
            </a:r>
            <a:r>
              <a:rPr lang="en-US" sz="2200" dirty="0">
                <a:latin typeface="+mn-lt"/>
              </a:rPr>
              <a:t>meaning.</a:t>
            </a:r>
            <a:endParaRPr lang="en-US" sz="2200" dirty="0" smtClean="0">
              <a:latin typeface="+mn-lt"/>
            </a:endParaRPr>
          </a:p>
        </p:txBody>
      </p:sp>
      <p:pic>
        <p:nvPicPr>
          <p:cNvPr id="307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52"/>
          <a:stretch/>
        </p:blipFill>
        <p:spPr bwMode="auto">
          <a:xfrm>
            <a:off x="1088713" y="76200"/>
            <a:ext cx="6966575"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1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Box 1"/>
              <p:cNvSpPr txBox="1">
                <a:spLocks noChangeArrowheads="1"/>
              </p:cNvSpPr>
              <p:nvPr/>
            </p:nvSpPr>
            <p:spPr bwMode="auto">
              <a:xfrm>
                <a:off x="95250" y="115273"/>
                <a:ext cx="8953500" cy="6627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a:r>
                  <a:rPr lang="en-US" sz="2600" dirty="0" smtClean="0">
                    <a:latin typeface="+mn-lt"/>
                  </a:rPr>
                  <a:t>You can use DESMOS to determine the Standard Deviation of a data set.</a:t>
                </a:r>
              </a:p>
              <a:p>
                <a:pPr algn="just"/>
                <a:endParaRPr lang="en-US" sz="2600" dirty="0">
                  <a:latin typeface="+mn-lt"/>
                </a:endParaRPr>
              </a:p>
              <a:p>
                <a:pPr algn="just"/>
                <a:r>
                  <a:rPr lang="en-US" sz="2600" dirty="0" smtClean="0">
                    <a:latin typeface="+mn-lt"/>
                  </a:rPr>
                  <a:t>Open DESMOS and follow along:</a:t>
                </a:r>
              </a:p>
              <a:p>
                <a:pPr algn="just"/>
                <a:endParaRPr lang="en-US" sz="2600" dirty="0">
                  <a:latin typeface="+mn-lt"/>
                </a:endParaRPr>
              </a:p>
              <a:p>
                <a:pPr algn="just"/>
                <a:r>
                  <a:rPr lang="en-US" sz="2600" dirty="0" smtClean="0">
                    <a:latin typeface="+mn-lt"/>
                  </a:rPr>
                  <a:t>I recommend typing the list in brackets first, to make sure you have the correct number of elements in the set:</a:t>
                </a:r>
              </a:p>
              <a:p>
                <a:pPr algn="just"/>
                <a:endParaRPr lang="en-US" sz="2600" dirty="0">
                  <a:latin typeface="+mn-lt"/>
                </a:endParaRPr>
              </a:p>
              <a:p>
                <a:pPr algn="just"/>
                <a:endParaRPr lang="en-US" sz="2600" dirty="0" smtClean="0">
                  <a:latin typeface="+mn-lt"/>
                </a:endParaRPr>
              </a:p>
              <a:p>
                <a:pPr algn="just"/>
                <a:endParaRPr lang="en-US" sz="2600" dirty="0">
                  <a:latin typeface="+mn-lt"/>
                </a:endParaRPr>
              </a:p>
              <a:p>
                <a:pPr algn="just"/>
                <a:endParaRPr lang="en-US" sz="2600" dirty="0" smtClean="0">
                  <a:latin typeface="+mn-lt"/>
                </a:endParaRPr>
              </a:p>
              <a:p>
                <a:pPr algn="just"/>
                <a:r>
                  <a:rPr lang="en-US" sz="2600" dirty="0" smtClean="0">
                    <a:latin typeface="+mn-lt"/>
                  </a:rPr>
                  <a:t>DESMOS will tell you the number of elements in the list.</a:t>
                </a:r>
              </a:p>
              <a:p>
                <a:pPr algn="just"/>
                <a:endParaRPr lang="en-US" sz="2600" dirty="0">
                  <a:latin typeface="+mj-lt"/>
                </a:endParaRPr>
              </a:p>
              <a:p>
                <a:pPr algn="just">
                  <a:spcAft>
                    <a:spcPts val="800"/>
                  </a:spcAft>
                </a:pPr>
                <a:r>
                  <a:rPr lang="en-US" sz="2600" dirty="0">
                    <a:latin typeface="+mj-lt"/>
                  </a:rPr>
                  <a:t>The command </a:t>
                </a:r>
                <a:r>
                  <a:rPr lang="en-US" sz="2800" b="1" dirty="0">
                    <a:solidFill>
                      <a:schemeClr val="accent6"/>
                    </a:solidFill>
                  </a:rPr>
                  <a:t>stdevp(</a:t>
                </a:r>
                <a14:m>
                  <m:oMath xmlns:m="http://schemas.openxmlformats.org/officeDocument/2006/math">
                    <m:sSub>
                      <m:sSubPr>
                        <m:ctrlPr>
                          <a:rPr lang="en-US" sz="2800" b="1" i="1" dirty="0">
                            <a:solidFill>
                              <a:schemeClr val="accent6"/>
                            </a:solidFill>
                            <a:latin typeface="Cambria Math"/>
                          </a:rPr>
                        </m:ctrlPr>
                      </m:sSubPr>
                      <m:e>
                        <m:r>
                          <a:rPr lang="en-US" sz="2800" b="1" i="1" dirty="0">
                            <a:solidFill>
                              <a:schemeClr val="accent6"/>
                            </a:solidFill>
                            <a:latin typeface="Cambria Math"/>
                          </a:rPr>
                          <m:t>𝒙</m:t>
                        </m:r>
                      </m:e>
                      <m:sub>
                        <m:r>
                          <a:rPr lang="en-US" sz="2800" b="1" i="1" dirty="0">
                            <a:solidFill>
                              <a:schemeClr val="accent6"/>
                            </a:solidFill>
                            <a:latin typeface="Cambria Math"/>
                          </a:rPr>
                          <m:t>𝟏</m:t>
                        </m:r>
                      </m:sub>
                    </m:sSub>
                  </m:oMath>
                </a14:m>
                <a:r>
                  <a:rPr lang="en-US" sz="2800" b="1" dirty="0">
                    <a:solidFill>
                      <a:schemeClr val="accent6"/>
                    </a:solidFill>
                  </a:rPr>
                  <a:t>)</a:t>
                </a:r>
                <a:r>
                  <a:rPr lang="en-US" sz="2600" dirty="0"/>
                  <a:t> </a:t>
                </a:r>
                <a:r>
                  <a:rPr lang="en-US" sz="2600" dirty="0">
                    <a:latin typeface="+mj-lt"/>
                  </a:rPr>
                  <a:t>will give you the Standard Deviation.</a:t>
                </a:r>
              </a:p>
              <a:p>
                <a:pPr algn="ctr"/>
                <a:r>
                  <a:rPr lang="en-US" sz="2600" dirty="0">
                    <a:solidFill>
                      <a:srgbClr val="FF0000"/>
                    </a:solidFill>
                  </a:rPr>
                  <a:t>N.B. </a:t>
                </a:r>
                <a:r>
                  <a:rPr lang="en-US" sz="2600" dirty="0" err="1">
                    <a:solidFill>
                      <a:srgbClr val="FF0000"/>
                    </a:solidFill>
                  </a:rPr>
                  <a:t>stdev</a:t>
                </a:r>
                <a:r>
                  <a:rPr lang="en-US" sz="2600" i="1" dirty="0">
                    <a:solidFill>
                      <a:srgbClr val="FF0000"/>
                    </a:solidFill>
                  </a:rPr>
                  <a:t> </a:t>
                </a:r>
                <a:r>
                  <a:rPr lang="en-US" sz="2600" i="1" dirty="0">
                    <a:solidFill>
                      <a:srgbClr val="FF0000"/>
                    </a:solidFill>
                    <a:latin typeface="Calibri" pitchFamily="34" charset="0"/>
                  </a:rPr>
                  <a:t>is </a:t>
                </a:r>
                <a:r>
                  <a:rPr lang="en-US" sz="2600" b="1" dirty="0">
                    <a:solidFill>
                      <a:srgbClr val="FF0000"/>
                    </a:solidFill>
                    <a:latin typeface="Calibri" pitchFamily="34" charset="0"/>
                  </a:rPr>
                  <a:t>NOT</a:t>
                </a:r>
                <a:r>
                  <a:rPr lang="en-US" sz="2600" i="1" dirty="0">
                    <a:solidFill>
                      <a:srgbClr val="FF0000"/>
                    </a:solidFill>
                    <a:latin typeface="Calibri" pitchFamily="34" charset="0"/>
                  </a:rPr>
                  <a:t> the command you want to use.</a:t>
                </a:r>
                <a:br>
                  <a:rPr lang="en-US" sz="2600" i="1" dirty="0">
                    <a:solidFill>
                      <a:srgbClr val="FF0000"/>
                    </a:solidFill>
                    <a:latin typeface="Calibri" pitchFamily="34" charset="0"/>
                  </a:rPr>
                </a:br>
                <a:r>
                  <a:rPr lang="en-US" sz="2600" i="1" dirty="0">
                    <a:solidFill>
                      <a:srgbClr val="FF0000"/>
                    </a:solidFill>
                    <a:latin typeface="Calibri" pitchFamily="34" charset="0"/>
                  </a:rPr>
                  <a:t>Please remember the p</a:t>
                </a:r>
                <a:r>
                  <a:rPr lang="en-US" sz="2600" dirty="0" smtClean="0">
                    <a:solidFill>
                      <a:srgbClr val="FF0000"/>
                    </a:solidFill>
                    <a:latin typeface="Calibri" pitchFamily="34" charset="0"/>
                  </a:rPr>
                  <a:t>!</a:t>
                </a:r>
                <a:endParaRPr lang="en-US" sz="2600" dirty="0" smtClean="0">
                  <a:latin typeface="Calibri" pitchFamily="34" charset="0"/>
                </a:endParaRPr>
              </a:p>
            </p:txBody>
          </p:sp>
        </mc:Choice>
        <mc:Fallback xmlns="">
          <p:sp>
            <p:nvSpPr>
              <p:cNvPr id="5122" name="TextBox 1"/>
              <p:cNvSpPr txBox="1">
                <a:spLocks noRot="1" noChangeAspect="1" noMove="1" noResize="1" noEditPoints="1" noAdjustHandles="1" noChangeArrowheads="1" noChangeShapeType="1" noTextEdit="1"/>
              </p:cNvSpPr>
              <p:nvPr/>
            </p:nvSpPr>
            <p:spPr bwMode="auto">
              <a:xfrm>
                <a:off x="95250" y="115273"/>
                <a:ext cx="8953500" cy="6627455"/>
              </a:xfrm>
              <a:prstGeom prst="rect">
                <a:avLst/>
              </a:prstGeom>
              <a:blipFill rotWithShape="1">
                <a:blip r:embed="rId2"/>
                <a:stretch>
                  <a:fillRect l="-1226" t="-736" r="-1294" b="-13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46" r="54524" b="68254"/>
          <a:stretch/>
        </p:blipFill>
        <p:spPr bwMode="auto">
          <a:xfrm>
            <a:off x="413662" y="2971800"/>
            <a:ext cx="831667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1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fade">
                                      <p:cBhvr>
                                        <p:cTn id="7" dur="1000"/>
                                        <p:tgtEl>
                                          <p:spTgt spid="5122">
                                            <p:txEl>
                                              <p:pRg st="2" end="2"/>
                                            </p:txEl>
                                          </p:spTgt>
                                        </p:tgtEl>
                                      </p:cBhvr>
                                    </p:animEffect>
                                    <p:anim calcmode="lin" valueType="num">
                                      <p:cBhvr>
                                        <p:cTn id="8"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4" end="4"/>
                                            </p:txEl>
                                          </p:spTgt>
                                        </p:tgtEl>
                                        <p:attrNameLst>
                                          <p:attrName>style.visibility</p:attrName>
                                        </p:attrNameLst>
                                      </p:cBhvr>
                                      <p:to>
                                        <p:strVal val="visible"/>
                                      </p:to>
                                    </p:set>
                                    <p:animEffect transition="in" filter="fade">
                                      <p:cBhvr>
                                        <p:cTn id="14" dur="1000"/>
                                        <p:tgtEl>
                                          <p:spTgt spid="5122">
                                            <p:txEl>
                                              <p:pRg st="4" end="4"/>
                                            </p:txEl>
                                          </p:spTgt>
                                        </p:tgtEl>
                                      </p:cBhvr>
                                    </p:animEffect>
                                    <p:anim calcmode="lin" valueType="num">
                                      <p:cBhvr>
                                        <p:cTn id="15"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xEl>
                                              <p:pRg st="9" end="9"/>
                                            </p:txEl>
                                          </p:spTgt>
                                        </p:tgtEl>
                                        <p:attrNameLst>
                                          <p:attrName>style.visibility</p:attrName>
                                        </p:attrNameLst>
                                      </p:cBhvr>
                                      <p:to>
                                        <p:strVal val="visible"/>
                                      </p:to>
                                    </p:set>
                                    <p:animEffect transition="in" filter="fade">
                                      <p:cBhvr>
                                        <p:cTn id="28" dur="1000"/>
                                        <p:tgtEl>
                                          <p:spTgt spid="5122">
                                            <p:txEl>
                                              <p:pRg st="9" end="9"/>
                                            </p:txEl>
                                          </p:spTgt>
                                        </p:tgtEl>
                                      </p:cBhvr>
                                    </p:animEffect>
                                    <p:anim calcmode="lin" valueType="num">
                                      <p:cBhvr>
                                        <p:cTn id="29" dur="1000" fill="hold"/>
                                        <p:tgtEl>
                                          <p:spTgt spid="5122">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512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xEl>
                                              <p:pRg st="11" end="11"/>
                                            </p:txEl>
                                          </p:spTgt>
                                        </p:tgtEl>
                                        <p:attrNameLst>
                                          <p:attrName>style.visibility</p:attrName>
                                        </p:attrNameLst>
                                      </p:cBhvr>
                                      <p:to>
                                        <p:strVal val="visible"/>
                                      </p:to>
                                    </p:set>
                                    <p:animEffect transition="in" filter="fade">
                                      <p:cBhvr>
                                        <p:cTn id="35" dur="1000"/>
                                        <p:tgtEl>
                                          <p:spTgt spid="5122">
                                            <p:txEl>
                                              <p:pRg st="11" end="11"/>
                                            </p:txEl>
                                          </p:spTgt>
                                        </p:tgtEl>
                                      </p:cBhvr>
                                    </p:animEffect>
                                    <p:anim calcmode="lin" valueType="num">
                                      <p:cBhvr>
                                        <p:cTn id="36" dur="1000" fill="hold"/>
                                        <p:tgtEl>
                                          <p:spTgt spid="5122">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512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2">
                                            <p:txEl>
                                              <p:pRg st="12" end="12"/>
                                            </p:txEl>
                                          </p:spTgt>
                                        </p:tgtEl>
                                        <p:attrNameLst>
                                          <p:attrName>style.visibility</p:attrName>
                                        </p:attrNameLst>
                                      </p:cBhvr>
                                      <p:to>
                                        <p:strVal val="visible"/>
                                      </p:to>
                                    </p:set>
                                    <p:animEffect transition="in" filter="fade">
                                      <p:cBhvr>
                                        <p:cTn id="42" dur="1000"/>
                                        <p:tgtEl>
                                          <p:spTgt spid="5122">
                                            <p:txEl>
                                              <p:pRg st="12" end="12"/>
                                            </p:txEl>
                                          </p:spTgt>
                                        </p:tgtEl>
                                      </p:cBhvr>
                                    </p:animEffect>
                                    <p:anim calcmode="lin" valueType="num">
                                      <p:cBhvr>
                                        <p:cTn id="43" dur="1000" fill="hold"/>
                                        <p:tgtEl>
                                          <p:spTgt spid="5122">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512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5523</TotalTime>
  <Words>1379</Words>
  <Application>Microsoft Office PowerPoint</Application>
  <PresentationFormat>On-screen Show (4:3)</PresentationFormat>
  <Paragraphs>181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Calculating and Interpreting Standard Deviation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To simplify expressions involving rational exponents</dc:title>
  <dc:creator>James Wenk</dc:creator>
  <cp:lastModifiedBy>Amplo, William (wamplo@psusd.us)</cp:lastModifiedBy>
  <cp:revision>288</cp:revision>
  <dcterms:created xsi:type="dcterms:W3CDTF">2002-06-16T02:16:55Z</dcterms:created>
  <dcterms:modified xsi:type="dcterms:W3CDTF">2016-05-10T19:50:30Z</dcterms:modified>
</cp:coreProperties>
</file>