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7" r:id="rId5"/>
    <p:sldId id="310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FF0066"/>
    <a:srgbClr val="006600"/>
    <a:srgbClr val="00B050"/>
    <a:srgbClr val="009A00"/>
    <a:srgbClr val="D9969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4660"/>
  </p:normalViewPr>
  <p:slideViewPr>
    <p:cSldViewPr>
      <p:cViewPr>
        <p:scale>
          <a:sx n="75" d="100"/>
          <a:sy n="75" d="100"/>
        </p:scale>
        <p:origin x="-57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10" Type="http://schemas.openxmlformats.org/officeDocument/2006/relationships/image" Target="../media/image30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3.emf"/><Relationship Id="rId7" Type="http://schemas.openxmlformats.org/officeDocument/2006/relationships/image" Target="../media/image37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10" Type="http://schemas.openxmlformats.org/officeDocument/2006/relationships/image" Target="../media/image40.emf"/><Relationship Id="rId4" Type="http://schemas.openxmlformats.org/officeDocument/2006/relationships/image" Target="../media/image34.emf"/><Relationship Id="rId9" Type="http://schemas.openxmlformats.org/officeDocument/2006/relationships/image" Target="../media/image3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2AD2C-3867-450C-8592-E80FF9079E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42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B9E1-FFCB-4925-949D-16D079BD85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28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E365A-FF7F-46CC-8385-8FAE8C6FA3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14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7DA3-9A8D-4996-8020-0D1771DD28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1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0FA2D-8AAF-46FF-B8D3-70EEA049C3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64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F2BF-89B0-4624-8129-F03A4F5817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61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E29D0-0260-402E-B8C0-4265372379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41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40065-B342-45AE-9BB1-9AE12D24D5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21089-9DA6-4871-8F06-24619A8CE0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74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7F695-D9F3-4B70-8888-0C4A19432F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34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2CEB-B8AA-4399-B2EA-10CAC346DA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1A9EE96-2967-4428-8C12-0EF5DFD6FCF2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4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gif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gif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8.e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e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7.emf"/><Relationship Id="rId20" Type="http://schemas.openxmlformats.org/officeDocument/2006/relationships/image" Target="../media/image29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4.e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1.e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emf"/><Relationship Id="rId22" Type="http://schemas.openxmlformats.org/officeDocument/2006/relationships/image" Target="../media/image3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8.e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e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37.emf"/><Relationship Id="rId20" Type="http://schemas.openxmlformats.org/officeDocument/2006/relationships/image" Target="../media/image39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e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4.e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31.e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6.emf"/><Relationship Id="rId22" Type="http://schemas.openxmlformats.org/officeDocument/2006/relationships/image" Target="../media/image4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Graphing Using Slope and</a:t>
            </a:r>
            <a:br>
              <a:rPr lang="en-US" dirty="0" smtClean="0"/>
            </a:br>
            <a:r>
              <a:rPr lang="en-US" i="1" dirty="0" smtClean="0"/>
              <a:t>y</a:t>
            </a:r>
            <a:r>
              <a:rPr lang="en-US" dirty="0" smtClean="0"/>
              <a:t>-intercept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graph a linear equation written in slope-intercept form?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315" name="Text Box 2"/>
              <p:cNvSpPr txBox="1">
                <a:spLocks noChangeArrowheads="1"/>
              </p:cNvSpPr>
              <p:nvPr/>
            </p:nvSpPr>
            <p:spPr bwMode="auto">
              <a:xfrm>
                <a:off x="646113" y="152400"/>
                <a:ext cx="7888287" cy="1428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  <a:t>Graph the line with a y-intercept of 3 which has a  slope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rgbClr val="000000"/>
                        </a:solidFill>
                        <a:latin typeface="Cambria Math" pitchFamily="18" charset="0"/>
                        <a:ea typeface="Cambria Math" pitchFamily="18" charset="0"/>
                      </a:rPr>
                      <m:t>−</m:t>
                    </m:r>
                    <m:f>
                      <m:fPr>
                        <m:ctrlPr>
                          <a:rPr lang="en-US" sz="3600" i="1" smtClean="0">
                            <a:solidFill>
                              <a:srgbClr val="00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  <a:t> .</a:t>
                </a:r>
                <a:endParaRPr lang="en-US" sz="3600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331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6113" y="152400"/>
                <a:ext cx="7888287" cy="1428661"/>
              </a:xfrm>
              <a:prstGeom prst="rect">
                <a:avLst/>
              </a:prstGeom>
              <a:blipFill rotWithShape="1">
                <a:blip r:embed="rId2"/>
                <a:stretch>
                  <a:fillRect l="-2396" t="-6410" b="-64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228600" y="149225"/>
            <a:ext cx="5678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Graph the </a:t>
            </a: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linear equation</a:t>
            </a:r>
            <a:b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using slope and </a:t>
            </a: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y-intercept.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403836"/>
              </p:ext>
            </p:extLst>
          </p:nvPr>
        </p:nvGraphicFramePr>
        <p:xfrm>
          <a:off x="6248399" y="228601"/>
          <a:ext cx="2391833" cy="1191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PH Computer Item Generator Equation" r:id="rId3" imgW="787320" imgH="393480" progId="Equation">
                  <p:embed/>
                </p:oleObj>
              </mc:Choice>
              <mc:Fallback>
                <p:oleObj name="PH Computer Item Generator Equation" r:id="rId3" imgW="78732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399" y="228601"/>
                        <a:ext cx="2391833" cy="1191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843284"/>
              </p:ext>
            </p:extLst>
          </p:nvPr>
        </p:nvGraphicFramePr>
        <p:xfrm>
          <a:off x="6161088" y="400050"/>
          <a:ext cx="244951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3" imgW="647640" imgH="203040" progId="Equation.3">
                  <p:embed/>
                </p:oleObj>
              </mc:Choice>
              <mc:Fallback>
                <p:oleObj name="Equation" r:id="rId3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088" y="400050"/>
                        <a:ext cx="2449512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28600" y="149225"/>
            <a:ext cx="5678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Graph the </a:t>
            </a: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linear equation</a:t>
            </a:r>
            <a:b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using slope and </a:t>
            </a:r>
            <a:r>
              <a:rPr lang="en-US" sz="36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y-intercept.</a:t>
            </a: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8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8" name="Object 0"/>
          <p:cNvGraphicFramePr>
            <a:graphicFrameLocks noChangeAspect="1"/>
          </p:cNvGraphicFramePr>
          <p:nvPr/>
        </p:nvGraphicFramePr>
        <p:xfrm>
          <a:off x="5549900" y="2819400"/>
          <a:ext cx="2665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3" imgW="888840" imgH="203040" progId="Equation.DSMT4">
                  <p:embed/>
                </p:oleObj>
              </mc:Choice>
              <mc:Fallback>
                <p:oleObj name="Equation" r:id="rId3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2819400"/>
                        <a:ext cx="26654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Line 44"/>
          <p:cNvSpPr>
            <a:spLocks noChangeShapeType="1"/>
          </p:cNvSpPr>
          <p:nvPr/>
        </p:nvSpPr>
        <p:spPr bwMode="auto">
          <a:xfrm>
            <a:off x="1482725" y="23002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1592263" y="2147888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58" name="Line 19"/>
          <p:cNvSpPr>
            <a:spLocks noChangeShapeType="1"/>
          </p:cNvSpPr>
          <p:nvPr/>
        </p:nvSpPr>
        <p:spPr bwMode="auto">
          <a:xfrm>
            <a:off x="1490663" y="49672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1481138" y="39004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1481138" y="44338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1" name="Line 22"/>
          <p:cNvSpPr>
            <a:spLocks noChangeShapeType="1"/>
          </p:cNvSpPr>
          <p:nvPr/>
        </p:nvSpPr>
        <p:spPr bwMode="auto">
          <a:xfrm>
            <a:off x="1481138" y="33670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>
            <a:off x="1490663" y="28336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3" name="Line 24"/>
          <p:cNvSpPr>
            <a:spLocks noChangeShapeType="1"/>
          </p:cNvSpPr>
          <p:nvPr/>
        </p:nvSpPr>
        <p:spPr bwMode="auto">
          <a:xfrm>
            <a:off x="21336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27432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33528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39624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>
            <a:off x="45720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8" name="Text Box 29"/>
          <p:cNvSpPr txBox="1">
            <a:spLocks noChangeArrowheads="1"/>
          </p:cNvSpPr>
          <p:nvPr/>
        </p:nvSpPr>
        <p:spPr bwMode="auto">
          <a:xfrm rot="-5400000">
            <a:off x="-677068" y="3377406"/>
            <a:ext cx="2965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Water Level (Gal.) 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9" name="Text Box 30"/>
          <p:cNvSpPr txBox="1">
            <a:spLocks noChangeArrowheads="1"/>
          </p:cNvSpPr>
          <p:nvPr/>
        </p:nvSpPr>
        <p:spPr bwMode="auto">
          <a:xfrm>
            <a:off x="2800350" y="5805488"/>
            <a:ext cx="1054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Hours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1035050" y="2078038"/>
            <a:ext cx="4889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60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50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40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30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20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0</a:t>
            </a:r>
          </a:p>
        </p:txBody>
      </p:sp>
      <p:sp>
        <p:nvSpPr>
          <p:cNvPr id="6171" name="Text Box 32"/>
          <p:cNvSpPr txBox="1">
            <a:spLocks noChangeArrowheads="1"/>
          </p:cNvSpPr>
          <p:nvPr/>
        </p:nvSpPr>
        <p:spPr bwMode="auto">
          <a:xfrm>
            <a:off x="1389063" y="5500688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0      1      2      3      4      5</a:t>
            </a:r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1574800" y="5500688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3" name="Oval 34"/>
          <p:cNvSpPr>
            <a:spLocks noChangeArrowheads="1"/>
          </p:cNvSpPr>
          <p:nvPr/>
        </p:nvSpPr>
        <p:spPr bwMode="auto">
          <a:xfrm>
            <a:off x="1536700" y="2241550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4" name="Text Box 43"/>
          <p:cNvSpPr txBox="1">
            <a:spLocks noChangeArrowheads="1"/>
          </p:cNvSpPr>
          <p:nvPr/>
        </p:nvSpPr>
        <p:spPr bwMode="auto">
          <a:xfrm>
            <a:off x="520700" y="228600"/>
            <a:ext cx="82423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The graph below represents the volume of water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in a tank (y) over time (x).  Find the equation that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describes y in terms of x.</a:t>
            </a:r>
          </a:p>
        </p:txBody>
      </p:sp>
      <p:sp>
        <p:nvSpPr>
          <p:cNvPr id="6175" name="Line 45"/>
          <p:cNvSpPr>
            <a:spLocks noChangeShapeType="1"/>
          </p:cNvSpPr>
          <p:nvPr/>
        </p:nvSpPr>
        <p:spPr bwMode="auto">
          <a:xfrm>
            <a:off x="1600200" y="49672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6" name="Line 46"/>
          <p:cNvSpPr>
            <a:spLocks noChangeShapeType="1"/>
          </p:cNvSpPr>
          <p:nvPr/>
        </p:nvSpPr>
        <p:spPr bwMode="auto">
          <a:xfrm>
            <a:off x="1600200" y="44338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7" name="Line 47"/>
          <p:cNvSpPr>
            <a:spLocks noChangeShapeType="1"/>
          </p:cNvSpPr>
          <p:nvPr/>
        </p:nvSpPr>
        <p:spPr bwMode="auto">
          <a:xfrm>
            <a:off x="1600200" y="39004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8" name="Line 48"/>
          <p:cNvSpPr>
            <a:spLocks noChangeShapeType="1"/>
          </p:cNvSpPr>
          <p:nvPr/>
        </p:nvSpPr>
        <p:spPr bwMode="auto">
          <a:xfrm>
            <a:off x="1600200" y="33670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79" name="Line 49"/>
          <p:cNvSpPr>
            <a:spLocks noChangeShapeType="1"/>
          </p:cNvSpPr>
          <p:nvPr/>
        </p:nvSpPr>
        <p:spPr bwMode="auto">
          <a:xfrm>
            <a:off x="1600200" y="28336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0" name="Line 50"/>
          <p:cNvSpPr>
            <a:spLocks noChangeShapeType="1"/>
          </p:cNvSpPr>
          <p:nvPr/>
        </p:nvSpPr>
        <p:spPr bwMode="auto">
          <a:xfrm>
            <a:off x="1600200" y="23002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1" name="Line 51"/>
          <p:cNvSpPr>
            <a:spLocks noChangeShapeType="1"/>
          </p:cNvSpPr>
          <p:nvPr/>
        </p:nvSpPr>
        <p:spPr bwMode="auto">
          <a:xfrm flipV="1">
            <a:off x="21336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2" name="Line 52"/>
          <p:cNvSpPr>
            <a:spLocks noChangeShapeType="1"/>
          </p:cNvSpPr>
          <p:nvPr/>
        </p:nvSpPr>
        <p:spPr bwMode="auto">
          <a:xfrm flipV="1">
            <a:off x="27432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3" name="Line 53"/>
          <p:cNvSpPr>
            <a:spLocks noChangeShapeType="1"/>
          </p:cNvSpPr>
          <p:nvPr/>
        </p:nvSpPr>
        <p:spPr bwMode="auto">
          <a:xfrm flipV="1">
            <a:off x="33528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4" name="Line 54"/>
          <p:cNvSpPr>
            <a:spLocks noChangeShapeType="1"/>
          </p:cNvSpPr>
          <p:nvPr/>
        </p:nvSpPr>
        <p:spPr bwMode="auto">
          <a:xfrm flipV="1">
            <a:off x="39624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5" name="Line 55"/>
          <p:cNvSpPr>
            <a:spLocks noChangeShapeType="1"/>
          </p:cNvSpPr>
          <p:nvPr/>
        </p:nvSpPr>
        <p:spPr bwMode="auto">
          <a:xfrm flipV="1">
            <a:off x="45720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6" name="Oval 37"/>
          <p:cNvSpPr>
            <a:spLocks noChangeArrowheads="1"/>
          </p:cNvSpPr>
          <p:nvPr/>
        </p:nvSpPr>
        <p:spPr bwMode="auto">
          <a:xfrm>
            <a:off x="2684463" y="3848100"/>
            <a:ext cx="109537" cy="1095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87" name="Line 42"/>
          <p:cNvSpPr>
            <a:spLocks noChangeShapeType="1"/>
          </p:cNvSpPr>
          <p:nvPr/>
        </p:nvSpPr>
        <p:spPr bwMode="auto">
          <a:xfrm>
            <a:off x="1587500" y="2325688"/>
            <a:ext cx="2362200" cy="3200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495181"/>
              </p:ext>
            </p:extLst>
          </p:nvPr>
        </p:nvGraphicFramePr>
        <p:xfrm>
          <a:off x="1576388" y="1803400"/>
          <a:ext cx="11795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5" imgW="431640" imgH="203040" progId="Equation.DSMT4">
                  <p:embed/>
                </p:oleObj>
              </mc:Choice>
              <mc:Fallback>
                <p:oleObj name="Equation" r:id="rId5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1803400"/>
                        <a:ext cx="117951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730500" y="3479800"/>
          <a:ext cx="11795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7" imgW="431640" imgH="203040" progId="Equation.DSMT4">
                  <p:embed/>
                </p:oleObj>
              </mc:Choice>
              <mc:Fallback>
                <p:oleObj name="Equation" r:id="rId7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3479800"/>
                        <a:ext cx="11795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938838" y="1905000"/>
          <a:ext cx="213836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9" imgW="711000" imgH="203040" progId="Equation.DSMT4">
                  <p:embed/>
                </p:oleObj>
              </mc:Choice>
              <mc:Fallback>
                <p:oleObj name="Equation" r:id="rId9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1905000"/>
                        <a:ext cx="2138362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7632700" y="2824163"/>
          <a:ext cx="5715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11" imgW="190440" imgH="177480" progId="Equation.DSMT4">
                  <p:embed/>
                </p:oleObj>
              </mc:Choice>
              <mc:Fallback>
                <p:oleObj name="Equation" r:id="rId11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700" y="2824163"/>
                        <a:ext cx="5715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7874000" y="2400300"/>
            <a:ext cx="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965349"/>
              </p:ext>
            </p:extLst>
          </p:nvPr>
        </p:nvGraphicFramePr>
        <p:xfrm>
          <a:off x="5403850" y="3509963"/>
          <a:ext cx="229235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13" imgW="761760" imgH="431640" progId="Equation.DSMT4">
                  <p:embed/>
                </p:oleObj>
              </mc:Choice>
              <mc:Fallback>
                <p:oleObj name="Equation" r:id="rId13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3509963"/>
                        <a:ext cx="2292350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6908800" y="2400300"/>
            <a:ext cx="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5334000" y="4843463"/>
          <a:ext cx="236855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tion" r:id="rId15" imgW="787320" imgH="393480" progId="Equation.DSMT4">
                  <p:embed/>
                </p:oleObj>
              </mc:Choice>
              <mc:Fallback>
                <p:oleObj name="Equation" r:id="rId15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843463"/>
                        <a:ext cx="2368550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769225" y="4843463"/>
          <a:ext cx="1293813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17" imgW="431640" imgH="393480" progId="Equation.DSMT4">
                  <p:embed/>
                </p:oleObj>
              </mc:Choice>
              <mc:Fallback>
                <p:oleObj name="Equation" r:id="rId17" imgW="43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9225" y="4843463"/>
                        <a:ext cx="1293813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6167438" y="6176963"/>
          <a:ext cx="168116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19" imgW="558720" imgH="177480" progId="Equation.DSMT4">
                  <p:embed/>
                </p:oleObj>
              </mc:Choice>
              <mc:Fallback>
                <p:oleObj name="Equation" r:id="rId19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6176963"/>
                        <a:ext cx="1681162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6261100" y="2819400"/>
          <a:ext cx="838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21" imgW="279360" imgH="177480" progId="Equation.DSMT4">
                  <p:embed/>
                </p:oleObj>
              </mc:Choice>
              <mc:Fallback>
                <p:oleObj name="Equation" r:id="rId21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2819400"/>
                        <a:ext cx="8382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53" name="Oval 69"/>
          <p:cNvSpPr>
            <a:spLocks noChangeArrowheads="1"/>
          </p:cNvSpPr>
          <p:nvPr/>
        </p:nvSpPr>
        <p:spPr bwMode="auto">
          <a:xfrm>
            <a:off x="5257800" y="2743200"/>
            <a:ext cx="3352800" cy="762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5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4" grpId="0" animBg="1"/>
      <p:bldP spid="16447" grpId="0" animBg="1"/>
      <p:bldP spid="164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735638" y="2819400"/>
          <a:ext cx="2551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0" name="Equation" r:id="rId3" imgW="850680" imgH="177480" progId="Equation.DSMT4">
                  <p:embed/>
                </p:oleObj>
              </mc:Choice>
              <mc:Fallback>
                <p:oleObj name="Equation" r:id="rId3" imgW="850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2819400"/>
                        <a:ext cx="2551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Line 3"/>
          <p:cNvSpPr>
            <a:spLocks noChangeShapeType="1"/>
          </p:cNvSpPr>
          <p:nvPr/>
        </p:nvSpPr>
        <p:spPr bwMode="auto">
          <a:xfrm>
            <a:off x="1482725" y="23002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1" name="Line 4"/>
          <p:cNvSpPr>
            <a:spLocks noChangeShapeType="1"/>
          </p:cNvSpPr>
          <p:nvPr/>
        </p:nvSpPr>
        <p:spPr bwMode="auto">
          <a:xfrm>
            <a:off x="1592263" y="2147888"/>
            <a:ext cx="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2" name="Line 5"/>
          <p:cNvSpPr>
            <a:spLocks noChangeShapeType="1"/>
          </p:cNvSpPr>
          <p:nvPr/>
        </p:nvSpPr>
        <p:spPr bwMode="auto">
          <a:xfrm>
            <a:off x="1490663" y="49672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3" name="Line 6"/>
          <p:cNvSpPr>
            <a:spLocks noChangeShapeType="1"/>
          </p:cNvSpPr>
          <p:nvPr/>
        </p:nvSpPr>
        <p:spPr bwMode="auto">
          <a:xfrm>
            <a:off x="1481138" y="39004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4" name="Line 7"/>
          <p:cNvSpPr>
            <a:spLocks noChangeShapeType="1"/>
          </p:cNvSpPr>
          <p:nvPr/>
        </p:nvSpPr>
        <p:spPr bwMode="auto">
          <a:xfrm>
            <a:off x="1481138" y="44338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5" name="Line 8"/>
          <p:cNvSpPr>
            <a:spLocks noChangeShapeType="1"/>
          </p:cNvSpPr>
          <p:nvPr/>
        </p:nvSpPr>
        <p:spPr bwMode="auto">
          <a:xfrm>
            <a:off x="1481138" y="33670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6" name="Line 9"/>
          <p:cNvSpPr>
            <a:spLocks noChangeShapeType="1"/>
          </p:cNvSpPr>
          <p:nvPr/>
        </p:nvSpPr>
        <p:spPr bwMode="auto">
          <a:xfrm>
            <a:off x="1490663" y="2833688"/>
            <a:ext cx="219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7" name="Line 10"/>
          <p:cNvSpPr>
            <a:spLocks noChangeShapeType="1"/>
          </p:cNvSpPr>
          <p:nvPr/>
        </p:nvSpPr>
        <p:spPr bwMode="auto">
          <a:xfrm>
            <a:off x="21336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8" name="Line 11"/>
          <p:cNvSpPr>
            <a:spLocks noChangeShapeType="1"/>
          </p:cNvSpPr>
          <p:nvPr/>
        </p:nvSpPr>
        <p:spPr bwMode="auto">
          <a:xfrm>
            <a:off x="27432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89" name="Line 12"/>
          <p:cNvSpPr>
            <a:spLocks noChangeShapeType="1"/>
          </p:cNvSpPr>
          <p:nvPr/>
        </p:nvSpPr>
        <p:spPr bwMode="auto">
          <a:xfrm>
            <a:off x="33528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90" name="Line 13"/>
          <p:cNvSpPr>
            <a:spLocks noChangeShapeType="1"/>
          </p:cNvSpPr>
          <p:nvPr/>
        </p:nvSpPr>
        <p:spPr bwMode="auto">
          <a:xfrm>
            <a:off x="39624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91" name="Line 14"/>
          <p:cNvSpPr>
            <a:spLocks noChangeShapeType="1"/>
          </p:cNvSpPr>
          <p:nvPr/>
        </p:nvSpPr>
        <p:spPr bwMode="auto">
          <a:xfrm>
            <a:off x="4572000" y="5407025"/>
            <a:ext cx="0" cy="182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92" name="Text Box 15"/>
          <p:cNvSpPr txBox="1">
            <a:spLocks noChangeArrowheads="1"/>
          </p:cNvSpPr>
          <p:nvPr/>
        </p:nvSpPr>
        <p:spPr bwMode="auto">
          <a:xfrm rot="-5400000">
            <a:off x="-148431" y="3361531"/>
            <a:ext cx="1762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Total Cost 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193" name="Text Box 16"/>
          <p:cNvSpPr txBox="1">
            <a:spLocks noChangeArrowheads="1"/>
          </p:cNvSpPr>
          <p:nvPr/>
        </p:nvSpPr>
        <p:spPr bwMode="auto">
          <a:xfrm>
            <a:off x="2800350" y="5805488"/>
            <a:ext cx="992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Miles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194" name="Text Box 17"/>
          <p:cNvSpPr txBox="1">
            <a:spLocks noChangeArrowheads="1"/>
          </p:cNvSpPr>
          <p:nvPr/>
        </p:nvSpPr>
        <p:spPr bwMode="auto">
          <a:xfrm>
            <a:off x="1035050" y="2078038"/>
            <a:ext cx="4889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60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50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40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30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20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10</a:t>
            </a: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  0</a:t>
            </a:r>
          </a:p>
        </p:txBody>
      </p:sp>
      <p:sp>
        <p:nvSpPr>
          <p:cNvPr id="7195" name="Text Box 18"/>
          <p:cNvSpPr txBox="1">
            <a:spLocks noChangeArrowheads="1"/>
          </p:cNvSpPr>
          <p:nvPr/>
        </p:nvSpPr>
        <p:spPr bwMode="auto">
          <a:xfrm>
            <a:off x="1389063" y="5500688"/>
            <a:ext cx="346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0     5     10     15    20    25</a:t>
            </a:r>
          </a:p>
        </p:txBody>
      </p:sp>
      <p:sp>
        <p:nvSpPr>
          <p:cNvPr id="7196" name="Line 19"/>
          <p:cNvSpPr>
            <a:spLocks noChangeShapeType="1"/>
          </p:cNvSpPr>
          <p:nvPr/>
        </p:nvSpPr>
        <p:spPr bwMode="auto">
          <a:xfrm>
            <a:off x="1574800" y="5500688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97" name="Oval 20"/>
          <p:cNvSpPr>
            <a:spLocks noChangeArrowheads="1"/>
          </p:cNvSpPr>
          <p:nvPr/>
        </p:nvSpPr>
        <p:spPr bwMode="auto">
          <a:xfrm>
            <a:off x="1536700" y="5173663"/>
            <a:ext cx="109538" cy="1095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198" name="Text Box 21"/>
          <p:cNvSpPr txBox="1">
            <a:spLocks noChangeArrowheads="1"/>
          </p:cNvSpPr>
          <p:nvPr/>
        </p:nvSpPr>
        <p:spPr bwMode="auto">
          <a:xfrm>
            <a:off x="520700" y="228600"/>
            <a:ext cx="759142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The graph below represents the total cost of 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taxi ride (C) over miles driven (n).  Find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equation that describes C in terms of n.</a:t>
            </a:r>
          </a:p>
        </p:txBody>
      </p:sp>
      <p:sp>
        <p:nvSpPr>
          <p:cNvPr id="7199" name="Line 22"/>
          <p:cNvSpPr>
            <a:spLocks noChangeShapeType="1"/>
          </p:cNvSpPr>
          <p:nvPr/>
        </p:nvSpPr>
        <p:spPr bwMode="auto">
          <a:xfrm>
            <a:off x="1600200" y="49672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0" name="Line 23"/>
          <p:cNvSpPr>
            <a:spLocks noChangeShapeType="1"/>
          </p:cNvSpPr>
          <p:nvPr/>
        </p:nvSpPr>
        <p:spPr bwMode="auto">
          <a:xfrm>
            <a:off x="1600200" y="44338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1" name="Line 24"/>
          <p:cNvSpPr>
            <a:spLocks noChangeShapeType="1"/>
          </p:cNvSpPr>
          <p:nvPr/>
        </p:nvSpPr>
        <p:spPr bwMode="auto">
          <a:xfrm>
            <a:off x="1600200" y="39004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2" name="Line 25"/>
          <p:cNvSpPr>
            <a:spLocks noChangeShapeType="1"/>
          </p:cNvSpPr>
          <p:nvPr/>
        </p:nvSpPr>
        <p:spPr bwMode="auto">
          <a:xfrm>
            <a:off x="1600200" y="33670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3" name="Line 26"/>
          <p:cNvSpPr>
            <a:spLocks noChangeShapeType="1"/>
          </p:cNvSpPr>
          <p:nvPr/>
        </p:nvSpPr>
        <p:spPr bwMode="auto">
          <a:xfrm>
            <a:off x="1600200" y="28336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4" name="Line 27"/>
          <p:cNvSpPr>
            <a:spLocks noChangeShapeType="1"/>
          </p:cNvSpPr>
          <p:nvPr/>
        </p:nvSpPr>
        <p:spPr bwMode="auto">
          <a:xfrm>
            <a:off x="1600200" y="230028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5" name="Line 28"/>
          <p:cNvSpPr>
            <a:spLocks noChangeShapeType="1"/>
          </p:cNvSpPr>
          <p:nvPr/>
        </p:nvSpPr>
        <p:spPr bwMode="auto">
          <a:xfrm flipV="1">
            <a:off x="21336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6" name="Line 29"/>
          <p:cNvSpPr>
            <a:spLocks noChangeShapeType="1"/>
          </p:cNvSpPr>
          <p:nvPr/>
        </p:nvSpPr>
        <p:spPr bwMode="auto">
          <a:xfrm flipV="1">
            <a:off x="27432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7" name="Line 30"/>
          <p:cNvSpPr>
            <a:spLocks noChangeShapeType="1"/>
          </p:cNvSpPr>
          <p:nvPr/>
        </p:nvSpPr>
        <p:spPr bwMode="auto">
          <a:xfrm flipV="1">
            <a:off x="33528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8" name="Line 31"/>
          <p:cNvSpPr>
            <a:spLocks noChangeShapeType="1"/>
          </p:cNvSpPr>
          <p:nvPr/>
        </p:nvSpPr>
        <p:spPr bwMode="auto">
          <a:xfrm flipV="1">
            <a:off x="39624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09" name="Line 32"/>
          <p:cNvSpPr>
            <a:spLocks noChangeShapeType="1"/>
          </p:cNvSpPr>
          <p:nvPr/>
        </p:nvSpPr>
        <p:spPr bwMode="auto">
          <a:xfrm flipV="1">
            <a:off x="4572000" y="21478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10" name="Oval 33"/>
          <p:cNvSpPr>
            <a:spLocks noChangeArrowheads="1"/>
          </p:cNvSpPr>
          <p:nvPr/>
        </p:nvSpPr>
        <p:spPr bwMode="auto">
          <a:xfrm>
            <a:off x="3903663" y="4386263"/>
            <a:ext cx="109537" cy="1095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11" name="Line 34"/>
          <p:cNvSpPr>
            <a:spLocks noChangeShapeType="1"/>
          </p:cNvSpPr>
          <p:nvPr/>
        </p:nvSpPr>
        <p:spPr bwMode="auto">
          <a:xfrm flipV="1">
            <a:off x="1587500" y="4114800"/>
            <a:ext cx="3365500" cy="1117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20515" name="Object 35"/>
          <p:cNvGraphicFramePr>
            <a:graphicFrameLocks noChangeAspect="1"/>
          </p:cNvGraphicFramePr>
          <p:nvPr/>
        </p:nvGraphicFramePr>
        <p:xfrm>
          <a:off x="1600200" y="4495800"/>
          <a:ext cx="9350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93503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3124200" y="3867150"/>
          <a:ext cx="13922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" name="Equation" r:id="rId7" imgW="507960" imgH="203040" progId="Equation.DSMT4">
                  <p:embed/>
                </p:oleObj>
              </mc:Choice>
              <mc:Fallback>
                <p:oleObj name="Equation" r:id="rId7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67150"/>
                        <a:ext cx="139223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7" name="Object 37"/>
          <p:cNvGraphicFramePr>
            <a:graphicFrameLocks noChangeAspect="1"/>
          </p:cNvGraphicFramePr>
          <p:nvPr/>
        </p:nvGraphicFramePr>
        <p:xfrm>
          <a:off x="6142038" y="1905000"/>
          <a:ext cx="213836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Equation" r:id="rId9" imgW="711000" imgH="203040" progId="Equation.DSMT4">
                  <p:embed/>
                </p:oleObj>
              </mc:Choice>
              <mc:Fallback>
                <p:oleObj name="Equation" r:id="rId9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038" y="1905000"/>
                        <a:ext cx="2138362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8" name="Object 38"/>
          <p:cNvGraphicFramePr>
            <a:graphicFrameLocks noChangeAspect="1"/>
          </p:cNvGraphicFramePr>
          <p:nvPr/>
        </p:nvGraphicFramePr>
        <p:xfrm>
          <a:off x="7942263" y="2868613"/>
          <a:ext cx="3381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11" imgW="114120" imgH="164880" progId="Equation.DSMT4">
                  <p:embed/>
                </p:oleObj>
              </mc:Choice>
              <mc:Fallback>
                <p:oleObj name="Equation" r:id="rId11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263" y="2868613"/>
                        <a:ext cx="33813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8077200" y="2400300"/>
            <a:ext cx="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20520" name="Object 40"/>
          <p:cNvGraphicFramePr>
            <a:graphicFrameLocks noChangeAspect="1"/>
          </p:cNvGraphicFramePr>
          <p:nvPr/>
        </p:nvGraphicFramePr>
        <p:xfrm>
          <a:off x="5334000" y="3509963"/>
          <a:ext cx="229235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13" imgW="761760" imgH="431640" progId="Equation.DSMT4">
                  <p:embed/>
                </p:oleObj>
              </mc:Choice>
              <mc:Fallback>
                <p:oleObj name="Equation" r:id="rId13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09963"/>
                        <a:ext cx="2292350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7112000" y="2400300"/>
            <a:ext cx="0" cy="381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20522" name="Object 42"/>
          <p:cNvGraphicFramePr>
            <a:graphicFrameLocks noChangeAspect="1"/>
          </p:cNvGraphicFramePr>
          <p:nvPr/>
        </p:nvGraphicFramePr>
        <p:xfrm>
          <a:off x="5448300" y="4843463"/>
          <a:ext cx="2138363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15" imgW="711000" imgH="393480" progId="Equation.DSMT4">
                  <p:embed/>
                </p:oleObj>
              </mc:Choice>
              <mc:Fallback>
                <p:oleObj name="Equation" r:id="rId15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843463"/>
                        <a:ext cx="2138363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3" name="Object 43"/>
          <p:cNvGraphicFramePr>
            <a:graphicFrameLocks noChangeAspect="1"/>
          </p:cNvGraphicFramePr>
          <p:nvPr/>
        </p:nvGraphicFramePr>
        <p:xfrm>
          <a:off x="7696200" y="4843463"/>
          <a:ext cx="1025525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Equation" r:id="rId17" imgW="342720" imgH="393480" progId="Equation.DSMT4">
                  <p:embed/>
                </p:oleObj>
              </mc:Choice>
              <mc:Fallback>
                <p:oleObj name="Equation" r:id="rId17" imgW="342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4843463"/>
                        <a:ext cx="1025525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6132513" y="6176963"/>
          <a:ext cx="1752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Equation" r:id="rId19" imgW="583920" imgH="177480" progId="Equation.DSMT4">
                  <p:embed/>
                </p:oleObj>
              </mc:Choice>
              <mc:Fallback>
                <p:oleObj name="Equation" r:id="rId19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6176963"/>
                        <a:ext cx="17526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5" name="Object 45"/>
          <p:cNvGraphicFramePr>
            <a:graphicFrameLocks noChangeAspect="1"/>
          </p:cNvGraphicFramePr>
          <p:nvPr/>
        </p:nvGraphicFramePr>
        <p:xfrm>
          <a:off x="6507163" y="2819400"/>
          <a:ext cx="9128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Equation" r:id="rId21" imgW="304560" imgH="177480" progId="Equation.DSMT4">
                  <p:embed/>
                </p:oleObj>
              </mc:Choice>
              <mc:Fallback>
                <p:oleObj name="Equation" r:id="rId21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163" y="2819400"/>
                        <a:ext cx="91281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6" name="Oval 46"/>
          <p:cNvSpPr>
            <a:spLocks noChangeArrowheads="1"/>
          </p:cNvSpPr>
          <p:nvPr/>
        </p:nvSpPr>
        <p:spPr bwMode="auto">
          <a:xfrm>
            <a:off x="5334000" y="2743200"/>
            <a:ext cx="3352800" cy="762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1219200" y="16764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C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800600" y="55245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n</a:t>
            </a: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9" grpId="0" animBg="1"/>
      <p:bldP spid="20521" grpId="0" animBg="1"/>
      <p:bldP spid="205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8.F.4 ─ Use functions to model relationships between quantities.</a:t>
            </a:r>
          </a:p>
          <a:p>
            <a:pPr algn="just"/>
            <a:r>
              <a:rPr lang="en-US" sz="2400" dirty="0"/>
              <a:t>Construct a function to model a linear relationship between two quantities. Determine the rate of change and initial value of the function from a description of a relationship or from two 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values, including reading these from a table or from a graph. Interpret the rate of change and initial value of a linear function in terms of the situation it models, and in terms of its graph or a table of values.</a:t>
            </a:r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graph a linear function using the slope and </a:t>
            </a:r>
            <a:r>
              <a:rPr lang="en-US" sz="2400" i="1" dirty="0" smtClean="0"/>
              <a:t>y</a:t>
            </a:r>
            <a:r>
              <a:rPr lang="en-US" sz="2400" dirty="0" smtClean="0"/>
              <a:t>-intercept.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9700" y="1600200"/>
                <a:ext cx="8839200" cy="452596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sz="3600" dirty="0" smtClean="0"/>
                  <a:t>Let’s recall that slope-intercept form looks like:</a:t>
                </a:r>
              </a:p>
              <a:p>
                <a:pPr marL="0" indent="0" algn="just">
                  <a:buNone/>
                </a:pPr>
                <a:endParaRPr lang="en-US" sz="36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8A3E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sz="3600" b="0" i="1" smtClean="0">
                          <a:latin typeface="Cambria Math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3600" b="1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dirty="0" smtClean="0"/>
                  <a:t>where </a:t>
                </a:r>
                <a:r>
                  <a:rPr lang="en-US" sz="3600" b="1" i="1" dirty="0" smtClean="0">
                    <a:solidFill>
                      <a:srgbClr val="008A3E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3600" dirty="0" smtClean="0"/>
                  <a:t> is the </a:t>
                </a:r>
                <a:r>
                  <a:rPr lang="en-US" sz="3600" b="1" i="1" dirty="0" smtClean="0">
                    <a:solidFill>
                      <a:srgbClr val="008A3E"/>
                    </a:solidFill>
                    <a:latin typeface="Times New Roman" pitchFamily="18" charset="0"/>
                    <a:cs typeface="Times New Roman" pitchFamily="18" charset="0"/>
                  </a:rPr>
                  <a:t>slope</a:t>
                </a:r>
                <a:r>
                  <a:rPr lang="en-US" sz="3600" dirty="0" smtClean="0"/>
                  <a:t> as a fraction and</a:t>
                </a:r>
              </a:p>
              <a:p>
                <a:pPr marL="0" indent="0" algn="ctr">
                  <a:buNone/>
                </a:pPr>
                <a:r>
                  <a:rPr lang="en-US" sz="36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3600" dirty="0" smtClean="0"/>
                  <a:t> is the 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y-intercept</a:t>
                </a:r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sz="3600" dirty="0" smtClean="0"/>
                  <a:t>written as the ordered pair 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(0,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)</a:t>
                </a:r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9700" y="1600200"/>
                <a:ext cx="8839200" cy="4525963"/>
              </a:xfrm>
              <a:blipFill rotWithShape="1">
                <a:blip r:embed="rId2"/>
                <a:stretch>
                  <a:fillRect l="-2138" t="-2022" r="-2000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68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2"/>
          <p:cNvSpPr txBox="1">
            <a:spLocks noChangeArrowheads="1"/>
          </p:cNvSpPr>
          <p:nvPr/>
        </p:nvSpPr>
        <p:spPr bwMode="auto">
          <a:xfrm>
            <a:off x="1" y="152400"/>
            <a:ext cx="91440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900" dirty="0" smtClean="0">
                <a:solidFill>
                  <a:srgbClr val="000000"/>
                </a:solidFill>
                <a:latin typeface="Calibri" pitchFamily="34" charset="0"/>
              </a:rPr>
              <a:t>Slope-Intercept Form of the Linear Equation</a:t>
            </a:r>
          </a:p>
        </p:txBody>
      </p:sp>
      <p:sp>
        <p:nvSpPr>
          <p:cNvPr id="1035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Write a linear equation in the form </a:t>
            </a:r>
            <a:r>
              <a:rPr lang="en-US" sz="3200" i="1" dirty="0" smtClean="0">
                <a:solidFill>
                  <a:srgbClr val="000000"/>
                </a:solidFill>
              </a:rPr>
              <a:t>y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</a:rPr>
              <a:t>=</a:t>
            </a:r>
            <a:r>
              <a:rPr lang="en-US" sz="3200" dirty="0" smtClean="0">
                <a:solidFill>
                  <a:srgbClr val="000000"/>
                </a:solidFill>
              </a:rPr>
              <a:t> m</a:t>
            </a:r>
            <a:r>
              <a:rPr lang="en-US" sz="3200" i="1" dirty="0" smtClean="0">
                <a:solidFill>
                  <a:srgbClr val="000000"/>
                </a:solidFill>
              </a:rPr>
              <a:t>x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</a:rPr>
              <a:t>+</a:t>
            </a:r>
            <a:r>
              <a:rPr lang="en-US" sz="3200" dirty="0" smtClean="0">
                <a:solidFill>
                  <a:srgbClr val="000000"/>
                </a:solidFill>
              </a:rPr>
              <a:t> 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given the following:</a:t>
            </a:r>
          </a:p>
        </p:txBody>
      </p:sp>
      <p:sp>
        <p:nvSpPr>
          <p:cNvPr id="1036" name="Text Box 4"/>
          <p:cNvSpPr txBox="1">
            <a:spLocks noChangeArrowheads="1"/>
          </p:cNvSpPr>
          <p:nvPr/>
        </p:nvSpPr>
        <p:spPr bwMode="auto">
          <a:xfrm>
            <a:off x="517525" y="2162175"/>
            <a:ext cx="2859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1) m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5,  b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-1</a:t>
            </a:r>
          </a:p>
        </p:txBody>
      </p:sp>
      <p:sp>
        <p:nvSpPr>
          <p:cNvPr id="1037" name="Text Box 5"/>
          <p:cNvSpPr txBox="1">
            <a:spLocks noChangeArrowheads="1"/>
          </p:cNvSpPr>
          <p:nvPr/>
        </p:nvSpPr>
        <p:spPr bwMode="auto">
          <a:xfrm>
            <a:off x="533400" y="3489325"/>
            <a:ext cx="306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2) m </a:t>
            </a:r>
            <a:r>
              <a:rPr lang="en-US" sz="3200" b="1" smtClean="0">
                <a:solidFill>
                  <a:srgbClr val="000000"/>
                </a:solidFill>
              </a:rPr>
              <a:t>=  </a:t>
            </a:r>
            <a:r>
              <a:rPr lang="en-US" sz="3200" smtClean="0">
                <a:solidFill>
                  <a:srgbClr val="000000"/>
                </a:solidFill>
              </a:rPr>
              <a:t>    , b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-1</a:t>
            </a:r>
          </a:p>
        </p:txBody>
      </p:sp>
      <p:sp>
        <p:nvSpPr>
          <p:cNvPr id="1038" name="Text Box 6"/>
          <p:cNvSpPr txBox="1">
            <a:spLocks noChangeArrowheads="1"/>
          </p:cNvSpPr>
          <p:nvPr/>
        </p:nvSpPr>
        <p:spPr bwMode="auto">
          <a:xfrm>
            <a:off x="533400" y="4951413"/>
            <a:ext cx="3592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3) m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      , y-int.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3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28800" y="3297238"/>
          <a:ext cx="40163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PH Computer Item Generator Equation" r:id="rId3" imgW="152280" imgH="393480" progId="Equation">
                  <p:embed/>
                </p:oleObj>
              </mc:Choice>
              <mc:Fallback>
                <p:oleObj name="PH Computer Item Generator Equation" r:id="rId3" imgW="1522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97238"/>
                        <a:ext cx="401638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52600" y="4756150"/>
          <a:ext cx="6667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Worksheet Builder Equation" r:id="rId5" imgW="253800" imgH="393480" progId="Equation">
                  <p:embed/>
                </p:oleObj>
              </mc:Choice>
              <mc:Fallback>
                <p:oleObj name="Worksheet Builder Equation" r:id="rId5" imgW="2538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56150"/>
                        <a:ext cx="6667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 Box 9"/>
          <p:cNvSpPr txBox="1">
            <a:spLocks noChangeArrowheads="1"/>
          </p:cNvSpPr>
          <p:nvPr/>
        </p:nvSpPr>
        <p:spPr bwMode="auto">
          <a:xfrm>
            <a:off x="5078413" y="2162175"/>
            <a:ext cx="272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4) m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0,  b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1</a:t>
            </a:r>
          </a:p>
        </p:txBody>
      </p:sp>
      <p:sp>
        <p:nvSpPr>
          <p:cNvPr id="1040" name="Text Box 10"/>
          <p:cNvSpPr txBox="1">
            <a:spLocks noChangeArrowheads="1"/>
          </p:cNvSpPr>
          <p:nvPr/>
        </p:nvSpPr>
        <p:spPr bwMode="auto">
          <a:xfrm>
            <a:off x="5094288" y="3489325"/>
            <a:ext cx="292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5) m </a:t>
            </a:r>
            <a:r>
              <a:rPr lang="en-US" sz="3200" b="1" smtClean="0">
                <a:solidFill>
                  <a:srgbClr val="000000"/>
                </a:solidFill>
              </a:rPr>
              <a:t>=  </a:t>
            </a:r>
            <a:r>
              <a:rPr lang="en-US" sz="3200" smtClean="0">
                <a:solidFill>
                  <a:srgbClr val="000000"/>
                </a:solidFill>
              </a:rPr>
              <a:t>    , b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r>
              <a:rPr lang="en-US" sz="3200" smtClean="0">
                <a:solidFill>
                  <a:srgbClr val="000000"/>
                </a:solidFill>
              </a:rPr>
              <a:t> 0</a:t>
            </a:r>
          </a:p>
        </p:txBody>
      </p:sp>
      <p:sp>
        <p:nvSpPr>
          <p:cNvPr id="1041" name="Text Box 11"/>
          <p:cNvSpPr txBox="1">
            <a:spLocks noChangeArrowheads="1"/>
          </p:cNvSpPr>
          <p:nvPr/>
        </p:nvSpPr>
        <p:spPr bwMode="auto">
          <a:xfrm>
            <a:off x="5094288" y="4951413"/>
            <a:ext cx="2419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6) m </a:t>
            </a:r>
            <a:r>
              <a:rPr lang="en-US" sz="3200" b="1" smtClean="0">
                <a:solidFill>
                  <a:srgbClr val="000000"/>
                </a:solidFill>
              </a:rPr>
              <a:t>= </a:t>
            </a:r>
            <a:r>
              <a:rPr lang="en-US" sz="3200" smtClean="0">
                <a:solidFill>
                  <a:srgbClr val="000000"/>
                </a:solidFill>
              </a:rPr>
              <a:t>1,  b </a:t>
            </a:r>
            <a:r>
              <a:rPr lang="en-US" sz="3200" b="1" smtClean="0">
                <a:solidFill>
                  <a:srgbClr val="000000"/>
                </a:solidFill>
              </a:rPr>
              <a:t>=</a:t>
            </a:r>
            <a:endParaRPr lang="en-US" sz="3200" smtClean="0">
              <a:solidFill>
                <a:srgbClr val="000000"/>
              </a:solidFill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254750" y="3297238"/>
          <a:ext cx="671513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Worksheet Builder Equation" r:id="rId7" imgW="253800" imgH="393480" progId="Equation">
                  <p:embed/>
                </p:oleObj>
              </mc:Choice>
              <mc:Fallback>
                <p:oleObj name="Worksheet Builder Equation" r:id="rId7" imgW="2538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3297238"/>
                        <a:ext cx="671513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486650" y="4724400"/>
          <a:ext cx="6667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Worksheet Builder Equation" r:id="rId9" imgW="253800" imgH="393480" progId="Equation">
                  <p:embed/>
                </p:oleObj>
              </mc:Choice>
              <mc:Fallback>
                <p:oleObj name="Worksheet Builder Equation" r:id="rId9" imgW="2538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6650" y="4724400"/>
                        <a:ext cx="6667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438400" y="2686050"/>
            <a:ext cx="1770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y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5x </a:t>
            </a:r>
            <a:r>
              <a:rPr lang="en-US" sz="3200" b="1" smtClean="0">
                <a:solidFill>
                  <a:srgbClr val="CC0000"/>
                </a:solidFill>
              </a:rPr>
              <a:t>-</a:t>
            </a:r>
            <a:r>
              <a:rPr lang="en-US" sz="3200" smtClean="0">
                <a:solidFill>
                  <a:srgbClr val="CC0000"/>
                </a:solidFill>
              </a:rPr>
              <a:t> 1</a:t>
            </a:r>
          </a:p>
        </p:txBody>
      </p:sp>
      <p:graphicFrame>
        <p:nvGraphicFramePr>
          <p:cNvPr id="9232" name="Object 6"/>
          <p:cNvGraphicFramePr>
            <a:graphicFrameLocks noChangeAspect="1"/>
          </p:cNvGraphicFramePr>
          <p:nvPr/>
        </p:nvGraphicFramePr>
        <p:xfrm>
          <a:off x="2381250" y="3962400"/>
          <a:ext cx="17716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Worksheet Builder Equation" r:id="rId11" imgW="672840" imgH="393480" progId="Equation">
                  <p:embed/>
                </p:oleObj>
              </mc:Choice>
              <mc:Fallback>
                <p:oleObj name="Worksheet Builder Equation" r:id="rId11" imgW="67284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3962400"/>
                        <a:ext cx="17716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7"/>
          <p:cNvGraphicFramePr>
            <a:graphicFrameLocks noChangeAspect="1"/>
          </p:cNvGraphicFramePr>
          <p:nvPr/>
        </p:nvGraphicFramePr>
        <p:xfrm>
          <a:off x="2376488" y="5562600"/>
          <a:ext cx="211772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Worksheet Builder Equation" r:id="rId13" imgW="799920" imgH="393480" progId="Equation">
                  <p:embed/>
                </p:oleObj>
              </mc:Choice>
              <mc:Fallback>
                <p:oleObj name="Worksheet Builder Equation" r:id="rId13" imgW="79992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5562600"/>
                        <a:ext cx="2117725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432675" y="2679700"/>
            <a:ext cx="102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y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1</a:t>
            </a:r>
          </a:p>
        </p:txBody>
      </p:sp>
      <p:graphicFrame>
        <p:nvGraphicFramePr>
          <p:cNvPr id="9235" name="Object 8"/>
          <p:cNvGraphicFramePr>
            <a:graphicFrameLocks noChangeAspect="1"/>
          </p:cNvGraphicFramePr>
          <p:nvPr/>
        </p:nvGraphicFramePr>
        <p:xfrm>
          <a:off x="7262813" y="3886200"/>
          <a:ext cx="15763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Worksheet Builder Equation" r:id="rId15" imgW="596880" imgH="393480" progId="Equation">
                  <p:embed/>
                </p:oleObj>
              </mc:Choice>
              <mc:Fallback>
                <p:oleObj name="Worksheet Builder Equation" r:id="rId15" imgW="5968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3886200"/>
                        <a:ext cx="15763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9"/>
          <p:cNvGraphicFramePr>
            <a:graphicFrameLocks noChangeAspect="1"/>
          </p:cNvGraphicFramePr>
          <p:nvPr/>
        </p:nvGraphicFramePr>
        <p:xfrm>
          <a:off x="7148513" y="5562600"/>
          <a:ext cx="1614487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Worksheet Builder Equation" r:id="rId17" imgW="609480" imgH="393480" progId="Equation">
                  <p:embed/>
                </p:oleObj>
              </mc:Choice>
              <mc:Fallback>
                <p:oleObj name="Worksheet Builder Equation" r:id="rId17" imgW="6094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8513" y="5562600"/>
                        <a:ext cx="1614487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46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utoUpdateAnimBg="0"/>
      <p:bldP spid="92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219200"/>
          </a:xfrm>
        </p:spPr>
        <p:txBody>
          <a:bodyPr/>
          <a:lstStyle/>
          <a:p>
            <a:r>
              <a:rPr lang="en-US" sz="3600" smtClean="0"/>
              <a:t>Write the equation of the line with slope of 3 and passing through (2,7)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What is the form?</a:t>
            </a:r>
          </a:p>
          <a:p>
            <a:pPr algn="ctr">
              <a:buFontTx/>
              <a:buNone/>
            </a:pPr>
            <a:r>
              <a:rPr lang="en-US" sz="2800" i="1" smtClean="0"/>
              <a:t>y </a:t>
            </a:r>
            <a:r>
              <a:rPr lang="en-US" sz="2800" smtClean="0"/>
              <a:t>= m</a:t>
            </a:r>
            <a:r>
              <a:rPr lang="en-US" sz="2800" i="1" smtClean="0"/>
              <a:t>x </a:t>
            </a:r>
            <a:r>
              <a:rPr lang="en-US" sz="2800" smtClean="0"/>
              <a:t>+ b</a:t>
            </a:r>
          </a:p>
          <a:p>
            <a:pPr>
              <a:buFontTx/>
              <a:buNone/>
            </a:pPr>
            <a:r>
              <a:rPr lang="en-US" sz="2800" smtClean="0"/>
              <a:t>What did they give you?</a:t>
            </a:r>
          </a:p>
          <a:p>
            <a:pPr algn="ctr">
              <a:buFontTx/>
              <a:buNone/>
            </a:pPr>
            <a:r>
              <a:rPr lang="en-US" sz="2800" smtClean="0"/>
              <a:t>m = 3</a:t>
            </a:r>
          </a:p>
          <a:p>
            <a:pPr algn="ctr">
              <a:buFontTx/>
              <a:buNone/>
            </a:pPr>
            <a:r>
              <a:rPr lang="en-US" sz="2800" smtClean="0"/>
              <a:t>(2,7)</a:t>
            </a:r>
          </a:p>
          <a:p>
            <a:pPr algn="ctr">
              <a:buFontTx/>
              <a:buNone/>
            </a:pPr>
            <a:endParaRPr lang="en-US" sz="1000" smtClean="0"/>
          </a:p>
          <a:p>
            <a:pPr algn="ctr">
              <a:buFontTx/>
              <a:buNone/>
            </a:pPr>
            <a:r>
              <a:rPr lang="en-US" sz="2800" smtClean="0"/>
              <a:t>(x,y)</a:t>
            </a:r>
          </a:p>
          <a:p>
            <a:pPr algn="ctr">
              <a:buFontTx/>
              <a:buNone/>
            </a:pPr>
            <a:endParaRPr lang="en-US" sz="800" smtClean="0"/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>7 = 3(2) + b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>7 = 6 + b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smtClean="0"/>
              <a:t>b = 1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smtClean="0"/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i="1" smtClean="0"/>
              <a:t>y</a:t>
            </a:r>
            <a:r>
              <a:rPr lang="en-US" sz="2800" smtClean="0"/>
              <a:t> = 3</a:t>
            </a:r>
            <a:r>
              <a:rPr lang="en-US" sz="2800" i="1" smtClean="0"/>
              <a:t>x</a:t>
            </a:r>
            <a:r>
              <a:rPr lang="en-US" sz="2800" smtClean="0"/>
              <a:t> + 1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419600" y="39624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702175" y="39624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0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609600" y="76200"/>
            <a:ext cx="774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Write a linear equation in slope-intercept form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to describe each graph.</a:t>
            </a:r>
          </a:p>
        </p:txBody>
      </p:sp>
      <p:sp>
        <p:nvSpPr>
          <p:cNvPr id="2054" name="Line 135"/>
          <p:cNvSpPr>
            <a:spLocks noChangeShapeType="1"/>
          </p:cNvSpPr>
          <p:nvPr/>
        </p:nvSpPr>
        <p:spPr bwMode="auto">
          <a:xfrm flipV="1">
            <a:off x="609600" y="31099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5" name="Text Box 136"/>
          <p:cNvSpPr txBox="1">
            <a:spLocks noChangeArrowheads="1"/>
          </p:cNvSpPr>
          <p:nvPr/>
        </p:nvSpPr>
        <p:spPr bwMode="auto">
          <a:xfrm>
            <a:off x="4038600" y="29575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x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6" name="Text Box 137"/>
          <p:cNvSpPr txBox="1">
            <a:spLocks noChangeArrowheads="1"/>
          </p:cNvSpPr>
          <p:nvPr/>
        </p:nvSpPr>
        <p:spPr bwMode="auto">
          <a:xfrm>
            <a:off x="2000250" y="990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y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7" name="Line 138"/>
          <p:cNvSpPr>
            <a:spLocks noChangeShapeType="1"/>
          </p:cNvSpPr>
          <p:nvPr/>
        </p:nvSpPr>
        <p:spPr bwMode="auto">
          <a:xfrm>
            <a:off x="26543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8" name="Line 139"/>
          <p:cNvSpPr>
            <a:spLocks noChangeShapeType="1"/>
          </p:cNvSpPr>
          <p:nvPr/>
        </p:nvSpPr>
        <p:spPr bwMode="auto">
          <a:xfrm>
            <a:off x="2244725" y="2805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59" name="Line 140"/>
          <p:cNvSpPr>
            <a:spLocks noChangeShapeType="1"/>
          </p:cNvSpPr>
          <p:nvPr/>
        </p:nvSpPr>
        <p:spPr bwMode="auto">
          <a:xfrm>
            <a:off x="29718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0" name="Line 141"/>
          <p:cNvSpPr>
            <a:spLocks noChangeShapeType="1"/>
          </p:cNvSpPr>
          <p:nvPr/>
        </p:nvSpPr>
        <p:spPr bwMode="auto">
          <a:xfrm>
            <a:off x="32766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1" name="Line 142"/>
          <p:cNvSpPr>
            <a:spLocks noChangeShapeType="1"/>
          </p:cNvSpPr>
          <p:nvPr/>
        </p:nvSpPr>
        <p:spPr bwMode="auto">
          <a:xfrm>
            <a:off x="35814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2" name="Line 143"/>
          <p:cNvSpPr>
            <a:spLocks noChangeShapeType="1"/>
          </p:cNvSpPr>
          <p:nvPr/>
        </p:nvSpPr>
        <p:spPr bwMode="auto">
          <a:xfrm>
            <a:off x="38862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3" name="Line 144"/>
          <p:cNvSpPr>
            <a:spLocks noChangeShapeType="1"/>
          </p:cNvSpPr>
          <p:nvPr/>
        </p:nvSpPr>
        <p:spPr bwMode="auto">
          <a:xfrm>
            <a:off x="7620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4" name="Line 145"/>
          <p:cNvSpPr>
            <a:spLocks noChangeShapeType="1"/>
          </p:cNvSpPr>
          <p:nvPr/>
        </p:nvSpPr>
        <p:spPr bwMode="auto">
          <a:xfrm>
            <a:off x="10668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5" name="Line 146"/>
          <p:cNvSpPr>
            <a:spLocks noChangeShapeType="1"/>
          </p:cNvSpPr>
          <p:nvPr/>
        </p:nvSpPr>
        <p:spPr bwMode="auto">
          <a:xfrm>
            <a:off x="13716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6" name="Line 147"/>
          <p:cNvSpPr>
            <a:spLocks noChangeShapeType="1"/>
          </p:cNvSpPr>
          <p:nvPr/>
        </p:nvSpPr>
        <p:spPr bwMode="auto">
          <a:xfrm>
            <a:off x="16764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7" name="Line 148"/>
          <p:cNvSpPr>
            <a:spLocks noChangeShapeType="1"/>
          </p:cNvSpPr>
          <p:nvPr/>
        </p:nvSpPr>
        <p:spPr bwMode="auto">
          <a:xfrm>
            <a:off x="19812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8" name="Line 149"/>
          <p:cNvSpPr>
            <a:spLocks noChangeShapeType="1"/>
          </p:cNvSpPr>
          <p:nvPr/>
        </p:nvSpPr>
        <p:spPr bwMode="auto">
          <a:xfrm>
            <a:off x="2244725" y="2500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69" name="Line 150"/>
          <p:cNvSpPr>
            <a:spLocks noChangeShapeType="1"/>
          </p:cNvSpPr>
          <p:nvPr/>
        </p:nvSpPr>
        <p:spPr bwMode="auto">
          <a:xfrm>
            <a:off x="2244725" y="2195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0" name="Line 151"/>
          <p:cNvSpPr>
            <a:spLocks noChangeShapeType="1"/>
          </p:cNvSpPr>
          <p:nvPr/>
        </p:nvSpPr>
        <p:spPr bwMode="auto">
          <a:xfrm>
            <a:off x="2244725" y="15732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1" name="Line 152"/>
          <p:cNvSpPr>
            <a:spLocks noChangeShapeType="1"/>
          </p:cNvSpPr>
          <p:nvPr/>
        </p:nvSpPr>
        <p:spPr bwMode="auto">
          <a:xfrm>
            <a:off x="2244725" y="1890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2" name="Line 153"/>
          <p:cNvSpPr>
            <a:spLocks noChangeShapeType="1"/>
          </p:cNvSpPr>
          <p:nvPr/>
        </p:nvSpPr>
        <p:spPr bwMode="auto">
          <a:xfrm flipH="1">
            <a:off x="2311400" y="1357313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3" name="Line 154"/>
          <p:cNvSpPr>
            <a:spLocks noChangeShapeType="1"/>
          </p:cNvSpPr>
          <p:nvPr/>
        </p:nvSpPr>
        <p:spPr bwMode="auto">
          <a:xfrm>
            <a:off x="2244725" y="46339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4" name="Line 155"/>
          <p:cNvSpPr>
            <a:spLocks noChangeShapeType="1"/>
          </p:cNvSpPr>
          <p:nvPr/>
        </p:nvSpPr>
        <p:spPr bwMode="auto">
          <a:xfrm>
            <a:off x="2244725" y="4329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5" name="Line 156"/>
          <p:cNvSpPr>
            <a:spLocks noChangeShapeType="1"/>
          </p:cNvSpPr>
          <p:nvPr/>
        </p:nvSpPr>
        <p:spPr bwMode="auto">
          <a:xfrm>
            <a:off x="2244725" y="4024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6" name="Line 157"/>
          <p:cNvSpPr>
            <a:spLocks noChangeShapeType="1"/>
          </p:cNvSpPr>
          <p:nvPr/>
        </p:nvSpPr>
        <p:spPr bwMode="auto">
          <a:xfrm>
            <a:off x="2244725" y="3414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7" name="Line 158"/>
          <p:cNvSpPr>
            <a:spLocks noChangeShapeType="1"/>
          </p:cNvSpPr>
          <p:nvPr/>
        </p:nvSpPr>
        <p:spPr bwMode="auto">
          <a:xfrm>
            <a:off x="2244725" y="3719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8" name="Line 159"/>
          <p:cNvSpPr>
            <a:spLocks noChangeShapeType="1"/>
          </p:cNvSpPr>
          <p:nvPr/>
        </p:nvSpPr>
        <p:spPr bwMode="auto">
          <a:xfrm>
            <a:off x="533400" y="28051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79" name="Line 160"/>
          <p:cNvSpPr>
            <a:spLocks noChangeShapeType="1"/>
          </p:cNvSpPr>
          <p:nvPr/>
        </p:nvSpPr>
        <p:spPr bwMode="auto">
          <a:xfrm>
            <a:off x="533400" y="25003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0" name="Line 161"/>
          <p:cNvSpPr>
            <a:spLocks noChangeShapeType="1"/>
          </p:cNvSpPr>
          <p:nvPr/>
        </p:nvSpPr>
        <p:spPr bwMode="auto">
          <a:xfrm>
            <a:off x="533400" y="21955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1" name="Line 162"/>
          <p:cNvSpPr>
            <a:spLocks noChangeShapeType="1"/>
          </p:cNvSpPr>
          <p:nvPr/>
        </p:nvSpPr>
        <p:spPr bwMode="auto">
          <a:xfrm>
            <a:off x="533400" y="18907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2" name="Line 163"/>
          <p:cNvSpPr>
            <a:spLocks noChangeShapeType="1"/>
          </p:cNvSpPr>
          <p:nvPr/>
        </p:nvSpPr>
        <p:spPr bwMode="auto">
          <a:xfrm>
            <a:off x="533400" y="15732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3" name="Line 164"/>
          <p:cNvSpPr>
            <a:spLocks noChangeShapeType="1"/>
          </p:cNvSpPr>
          <p:nvPr/>
        </p:nvSpPr>
        <p:spPr bwMode="auto">
          <a:xfrm>
            <a:off x="533400" y="46339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4" name="Line 165"/>
          <p:cNvSpPr>
            <a:spLocks noChangeShapeType="1"/>
          </p:cNvSpPr>
          <p:nvPr/>
        </p:nvSpPr>
        <p:spPr bwMode="auto">
          <a:xfrm>
            <a:off x="533400" y="43291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5" name="Line 166"/>
          <p:cNvSpPr>
            <a:spLocks noChangeShapeType="1"/>
          </p:cNvSpPr>
          <p:nvPr/>
        </p:nvSpPr>
        <p:spPr bwMode="auto">
          <a:xfrm>
            <a:off x="533400" y="40243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6" name="Line 167"/>
          <p:cNvSpPr>
            <a:spLocks noChangeShapeType="1"/>
          </p:cNvSpPr>
          <p:nvPr/>
        </p:nvSpPr>
        <p:spPr bwMode="auto">
          <a:xfrm>
            <a:off x="533400" y="37195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7" name="Line 168"/>
          <p:cNvSpPr>
            <a:spLocks noChangeShapeType="1"/>
          </p:cNvSpPr>
          <p:nvPr/>
        </p:nvSpPr>
        <p:spPr bwMode="auto">
          <a:xfrm>
            <a:off x="533400" y="34147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8" name="Line 169"/>
          <p:cNvSpPr>
            <a:spLocks noChangeShapeType="1"/>
          </p:cNvSpPr>
          <p:nvPr/>
        </p:nvSpPr>
        <p:spPr bwMode="auto">
          <a:xfrm>
            <a:off x="7620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89" name="Line 170"/>
          <p:cNvSpPr>
            <a:spLocks noChangeShapeType="1"/>
          </p:cNvSpPr>
          <p:nvPr/>
        </p:nvSpPr>
        <p:spPr bwMode="auto">
          <a:xfrm>
            <a:off x="10668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0" name="Line 171"/>
          <p:cNvSpPr>
            <a:spLocks noChangeShapeType="1"/>
          </p:cNvSpPr>
          <p:nvPr/>
        </p:nvSpPr>
        <p:spPr bwMode="auto">
          <a:xfrm>
            <a:off x="13716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1" name="Line 172"/>
          <p:cNvSpPr>
            <a:spLocks noChangeShapeType="1"/>
          </p:cNvSpPr>
          <p:nvPr/>
        </p:nvSpPr>
        <p:spPr bwMode="auto">
          <a:xfrm>
            <a:off x="16764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2" name="Line 173"/>
          <p:cNvSpPr>
            <a:spLocks noChangeShapeType="1"/>
          </p:cNvSpPr>
          <p:nvPr/>
        </p:nvSpPr>
        <p:spPr bwMode="auto">
          <a:xfrm>
            <a:off x="19812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3" name="Line 174"/>
          <p:cNvSpPr>
            <a:spLocks noChangeShapeType="1"/>
          </p:cNvSpPr>
          <p:nvPr/>
        </p:nvSpPr>
        <p:spPr bwMode="auto">
          <a:xfrm>
            <a:off x="26543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4" name="Line 175"/>
          <p:cNvSpPr>
            <a:spLocks noChangeShapeType="1"/>
          </p:cNvSpPr>
          <p:nvPr/>
        </p:nvSpPr>
        <p:spPr bwMode="auto">
          <a:xfrm>
            <a:off x="29718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5" name="Line 176"/>
          <p:cNvSpPr>
            <a:spLocks noChangeShapeType="1"/>
          </p:cNvSpPr>
          <p:nvPr/>
        </p:nvSpPr>
        <p:spPr bwMode="auto">
          <a:xfrm>
            <a:off x="32766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6" name="Line 177"/>
          <p:cNvSpPr>
            <a:spLocks noChangeShapeType="1"/>
          </p:cNvSpPr>
          <p:nvPr/>
        </p:nvSpPr>
        <p:spPr bwMode="auto">
          <a:xfrm>
            <a:off x="35814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7" name="Line 178"/>
          <p:cNvSpPr>
            <a:spLocks noChangeShapeType="1"/>
          </p:cNvSpPr>
          <p:nvPr/>
        </p:nvSpPr>
        <p:spPr bwMode="auto">
          <a:xfrm>
            <a:off x="38862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8" name="Oval 180"/>
          <p:cNvSpPr>
            <a:spLocks noChangeArrowheads="1"/>
          </p:cNvSpPr>
          <p:nvPr/>
        </p:nvSpPr>
        <p:spPr bwMode="auto">
          <a:xfrm>
            <a:off x="1625600" y="30575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099" name="Oval 181"/>
          <p:cNvSpPr>
            <a:spLocks noChangeArrowheads="1"/>
          </p:cNvSpPr>
          <p:nvPr/>
        </p:nvSpPr>
        <p:spPr bwMode="auto">
          <a:xfrm>
            <a:off x="1943100" y="33623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0" name="Oval 182"/>
          <p:cNvSpPr>
            <a:spLocks noChangeArrowheads="1"/>
          </p:cNvSpPr>
          <p:nvPr/>
        </p:nvSpPr>
        <p:spPr bwMode="auto">
          <a:xfrm>
            <a:off x="1320800" y="27527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1" name="Oval 183"/>
          <p:cNvSpPr>
            <a:spLocks noChangeArrowheads="1"/>
          </p:cNvSpPr>
          <p:nvPr/>
        </p:nvSpPr>
        <p:spPr bwMode="auto">
          <a:xfrm>
            <a:off x="2270125" y="36671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2" name="Oval 184"/>
          <p:cNvSpPr>
            <a:spLocks noChangeArrowheads="1"/>
          </p:cNvSpPr>
          <p:nvPr/>
        </p:nvSpPr>
        <p:spPr bwMode="auto">
          <a:xfrm>
            <a:off x="2613025" y="3962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3" name="Oval 185"/>
          <p:cNvSpPr>
            <a:spLocks noChangeArrowheads="1"/>
          </p:cNvSpPr>
          <p:nvPr/>
        </p:nvSpPr>
        <p:spPr bwMode="auto">
          <a:xfrm>
            <a:off x="2933700" y="42799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4" name="Line 186"/>
          <p:cNvSpPr>
            <a:spLocks noChangeShapeType="1"/>
          </p:cNvSpPr>
          <p:nvPr/>
        </p:nvSpPr>
        <p:spPr bwMode="auto">
          <a:xfrm flipH="1" flipV="1">
            <a:off x="685800" y="2171700"/>
            <a:ext cx="2743200" cy="2590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5" name="Line 187"/>
          <p:cNvSpPr>
            <a:spLocks noChangeShapeType="1"/>
          </p:cNvSpPr>
          <p:nvPr/>
        </p:nvSpPr>
        <p:spPr bwMode="auto">
          <a:xfrm flipV="1">
            <a:off x="4972050" y="31099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6" name="Text Box 188"/>
          <p:cNvSpPr txBox="1">
            <a:spLocks noChangeArrowheads="1"/>
          </p:cNvSpPr>
          <p:nvPr/>
        </p:nvSpPr>
        <p:spPr bwMode="auto">
          <a:xfrm>
            <a:off x="8401050" y="29575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x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07" name="Text Box 189"/>
          <p:cNvSpPr txBox="1">
            <a:spLocks noChangeArrowheads="1"/>
          </p:cNvSpPr>
          <p:nvPr/>
        </p:nvSpPr>
        <p:spPr bwMode="auto">
          <a:xfrm>
            <a:off x="6362700" y="990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y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08" name="Line 190"/>
          <p:cNvSpPr>
            <a:spLocks noChangeShapeType="1"/>
          </p:cNvSpPr>
          <p:nvPr/>
        </p:nvSpPr>
        <p:spPr bwMode="auto">
          <a:xfrm>
            <a:off x="70167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09" name="Line 191"/>
          <p:cNvSpPr>
            <a:spLocks noChangeShapeType="1"/>
          </p:cNvSpPr>
          <p:nvPr/>
        </p:nvSpPr>
        <p:spPr bwMode="auto">
          <a:xfrm>
            <a:off x="6607175" y="2805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0" name="Line 192"/>
          <p:cNvSpPr>
            <a:spLocks noChangeShapeType="1"/>
          </p:cNvSpPr>
          <p:nvPr/>
        </p:nvSpPr>
        <p:spPr bwMode="auto">
          <a:xfrm>
            <a:off x="73342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1" name="Line 193"/>
          <p:cNvSpPr>
            <a:spLocks noChangeShapeType="1"/>
          </p:cNvSpPr>
          <p:nvPr/>
        </p:nvSpPr>
        <p:spPr bwMode="auto">
          <a:xfrm>
            <a:off x="76390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2" name="Line 194"/>
          <p:cNvSpPr>
            <a:spLocks noChangeShapeType="1"/>
          </p:cNvSpPr>
          <p:nvPr/>
        </p:nvSpPr>
        <p:spPr bwMode="auto">
          <a:xfrm>
            <a:off x="79438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3" name="Line 195"/>
          <p:cNvSpPr>
            <a:spLocks noChangeShapeType="1"/>
          </p:cNvSpPr>
          <p:nvPr/>
        </p:nvSpPr>
        <p:spPr bwMode="auto">
          <a:xfrm>
            <a:off x="82486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4" name="Line 196"/>
          <p:cNvSpPr>
            <a:spLocks noChangeShapeType="1"/>
          </p:cNvSpPr>
          <p:nvPr/>
        </p:nvSpPr>
        <p:spPr bwMode="auto">
          <a:xfrm>
            <a:off x="51244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5" name="Line 197"/>
          <p:cNvSpPr>
            <a:spLocks noChangeShapeType="1"/>
          </p:cNvSpPr>
          <p:nvPr/>
        </p:nvSpPr>
        <p:spPr bwMode="auto">
          <a:xfrm>
            <a:off x="54292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6" name="Line 198"/>
          <p:cNvSpPr>
            <a:spLocks noChangeShapeType="1"/>
          </p:cNvSpPr>
          <p:nvPr/>
        </p:nvSpPr>
        <p:spPr bwMode="auto">
          <a:xfrm>
            <a:off x="57340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7" name="Line 199"/>
          <p:cNvSpPr>
            <a:spLocks noChangeShapeType="1"/>
          </p:cNvSpPr>
          <p:nvPr/>
        </p:nvSpPr>
        <p:spPr bwMode="auto">
          <a:xfrm>
            <a:off x="60388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8" name="Line 200"/>
          <p:cNvSpPr>
            <a:spLocks noChangeShapeType="1"/>
          </p:cNvSpPr>
          <p:nvPr/>
        </p:nvSpPr>
        <p:spPr bwMode="auto">
          <a:xfrm>
            <a:off x="63436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19" name="Line 201"/>
          <p:cNvSpPr>
            <a:spLocks noChangeShapeType="1"/>
          </p:cNvSpPr>
          <p:nvPr/>
        </p:nvSpPr>
        <p:spPr bwMode="auto">
          <a:xfrm>
            <a:off x="6607175" y="2500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0" name="Line 202"/>
          <p:cNvSpPr>
            <a:spLocks noChangeShapeType="1"/>
          </p:cNvSpPr>
          <p:nvPr/>
        </p:nvSpPr>
        <p:spPr bwMode="auto">
          <a:xfrm>
            <a:off x="6607175" y="2195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1" name="Line 203"/>
          <p:cNvSpPr>
            <a:spLocks noChangeShapeType="1"/>
          </p:cNvSpPr>
          <p:nvPr/>
        </p:nvSpPr>
        <p:spPr bwMode="auto">
          <a:xfrm>
            <a:off x="6607175" y="15732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2" name="Line 204"/>
          <p:cNvSpPr>
            <a:spLocks noChangeShapeType="1"/>
          </p:cNvSpPr>
          <p:nvPr/>
        </p:nvSpPr>
        <p:spPr bwMode="auto">
          <a:xfrm>
            <a:off x="6607175" y="1890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3" name="Line 205"/>
          <p:cNvSpPr>
            <a:spLocks noChangeShapeType="1"/>
          </p:cNvSpPr>
          <p:nvPr/>
        </p:nvSpPr>
        <p:spPr bwMode="auto">
          <a:xfrm flipH="1">
            <a:off x="6673850" y="1357313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4" name="Line 206"/>
          <p:cNvSpPr>
            <a:spLocks noChangeShapeType="1"/>
          </p:cNvSpPr>
          <p:nvPr/>
        </p:nvSpPr>
        <p:spPr bwMode="auto">
          <a:xfrm>
            <a:off x="6607175" y="46339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5" name="Line 207"/>
          <p:cNvSpPr>
            <a:spLocks noChangeShapeType="1"/>
          </p:cNvSpPr>
          <p:nvPr/>
        </p:nvSpPr>
        <p:spPr bwMode="auto">
          <a:xfrm>
            <a:off x="6607175" y="4329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6" name="Line 208"/>
          <p:cNvSpPr>
            <a:spLocks noChangeShapeType="1"/>
          </p:cNvSpPr>
          <p:nvPr/>
        </p:nvSpPr>
        <p:spPr bwMode="auto">
          <a:xfrm>
            <a:off x="6607175" y="4024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7" name="Line 209"/>
          <p:cNvSpPr>
            <a:spLocks noChangeShapeType="1"/>
          </p:cNvSpPr>
          <p:nvPr/>
        </p:nvSpPr>
        <p:spPr bwMode="auto">
          <a:xfrm>
            <a:off x="6607175" y="3414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8" name="Line 210"/>
          <p:cNvSpPr>
            <a:spLocks noChangeShapeType="1"/>
          </p:cNvSpPr>
          <p:nvPr/>
        </p:nvSpPr>
        <p:spPr bwMode="auto">
          <a:xfrm>
            <a:off x="6607175" y="3719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29" name="Line 211"/>
          <p:cNvSpPr>
            <a:spLocks noChangeShapeType="1"/>
          </p:cNvSpPr>
          <p:nvPr/>
        </p:nvSpPr>
        <p:spPr bwMode="auto">
          <a:xfrm>
            <a:off x="4895850" y="28051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0" name="Line 212"/>
          <p:cNvSpPr>
            <a:spLocks noChangeShapeType="1"/>
          </p:cNvSpPr>
          <p:nvPr/>
        </p:nvSpPr>
        <p:spPr bwMode="auto">
          <a:xfrm>
            <a:off x="4895850" y="25003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1" name="Line 213"/>
          <p:cNvSpPr>
            <a:spLocks noChangeShapeType="1"/>
          </p:cNvSpPr>
          <p:nvPr/>
        </p:nvSpPr>
        <p:spPr bwMode="auto">
          <a:xfrm>
            <a:off x="4895850" y="21955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2" name="Line 214"/>
          <p:cNvSpPr>
            <a:spLocks noChangeShapeType="1"/>
          </p:cNvSpPr>
          <p:nvPr/>
        </p:nvSpPr>
        <p:spPr bwMode="auto">
          <a:xfrm>
            <a:off x="4895850" y="18907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3" name="Line 215"/>
          <p:cNvSpPr>
            <a:spLocks noChangeShapeType="1"/>
          </p:cNvSpPr>
          <p:nvPr/>
        </p:nvSpPr>
        <p:spPr bwMode="auto">
          <a:xfrm>
            <a:off x="4895850" y="15732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4" name="Line 216"/>
          <p:cNvSpPr>
            <a:spLocks noChangeShapeType="1"/>
          </p:cNvSpPr>
          <p:nvPr/>
        </p:nvSpPr>
        <p:spPr bwMode="auto">
          <a:xfrm>
            <a:off x="4895850" y="46339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5" name="Line 217"/>
          <p:cNvSpPr>
            <a:spLocks noChangeShapeType="1"/>
          </p:cNvSpPr>
          <p:nvPr/>
        </p:nvSpPr>
        <p:spPr bwMode="auto">
          <a:xfrm>
            <a:off x="4895850" y="43291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6" name="Line 218"/>
          <p:cNvSpPr>
            <a:spLocks noChangeShapeType="1"/>
          </p:cNvSpPr>
          <p:nvPr/>
        </p:nvSpPr>
        <p:spPr bwMode="auto">
          <a:xfrm>
            <a:off x="4895850" y="40243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7" name="Line 219"/>
          <p:cNvSpPr>
            <a:spLocks noChangeShapeType="1"/>
          </p:cNvSpPr>
          <p:nvPr/>
        </p:nvSpPr>
        <p:spPr bwMode="auto">
          <a:xfrm>
            <a:off x="4895850" y="37195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8" name="Line 220"/>
          <p:cNvSpPr>
            <a:spLocks noChangeShapeType="1"/>
          </p:cNvSpPr>
          <p:nvPr/>
        </p:nvSpPr>
        <p:spPr bwMode="auto">
          <a:xfrm>
            <a:off x="4895850" y="34147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39" name="Line 221"/>
          <p:cNvSpPr>
            <a:spLocks noChangeShapeType="1"/>
          </p:cNvSpPr>
          <p:nvPr/>
        </p:nvSpPr>
        <p:spPr bwMode="auto">
          <a:xfrm>
            <a:off x="51244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0" name="Line 222"/>
          <p:cNvSpPr>
            <a:spLocks noChangeShapeType="1"/>
          </p:cNvSpPr>
          <p:nvPr/>
        </p:nvSpPr>
        <p:spPr bwMode="auto">
          <a:xfrm>
            <a:off x="54292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1" name="Line 223"/>
          <p:cNvSpPr>
            <a:spLocks noChangeShapeType="1"/>
          </p:cNvSpPr>
          <p:nvPr/>
        </p:nvSpPr>
        <p:spPr bwMode="auto">
          <a:xfrm>
            <a:off x="57340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2" name="Line 224"/>
          <p:cNvSpPr>
            <a:spLocks noChangeShapeType="1"/>
          </p:cNvSpPr>
          <p:nvPr/>
        </p:nvSpPr>
        <p:spPr bwMode="auto">
          <a:xfrm>
            <a:off x="60388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3" name="Line 225"/>
          <p:cNvSpPr>
            <a:spLocks noChangeShapeType="1"/>
          </p:cNvSpPr>
          <p:nvPr/>
        </p:nvSpPr>
        <p:spPr bwMode="auto">
          <a:xfrm>
            <a:off x="63436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4" name="Line 226"/>
          <p:cNvSpPr>
            <a:spLocks noChangeShapeType="1"/>
          </p:cNvSpPr>
          <p:nvPr/>
        </p:nvSpPr>
        <p:spPr bwMode="auto">
          <a:xfrm>
            <a:off x="70167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5" name="Line 227"/>
          <p:cNvSpPr>
            <a:spLocks noChangeShapeType="1"/>
          </p:cNvSpPr>
          <p:nvPr/>
        </p:nvSpPr>
        <p:spPr bwMode="auto">
          <a:xfrm>
            <a:off x="73342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6" name="Line 228"/>
          <p:cNvSpPr>
            <a:spLocks noChangeShapeType="1"/>
          </p:cNvSpPr>
          <p:nvPr/>
        </p:nvSpPr>
        <p:spPr bwMode="auto">
          <a:xfrm>
            <a:off x="76390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7" name="Line 229"/>
          <p:cNvSpPr>
            <a:spLocks noChangeShapeType="1"/>
          </p:cNvSpPr>
          <p:nvPr/>
        </p:nvSpPr>
        <p:spPr bwMode="auto">
          <a:xfrm>
            <a:off x="79438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8" name="Line 230"/>
          <p:cNvSpPr>
            <a:spLocks noChangeShapeType="1"/>
          </p:cNvSpPr>
          <p:nvPr/>
        </p:nvSpPr>
        <p:spPr bwMode="auto">
          <a:xfrm>
            <a:off x="82486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49" name="Oval 231"/>
          <p:cNvSpPr>
            <a:spLocks noChangeArrowheads="1"/>
          </p:cNvSpPr>
          <p:nvPr/>
        </p:nvSpPr>
        <p:spPr bwMode="auto">
          <a:xfrm>
            <a:off x="6629400" y="2146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50" name="Oval 233"/>
          <p:cNvSpPr>
            <a:spLocks noChangeArrowheads="1"/>
          </p:cNvSpPr>
          <p:nvPr/>
        </p:nvSpPr>
        <p:spPr bwMode="auto">
          <a:xfrm>
            <a:off x="7594600" y="1524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51" name="Oval 235"/>
          <p:cNvSpPr>
            <a:spLocks noChangeArrowheads="1"/>
          </p:cNvSpPr>
          <p:nvPr/>
        </p:nvSpPr>
        <p:spPr bwMode="auto">
          <a:xfrm>
            <a:off x="5676900" y="27527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152" name="Line 238"/>
          <p:cNvSpPr>
            <a:spLocks noChangeShapeType="1"/>
          </p:cNvSpPr>
          <p:nvPr/>
        </p:nvSpPr>
        <p:spPr bwMode="auto">
          <a:xfrm flipV="1">
            <a:off x="5016500" y="1346200"/>
            <a:ext cx="2971800" cy="1905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75" name="Text Box 239"/>
          <p:cNvSpPr txBox="1">
            <a:spLocks noChangeArrowheads="1"/>
          </p:cNvSpPr>
          <p:nvPr/>
        </p:nvSpPr>
        <p:spPr bwMode="auto">
          <a:xfrm>
            <a:off x="1066800" y="5073650"/>
            <a:ext cx="1160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b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-2</a:t>
            </a:r>
          </a:p>
        </p:txBody>
      </p:sp>
      <p:graphicFrame>
        <p:nvGraphicFramePr>
          <p:cNvPr id="14576" name="Object 2"/>
          <p:cNvGraphicFramePr>
            <a:graphicFrameLocks noChangeAspect="1"/>
          </p:cNvGraphicFramePr>
          <p:nvPr/>
        </p:nvGraphicFramePr>
        <p:xfrm>
          <a:off x="2424113" y="4876800"/>
          <a:ext cx="132715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Worksheet Builder Equation" r:id="rId3" imgW="520560" imgH="393480" progId="Equation">
                  <p:embed/>
                </p:oleObj>
              </mc:Choice>
              <mc:Fallback>
                <p:oleObj name="Worksheet Builder Equation" r:id="rId3" imgW="52056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4876800"/>
                        <a:ext cx="132715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77" name="Text Box 241"/>
          <p:cNvSpPr txBox="1">
            <a:spLocks noChangeArrowheads="1"/>
          </p:cNvSpPr>
          <p:nvPr/>
        </p:nvSpPr>
        <p:spPr bwMode="auto">
          <a:xfrm>
            <a:off x="1371600" y="5973763"/>
            <a:ext cx="190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y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-1x - 2</a:t>
            </a:r>
          </a:p>
        </p:txBody>
      </p:sp>
      <p:sp>
        <p:nvSpPr>
          <p:cNvPr id="14578" name="Text Box 242"/>
          <p:cNvSpPr txBox="1">
            <a:spLocks noChangeArrowheads="1"/>
          </p:cNvSpPr>
          <p:nvPr/>
        </p:nvSpPr>
        <p:spPr bwMode="auto">
          <a:xfrm>
            <a:off x="5410200" y="5073650"/>
            <a:ext cx="102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b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3</a:t>
            </a:r>
          </a:p>
        </p:txBody>
      </p:sp>
      <p:graphicFrame>
        <p:nvGraphicFramePr>
          <p:cNvPr id="14579" name="Object 3"/>
          <p:cNvGraphicFramePr>
            <a:graphicFrameLocks noChangeAspect="1"/>
          </p:cNvGraphicFramePr>
          <p:nvPr/>
        </p:nvGraphicFramePr>
        <p:xfrm>
          <a:off x="6827838" y="4876800"/>
          <a:ext cx="11271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Worksheet Builder Equation" r:id="rId5" imgW="444240" imgH="393480" progId="Equation">
                  <p:embed/>
                </p:oleObj>
              </mc:Choice>
              <mc:Fallback>
                <p:oleObj name="Worksheet Builder Equation" r:id="rId5" imgW="44424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4876800"/>
                        <a:ext cx="1127125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81" name="Object 4"/>
          <p:cNvGraphicFramePr>
            <a:graphicFrameLocks noChangeAspect="1"/>
          </p:cNvGraphicFramePr>
          <p:nvPr/>
        </p:nvGraphicFramePr>
        <p:xfrm>
          <a:off x="5834063" y="5715000"/>
          <a:ext cx="189547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Worksheet Builder Equation" r:id="rId7" imgW="711000" imgH="393480" progId="Equation">
                  <p:embed/>
                </p:oleObj>
              </mc:Choice>
              <mc:Fallback>
                <p:oleObj name="Worksheet Builder Equation" r:id="rId7" imgW="7110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5715000"/>
                        <a:ext cx="1895475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82" name="Oval 246"/>
          <p:cNvSpPr>
            <a:spLocks noChangeArrowheads="1"/>
          </p:cNvSpPr>
          <p:nvPr/>
        </p:nvSpPr>
        <p:spPr bwMode="auto">
          <a:xfrm>
            <a:off x="1206500" y="5981700"/>
            <a:ext cx="22098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83" name="Oval 247"/>
          <p:cNvSpPr>
            <a:spLocks noChangeArrowheads="1"/>
          </p:cNvSpPr>
          <p:nvPr/>
        </p:nvSpPr>
        <p:spPr bwMode="auto">
          <a:xfrm>
            <a:off x="5486400" y="5753100"/>
            <a:ext cx="2590800" cy="990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2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75" grpId="0" autoUpdateAnimBg="0"/>
      <p:bldP spid="14577" grpId="0" autoUpdateAnimBg="0"/>
      <p:bldP spid="14578" grpId="0" autoUpdateAnimBg="0"/>
      <p:bldP spid="14582" grpId="0" animBg="1"/>
      <p:bldP spid="145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609600" y="76200"/>
            <a:ext cx="774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Write a linear equation in slope-intercept form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</a:rPr>
              <a:t>to describe each graph.</a:t>
            </a:r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 flipV="1">
            <a:off x="609600" y="31099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4038600" y="29575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x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2000250" y="990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y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26543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>
            <a:off x="2244725" y="2805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29718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32766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35814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38862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7" name="Line 12"/>
          <p:cNvSpPr>
            <a:spLocks noChangeShapeType="1"/>
          </p:cNvSpPr>
          <p:nvPr/>
        </p:nvSpPr>
        <p:spPr bwMode="auto">
          <a:xfrm>
            <a:off x="7620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8" name="Line 13"/>
          <p:cNvSpPr>
            <a:spLocks noChangeShapeType="1"/>
          </p:cNvSpPr>
          <p:nvPr/>
        </p:nvSpPr>
        <p:spPr bwMode="auto">
          <a:xfrm>
            <a:off x="10668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>
            <a:off x="13716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0" name="Line 15"/>
          <p:cNvSpPr>
            <a:spLocks noChangeShapeType="1"/>
          </p:cNvSpPr>
          <p:nvPr/>
        </p:nvSpPr>
        <p:spPr bwMode="auto">
          <a:xfrm>
            <a:off x="16764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1" name="Line 16"/>
          <p:cNvSpPr>
            <a:spLocks noChangeShapeType="1"/>
          </p:cNvSpPr>
          <p:nvPr/>
        </p:nvSpPr>
        <p:spPr bwMode="auto">
          <a:xfrm>
            <a:off x="198120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2" name="Line 17"/>
          <p:cNvSpPr>
            <a:spLocks noChangeShapeType="1"/>
          </p:cNvSpPr>
          <p:nvPr/>
        </p:nvSpPr>
        <p:spPr bwMode="auto">
          <a:xfrm>
            <a:off x="2244725" y="2500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3" name="Line 18"/>
          <p:cNvSpPr>
            <a:spLocks noChangeShapeType="1"/>
          </p:cNvSpPr>
          <p:nvPr/>
        </p:nvSpPr>
        <p:spPr bwMode="auto">
          <a:xfrm>
            <a:off x="2244725" y="2195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4" name="Line 19"/>
          <p:cNvSpPr>
            <a:spLocks noChangeShapeType="1"/>
          </p:cNvSpPr>
          <p:nvPr/>
        </p:nvSpPr>
        <p:spPr bwMode="auto">
          <a:xfrm>
            <a:off x="2244725" y="15732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5" name="Line 20"/>
          <p:cNvSpPr>
            <a:spLocks noChangeShapeType="1"/>
          </p:cNvSpPr>
          <p:nvPr/>
        </p:nvSpPr>
        <p:spPr bwMode="auto">
          <a:xfrm>
            <a:off x="2244725" y="1890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6" name="Line 21"/>
          <p:cNvSpPr>
            <a:spLocks noChangeShapeType="1"/>
          </p:cNvSpPr>
          <p:nvPr/>
        </p:nvSpPr>
        <p:spPr bwMode="auto">
          <a:xfrm flipH="1">
            <a:off x="2311400" y="1357313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2244725" y="46339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8" name="Line 23"/>
          <p:cNvSpPr>
            <a:spLocks noChangeShapeType="1"/>
          </p:cNvSpPr>
          <p:nvPr/>
        </p:nvSpPr>
        <p:spPr bwMode="auto">
          <a:xfrm>
            <a:off x="2244725" y="4329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099" name="Line 24"/>
          <p:cNvSpPr>
            <a:spLocks noChangeShapeType="1"/>
          </p:cNvSpPr>
          <p:nvPr/>
        </p:nvSpPr>
        <p:spPr bwMode="auto">
          <a:xfrm>
            <a:off x="2244725" y="4024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0" name="Line 25"/>
          <p:cNvSpPr>
            <a:spLocks noChangeShapeType="1"/>
          </p:cNvSpPr>
          <p:nvPr/>
        </p:nvSpPr>
        <p:spPr bwMode="auto">
          <a:xfrm>
            <a:off x="2244725" y="3414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1" name="Line 26"/>
          <p:cNvSpPr>
            <a:spLocks noChangeShapeType="1"/>
          </p:cNvSpPr>
          <p:nvPr/>
        </p:nvSpPr>
        <p:spPr bwMode="auto">
          <a:xfrm>
            <a:off x="2244725" y="3719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2" name="Line 27"/>
          <p:cNvSpPr>
            <a:spLocks noChangeShapeType="1"/>
          </p:cNvSpPr>
          <p:nvPr/>
        </p:nvSpPr>
        <p:spPr bwMode="auto">
          <a:xfrm>
            <a:off x="533400" y="28051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3" name="Line 28"/>
          <p:cNvSpPr>
            <a:spLocks noChangeShapeType="1"/>
          </p:cNvSpPr>
          <p:nvPr/>
        </p:nvSpPr>
        <p:spPr bwMode="auto">
          <a:xfrm>
            <a:off x="533400" y="25003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4" name="Line 29"/>
          <p:cNvSpPr>
            <a:spLocks noChangeShapeType="1"/>
          </p:cNvSpPr>
          <p:nvPr/>
        </p:nvSpPr>
        <p:spPr bwMode="auto">
          <a:xfrm>
            <a:off x="533400" y="21955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5" name="Line 30"/>
          <p:cNvSpPr>
            <a:spLocks noChangeShapeType="1"/>
          </p:cNvSpPr>
          <p:nvPr/>
        </p:nvSpPr>
        <p:spPr bwMode="auto">
          <a:xfrm>
            <a:off x="533400" y="18907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6" name="Line 31"/>
          <p:cNvSpPr>
            <a:spLocks noChangeShapeType="1"/>
          </p:cNvSpPr>
          <p:nvPr/>
        </p:nvSpPr>
        <p:spPr bwMode="auto">
          <a:xfrm>
            <a:off x="533400" y="15732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7" name="Line 32"/>
          <p:cNvSpPr>
            <a:spLocks noChangeShapeType="1"/>
          </p:cNvSpPr>
          <p:nvPr/>
        </p:nvSpPr>
        <p:spPr bwMode="auto">
          <a:xfrm>
            <a:off x="533400" y="46339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8" name="Line 33"/>
          <p:cNvSpPr>
            <a:spLocks noChangeShapeType="1"/>
          </p:cNvSpPr>
          <p:nvPr/>
        </p:nvSpPr>
        <p:spPr bwMode="auto">
          <a:xfrm>
            <a:off x="533400" y="43291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09" name="Line 34"/>
          <p:cNvSpPr>
            <a:spLocks noChangeShapeType="1"/>
          </p:cNvSpPr>
          <p:nvPr/>
        </p:nvSpPr>
        <p:spPr bwMode="auto">
          <a:xfrm>
            <a:off x="533400" y="40243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0" name="Line 35"/>
          <p:cNvSpPr>
            <a:spLocks noChangeShapeType="1"/>
          </p:cNvSpPr>
          <p:nvPr/>
        </p:nvSpPr>
        <p:spPr bwMode="auto">
          <a:xfrm>
            <a:off x="533400" y="37195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1" name="Line 36"/>
          <p:cNvSpPr>
            <a:spLocks noChangeShapeType="1"/>
          </p:cNvSpPr>
          <p:nvPr/>
        </p:nvSpPr>
        <p:spPr bwMode="auto">
          <a:xfrm>
            <a:off x="533400" y="34147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2" name="Line 37"/>
          <p:cNvSpPr>
            <a:spLocks noChangeShapeType="1"/>
          </p:cNvSpPr>
          <p:nvPr/>
        </p:nvSpPr>
        <p:spPr bwMode="auto">
          <a:xfrm>
            <a:off x="7620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3" name="Line 38"/>
          <p:cNvSpPr>
            <a:spLocks noChangeShapeType="1"/>
          </p:cNvSpPr>
          <p:nvPr/>
        </p:nvSpPr>
        <p:spPr bwMode="auto">
          <a:xfrm>
            <a:off x="10668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4" name="Line 39"/>
          <p:cNvSpPr>
            <a:spLocks noChangeShapeType="1"/>
          </p:cNvSpPr>
          <p:nvPr/>
        </p:nvSpPr>
        <p:spPr bwMode="auto">
          <a:xfrm>
            <a:off x="13716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5" name="Line 40"/>
          <p:cNvSpPr>
            <a:spLocks noChangeShapeType="1"/>
          </p:cNvSpPr>
          <p:nvPr/>
        </p:nvSpPr>
        <p:spPr bwMode="auto">
          <a:xfrm>
            <a:off x="16764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6" name="Line 41"/>
          <p:cNvSpPr>
            <a:spLocks noChangeShapeType="1"/>
          </p:cNvSpPr>
          <p:nvPr/>
        </p:nvSpPr>
        <p:spPr bwMode="auto">
          <a:xfrm>
            <a:off x="198120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7" name="Line 42"/>
          <p:cNvSpPr>
            <a:spLocks noChangeShapeType="1"/>
          </p:cNvSpPr>
          <p:nvPr/>
        </p:nvSpPr>
        <p:spPr bwMode="auto">
          <a:xfrm>
            <a:off x="26543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8" name="Line 43"/>
          <p:cNvSpPr>
            <a:spLocks noChangeShapeType="1"/>
          </p:cNvSpPr>
          <p:nvPr/>
        </p:nvSpPr>
        <p:spPr bwMode="auto">
          <a:xfrm>
            <a:off x="29718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19" name="Line 44"/>
          <p:cNvSpPr>
            <a:spLocks noChangeShapeType="1"/>
          </p:cNvSpPr>
          <p:nvPr/>
        </p:nvSpPr>
        <p:spPr bwMode="auto">
          <a:xfrm>
            <a:off x="32766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0" name="Line 45"/>
          <p:cNvSpPr>
            <a:spLocks noChangeShapeType="1"/>
          </p:cNvSpPr>
          <p:nvPr/>
        </p:nvSpPr>
        <p:spPr bwMode="auto">
          <a:xfrm>
            <a:off x="35814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1" name="Line 46"/>
          <p:cNvSpPr>
            <a:spLocks noChangeShapeType="1"/>
          </p:cNvSpPr>
          <p:nvPr/>
        </p:nvSpPr>
        <p:spPr bwMode="auto">
          <a:xfrm>
            <a:off x="388620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2" name="Oval 47"/>
          <p:cNvSpPr>
            <a:spLocks noChangeArrowheads="1"/>
          </p:cNvSpPr>
          <p:nvPr/>
        </p:nvSpPr>
        <p:spPr bwMode="auto">
          <a:xfrm>
            <a:off x="3235325" y="1841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3" name="Oval 48"/>
          <p:cNvSpPr>
            <a:spLocks noChangeArrowheads="1"/>
          </p:cNvSpPr>
          <p:nvPr/>
        </p:nvSpPr>
        <p:spPr bwMode="auto">
          <a:xfrm>
            <a:off x="2930525" y="2438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4" name="Oval 50"/>
          <p:cNvSpPr>
            <a:spLocks noChangeArrowheads="1"/>
          </p:cNvSpPr>
          <p:nvPr/>
        </p:nvSpPr>
        <p:spPr bwMode="auto">
          <a:xfrm>
            <a:off x="2603500" y="30607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5" name="Oval 51"/>
          <p:cNvSpPr>
            <a:spLocks noChangeArrowheads="1"/>
          </p:cNvSpPr>
          <p:nvPr/>
        </p:nvSpPr>
        <p:spPr bwMode="auto">
          <a:xfrm>
            <a:off x="2257425" y="3670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6" name="Oval 52"/>
          <p:cNvSpPr>
            <a:spLocks noChangeArrowheads="1"/>
          </p:cNvSpPr>
          <p:nvPr/>
        </p:nvSpPr>
        <p:spPr bwMode="auto">
          <a:xfrm>
            <a:off x="1927225" y="42799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7" name="Line 53"/>
          <p:cNvSpPr>
            <a:spLocks noChangeShapeType="1"/>
          </p:cNvSpPr>
          <p:nvPr/>
        </p:nvSpPr>
        <p:spPr bwMode="auto">
          <a:xfrm flipV="1">
            <a:off x="1600200" y="1295400"/>
            <a:ext cx="1981200" cy="3733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8" name="Line 54"/>
          <p:cNvSpPr>
            <a:spLocks noChangeShapeType="1"/>
          </p:cNvSpPr>
          <p:nvPr/>
        </p:nvSpPr>
        <p:spPr bwMode="auto">
          <a:xfrm flipV="1">
            <a:off x="4972050" y="31099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29" name="Text Box 55"/>
          <p:cNvSpPr txBox="1">
            <a:spLocks noChangeArrowheads="1"/>
          </p:cNvSpPr>
          <p:nvPr/>
        </p:nvSpPr>
        <p:spPr bwMode="auto">
          <a:xfrm>
            <a:off x="8401050" y="295751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x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30" name="Text Box 56"/>
          <p:cNvSpPr txBox="1">
            <a:spLocks noChangeArrowheads="1"/>
          </p:cNvSpPr>
          <p:nvPr/>
        </p:nvSpPr>
        <p:spPr bwMode="auto">
          <a:xfrm>
            <a:off x="6362700" y="990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y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31" name="Line 57"/>
          <p:cNvSpPr>
            <a:spLocks noChangeShapeType="1"/>
          </p:cNvSpPr>
          <p:nvPr/>
        </p:nvSpPr>
        <p:spPr bwMode="auto">
          <a:xfrm>
            <a:off x="70167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2" name="Line 58"/>
          <p:cNvSpPr>
            <a:spLocks noChangeShapeType="1"/>
          </p:cNvSpPr>
          <p:nvPr/>
        </p:nvSpPr>
        <p:spPr bwMode="auto">
          <a:xfrm>
            <a:off x="6607175" y="2805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3" name="Line 59"/>
          <p:cNvSpPr>
            <a:spLocks noChangeShapeType="1"/>
          </p:cNvSpPr>
          <p:nvPr/>
        </p:nvSpPr>
        <p:spPr bwMode="auto">
          <a:xfrm>
            <a:off x="73342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4" name="Line 60"/>
          <p:cNvSpPr>
            <a:spLocks noChangeShapeType="1"/>
          </p:cNvSpPr>
          <p:nvPr/>
        </p:nvSpPr>
        <p:spPr bwMode="auto">
          <a:xfrm>
            <a:off x="76390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5" name="Line 61"/>
          <p:cNvSpPr>
            <a:spLocks noChangeShapeType="1"/>
          </p:cNvSpPr>
          <p:nvPr/>
        </p:nvSpPr>
        <p:spPr bwMode="auto">
          <a:xfrm>
            <a:off x="79438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6" name="Line 62"/>
          <p:cNvSpPr>
            <a:spLocks noChangeShapeType="1"/>
          </p:cNvSpPr>
          <p:nvPr/>
        </p:nvSpPr>
        <p:spPr bwMode="auto">
          <a:xfrm>
            <a:off x="82486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7" name="Line 63"/>
          <p:cNvSpPr>
            <a:spLocks noChangeShapeType="1"/>
          </p:cNvSpPr>
          <p:nvPr/>
        </p:nvSpPr>
        <p:spPr bwMode="auto">
          <a:xfrm>
            <a:off x="51244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8" name="Line 64"/>
          <p:cNvSpPr>
            <a:spLocks noChangeShapeType="1"/>
          </p:cNvSpPr>
          <p:nvPr/>
        </p:nvSpPr>
        <p:spPr bwMode="auto">
          <a:xfrm>
            <a:off x="54292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39" name="Line 65"/>
          <p:cNvSpPr>
            <a:spLocks noChangeShapeType="1"/>
          </p:cNvSpPr>
          <p:nvPr/>
        </p:nvSpPr>
        <p:spPr bwMode="auto">
          <a:xfrm>
            <a:off x="57340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0" name="Line 66"/>
          <p:cNvSpPr>
            <a:spLocks noChangeShapeType="1"/>
          </p:cNvSpPr>
          <p:nvPr/>
        </p:nvSpPr>
        <p:spPr bwMode="auto">
          <a:xfrm>
            <a:off x="60388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1" name="Line 67"/>
          <p:cNvSpPr>
            <a:spLocks noChangeShapeType="1"/>
          </p:cNvSpPr>
          <p:nvPr/>
        </p:nvSpPr>
        <p:spPr bwMode="auto">
          <a:xfrm>
            <a:off x="6343650" y="304323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2" name="Line 68"/>
          <p:cNvSpPr>
            <a:spLocks noChangeShapeType="1"/>
          </p:cNvSpPr>
          <p:nvPr/>
        </p:nvSpPr>
        <p:spPr bwMode="auto">
          <a:xfrm>
            <a:off x="6607175" y="2500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3" name="Line 69"/>
          <p:cNvSpPr>
            <a:spLocks noChangeShapeType="1"/>
          </p:cNvSpPr>
          <p:nvPr/>
        </p:nvSpPr>
        <p:spPr bwMode="auto">
          <a:xfrm>
            <a:off x="6607175" y="2195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4" name="Line 70"/>
          <p:cNvSpPr>
            <a:spLocks noChangeShapeType="1"/>
          </p:cNvSpPr>
          <p:nvPr/>
        </p:nvSpPr>
        <p:spPr bwMode="auto">
          <a:xfrm>
            <a:off x="6607175" y="15732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5" name="Line 71"/>
          <p:cNvSpPr>
            <a:spLocks noChangeShapeType="1"/>
          </p:cNvSpPr>
          <p:nvPr/>
        </p:nvSpPr>
        <p:spPr bwMode="auto">
          <a:xfrm>
            <a:off x="6607175" y="1890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6" name="Line 72"/>
          <p:cNvSpPr>
            <a:spLocks noChangeShapeType="1"/>
          </p:cNvSpPr>
          <p:nvPr/>
        </p:nvSpPr>
        <p:spPr bwMode="auto">
          <a:xfrm flipH="1">
            <a:off x="6673850" y="1357313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7" name="Line 73"/>
          <p:cNvSpPr>
            <a:spLocks noChangeShapeType="1"/>
          </p:cNvSpPr>
          <p:nvPr/>
        </p:nvSpPr>
        <p:spPr bwMode="auto">
          <a:xfrm>
            <a:off x="6607175" y="46339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8" name="Line 74"/>
          <p:cNvSpPr>
            <a:spLocks noChangeShapeType="1"/>
          </p:cNvSpPr>
          <p:nvPr/>
        </p:nvSpPr>
        <p:spPr bwMode="auto">
          <a:xfrm>
            <a:off x="6607175" y="43291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49" name="Line 75"/>
          <p:cNvSpPr>
            <a:spLocks noChangeShapeType="1"/>
          </p:cNvSpPr>
          <p:nvPr/>
        </p:nvSpPr>
        <p:spPr bwMode="auto">
          <a:xfrm>
            <a:off x="6607175" y="40243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0" name="Line 76"/>
          <p:cNvSpPr>
            <a:spLocks noChangeShapeType="1"/>
          </p:cNvSpPr>
          <p:nvPr/>
        </p:nvSpPr>
        <p:spPr bwMode="auto">
          <a:xfrm>
            <a:off x="6607175" y="34147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1" name="Line 77"/>
          <p:cNvSpPr>
            <a:spLocks noChangeShapeType="1"/>
          </p:cNvSpPr>
          <p:nvPr/>
        </p:nvSpPr>
        <p:spPr bwMode="auto">
          <a:xfrm>
            <a:off x="6607175" y="3719513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2" name="Line 78"/>
          <p:cNvSpPr>
            <a:spLocks noChangeShapeType="1"/>
          </p:cNvSpPr>
          <p:nvPr/>
        </p:nvSpPr>
        <p:spPr bwMode="auto">
          <a:xfrm>
            <a:off x="4895850" y="28051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3" name="Line 79"/>
          <p:cNvSpPr>
            <a:spLocks noChangeShapeType="1"/>
          </p:cNvSpPr>
          <p:nvPr/>
        </p:nvSpPr>
        <p:spPr bwMode="auto">
          <a:xfrm>
            <a:off x="4895850" y="25003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4" name="Line 80"/>
          <p:cNvSpPr>
            <a:spLocks noChangeShapeType="1"/>
          </p:cNvSpPr>
          <p:nvPr/>
        </p:nvSpPr>
        <p:spPr bwMode="auto">
          <a:xfrm>
            <a:off x="4895850" y="21955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5" name="Line 81"/>
          <p:cNvSpPr>
            <a:spLocks noChangeShapeType="1"/>
          </p:cNvSpPr>
          <p:nvPr/>
        </p:nvSpPr>
        <p:spPr bwMode="auto">
          <a:xfrm>
            <a:off x="4895850" y="18907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6" name="Line 82"/>
          <p:cNvSpPr>
            <a:spLocks noChangeShapeType="1"/>
          </p:cNvSpPr>
          <p:nvPr/>
        </p:nvSpPr>
        <p:spPr bwMode="auto">
          <a:xfrm>
            <a:off x="4895850" y="1573213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7" name="Line 83"/>
          <p:cNvSpPr>
            <a:spLocks noChangeShapeType="1"/>
          </p:cNvSpPr>
          <p:nvPr/>
        </p:nvSpPr>
        <p:spPr bwMode="auto">
          <a:xfrm>
            <a:off x="4895850" y="46339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8" name="Line 84"/>
          <p:cNvSpPr>
            <a:spLocks noChangeShapeType="1"/>
          </p:cNvSpPr>
          <p:nvPr/>
        </p:nvSpPr>
        <p:spPr bwMode="auto">
          <a:xfrm>
            <a:off x="4895850" y="43291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59" name="Line 85"/>
          <p:cNvSpPr>
            <a:spLocks noChangeShapeType="1"/>
          </p:cNvSpPr>
          <p:nvPr/>
        </p:nvSpPr>
        <p:spPr bwMode="auto">
          <a:xfrm>
            <a:off x="4895850" y="40243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0" name="Line 86"/>
          <p:cNvSpPr>
            <a:spLocks noChangeShapeType="1"/>
          </p:cNvSpPr>
          <p:nvPr/>
        </p:nvSpPr>
        <p:spPr bwMode="auto">
          <a:xfrm>
            <a:off x="4895850" y="37195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1" name="Line 87"/>
          <p:cNvSpPr>
            <a:spLocks noChangeShapeType="1"/>
          </p:cNvSpPr>
          <p:nvPr/>
        </p:nvSpPr>
        <p:spPr bwMode="auto">
          <a:xfrm>
            <a:off x="4895850" y="3414713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2" name="Line 88"/>
          <p:cNvSpPr>
            <a:spLocks noChangeShapeType="1"/>
          </p:cNvSpPr>
          <p:nvPr/>
        </p:nvSpPr>
        <p:spPr bwMode="auto">
          <a:xfrm>
            <a:off x="51244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3" name="Line 89"/>
          <p:cNvSpPr>
            <a:spLocks noChangeShapeType="1"/>
          </p:cNvSpPr>
          <p:nvPr/>
        </p:nvSpPr>
        <p:spPr bwMode="auto">
          <a:xfrm>
            <a:off x="54292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4" name="Line 90"/>
          <p:cNvSpPr>
            <a:spLocks noChangeShapeType="1"/>
          </p:cNvSpPr>
          <p:nvPr/>
        </p:nvSpPr>
        <p:spPr bwMode="auto">
          <a:xfrm>
            <a:off x="57340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5" name="Line 91"/>
          <p:cNvSpPr>
            <a:spLocks noChangeShapeType="1"/>
          </p:cNvSpPr>
          <p:nvPr/>
        </p:nvSpPr>
        <p:spPr bwMode="auto">
          <a:xfrm>
            <a:off x="60388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6" name="Line 92"/>
          <p:cNvSpPr>
            <a:spLocks noChangeShapeType="1"/>
          </p:cNvSpPr>
          <p:nvPr/>
        </p:nvSpPr>
        <p:spPr bwMode="auto">
          <a:xfrm>
            <a:off x="6343650" y="1433513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7" name="Line 93"/>
          <p:cNvSpPr>
            <a:spLocks noChangeShapeType="1"/>
          </p:cNvSpPr>
          <p:nvPr/>
        </p:nvSpPr>
        <p:spPr bwMode="auto">
          <a:xfrm>
            <a:off x="70167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8" name="Line 94"/>
          <p:cNvSpPr>
            <a:spLocks noChangeShapeType="1"/>
          </p:cNvSpPr>
          <p:nvPr/>
        </p:nvSpPr>
        <p:spPr bwMode="auto">
          <a:xfrm>
            <a:off x="73342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69" name="Line 95"/>
          <p:cNvSpPr>
            <a:spLocks noChangeShapeType="1"/>
          </p:cNvSpPr>
          <p:nvPr/>
        </p:nvSpPr>
        <p:spPr bwMode="auto">
          <a:xfrm>
            <a:off x="76390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70" name="Line 96"/>
          <p:cNvSpPr>
            <a:spLocks noChangeShapeType="1"/>
          </p:cNvSpPr>
          <p:nvPr/>
        </p:nvSpPr>
        <p:spPr bwMode="auto">
          <a:xfrm>
            <a:off x="79438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71" name="Line 97"/>
          <p:cNvSpPr>
            <a:spLocks noChangeShapeType="1"/>
          </p:cNvSpPr>
          <p:nvPr/>
        </p:nvSpPr>
        <p:spPr bwMode="auto">
          <a:xfrm>
            <a:off x="8248650" y="1357313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72" name="Oval 98"/>
          <p:cNvSpPr>
            <a:spLocks noChangeArrowheads="1"/>
          </p:cNvSpPr>
          <p:nvPr/>
        </p:nvSpPr>
        <p:spPr bwMode="auto">
          <a:xfrm>
            <a:off x="6629400" y="3962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73" name="Oval 99"/>
          <p:cNvSpPr>
            <a:spLocks noChangeArrowheads="1"/>
          </p:cNvSpPr>
          <p:nvPr/>
        </p:nvSpPr>
        <p:spPr bwMode="auto">
          <a:xfrm>
            <a:off x="7594600" y="42672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74" name="Oval 100"/>
          <p:cNvSpPr>
            <a:spLocks noChangeArrowheads="1"/>
          </p:cNvSpPr>
          <p:nvPr/>
        </p:nvSpPr>
        <p:spPr bwMode="auto">
          <a:xfrm>
            <a:off x="5683250" y="3683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175" name="Line 101"/>
          <p:cNvSpPr>
            <a:spLocks noChangeShapeType="1"/>
          </p:cNvSpPr>
          <p:nvPr/>
        </p:nvSpPr>
        <p:spPr bwMode="auto">
          <a:xfrm>
            <a:off x="4876800" y="3429000"/>
            <a:ext cx="3505200" cy="1143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58" name="Text Box 102"/>
          <p:cNvSpPr txBox="1">
            <a:spLocks noChangeArrowheads="1"/>
          </p:cNvSpPr>
          <p:nvPr/>
        </p:nvSpPr>
        <p:spPr bwMode="auto">
          <a:xfrm>
            <a:off x="1066800" y="5073650"/>
            <a:ext cx="1160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b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-2</a:t>
            </a:r>
          </a:p>
        </p:txBody>
      </p:sp>
      <p:graphicFrame>
        <p:nvGraphicFramePr>
          <p:cNvPr id="19559" name="Object 2"/>
          <p:cNvGraphicFramePr>
            <a:graphicFrameLocks noChangeAspect="1"/>
          </p:cNvGraphicFramePr>
          <p:nvPr/>
        </p:nvGraphicFramePr>
        <p:xfrm>
          <a:off x="2514600" y="4876800"/>
          <a:ext cx="10668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PH Computer Item Generator Equation" r:id="rId3" imgW="419040" imgH="393480" progId="Equation">
                  <p:embed/>
                </p:oleObj>
              </mc:Choice>
              <mc:Fallback>
                <p:oleObj name="PH Computer Item Generator Equation" r:id="rId3" imgW="41904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76800"/>
                        <a:ext cx="10668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0" name="Text Box 104"/>
          <p:cNvSpPr txBox="1">
            <a:spLocks noChangeArrowheads="1"/>
          </p:cNvSpPr>
          <p:nvPr/>
        </p:nvSpPr>
        <p:spPr bwMode="auto">
          <a:xfrm>
            <a:off x="1371600" y="5973763"/>
            <a:ext cx="1770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y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2x </a:t>
            </a:r>
            <a:r>
              <a:rPr lang="en-US" sz="3200" b="1" smtClean="0">
                <a:solidFill>
                  <a:srgbClr val="CC0000"/>
                </a:solidFill>
              </a:rPr>
              <a:t>-</a:t>
            </a:r>
            <a:r>
              <a:rPr lang="en-US" sz="3200" smtClean="0">
                <a:solidFill>
                  <a:srgbClr val="CC0000"/>
                </a:solidFill>
              </a:rPr>
              <a:t> 2</a:t>
            </a:r>
          </a:p>
        </p:txBody>
      </p:sp>
      <p:sp>
        <p:nvSpPr>
          <p:cNvPr id="19561" name="Text Box 105"/>
          <p:cNvSpPr txBox="1">
            <a:spLocks noChangeArrowheads="1"/>
          </p:cNvSpPr>
          <p:nvPr/>
        </p:nvSpPr>
        <p:spPr bwMode="auto">
          <a:xfrm>
            <a:off x="5410200" y="5073650"/>
            <a:ext cx="1160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CC0000"/>
                </a:solidFill>
              </a:rPr>
              <a:t>b </a:t>
            </a:r>
            <a:r>
              <a:rPr lang="en-US" sz="3200" b="1" smtClean="0">
                <a:solidFill>
                  <a:srgbClr val="CC0000"/>
                </a:solidFill>
              </a:rPr>
              <a:t>=</a:t>
            </a:r>
            <a:r>
              <a:rPr lang="en-US" sz="3200" smtClean="0">
                <a:solidFill>
                  <a:srgbClr val="CC0000"/>
                </a:solidFill>
              </a:rPr>
              <a:t> -3</a:t>
            </a:r>
          </a:p>
        </p:txBody>
      </p:sp>
      <p:graphicFrame>
        <p:nvGraphicFramePr>
          <p:cNvPr id="19562" name="Object 3"/>
          <p:cNvGraphicFramePr>
            <a:graphicFrameLocks noChangeAspect="1"/>
          </p:cNvGraphicFramePr>
          <p:nvPr/>
        </p:nvGraphicFramePr>
        <p:xfrm>
          <a:off x="6762750" y="4876800"/>
          <a:ext cx="12573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PH Computer Item Generator Equation" r:id="rId5" imgW="495000" imgH="393480" progId="Equation">
                  <p:embed/>
                </p:oleObj>
              </mc:Choice>
              <mc:Fallback>
                <p:oleObj name="PH Computer Item Generator Equation" r:id="rId5" imgW="49500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0" y="4876800"/>
                        <a:ext cx="12573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3" name="Object 4"/>
          <p:cNvGraphicFramePr>
            <a:graphicFrameLocks noChangeAspect="1"/>
          </p:cNvGraphicFramePr>
          <p:nvPr/>
        </p:nvGraphicFramePr>
        <p:xfrm>
          <a:off x="5681663" y="5715000"/>
          <a:ext cx="2201862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Worksheet Builder Equation" r:id="rId7" imgW="825480" imgH="393480" progId="Equation">
                  <p:embed/>
                </p:oleObj>
              </mc:Choice>
              <mc:Fallback>
                <p:oleObj name="Worksheet Builder Equation" r:id="rId7" imgW="825480" imgH="39348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5715000"/>
                        <a:ext cx="2201862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4" name="Oval 108"/>
          <p:cNvSpPr>
            <a:spLocks noChangeArrowheads="1"/>
          </p:cNvSpPr>
          <p:nvPr/>
        </p:nvSpPr>
        <p:spPr bwMode="auto">
          <a:xfrm>
            <a:off x="1206500" y="5981700"/>
            <a:ext cx="22098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65" name="Oval 109"/>
          <p:cNvSpPr>
            <a:spLocks noChangeArrowheads="1"/>
          </p:cNvSpPr>
          <p:nvPr/>
        </p:nvSpPr>
        <p:spPr bwMode="auto">
          <a:xfrm>
            <a:off x="5486400" y="5753100"/>
            <a:ext cx="2590800" cy="9906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8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" grpId="0" autoUpdateAnimBg="0"/>
      <p:bldP spid="19560" grpId="0" autoUpdateAnimBg="0"/>
      <p:bldP spid="19561" grpId="0" autoUpdateAnimBg="0"/>
      <p:bldP spid="19564" grpId="0" animBg="1"/>
      <p:bldP spid="195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349374"/>
            <a:ext cx="4648200" cy="4648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290" name="Text Box 2"/>
              <p:cNvSpPr txBox="1">
                <a:spLocks noChangeArrowheads="1"/>
              </p:cNvSpPr>
              <p:nvPr/>
            </p:nvSpPr>
            <p:spPr bwMode="auto">
              <a:xfrm>
                <a:off x="152400" y="152400"/>
                <a:ext cx="8915400" cy="1170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  <a:t>Graph the line which passes through (-1, -3) and has a</a:t>
                </a:r>
                <a:br>
                  <a:rPr lang="en-US" sz="28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</a:br>
                <a:r>
                  <a:rPr lang="en-US" sz="28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  <a:t>slope </a:t>
                </a:r>
                <a:r>
                  <a:rPr lang="en-US" sz="28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  <a:t>of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0000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00"/>
                    </a:solidFill>
                    <a:latin typeface="Cambria Math" pitchFamily="18" charset="0"/>
                    <a:ea typeface="Cambria Math" pitchFamily="18" charset="0"/>
                  </a:rPr>
                  <a:t> .</a:t>
                </a:r>
                <a:endParaRPr lang="en-US" sz="2800" dirty="0" smtClean="0">
                  <a:solidFill>
                    <a:srgbClr val="000000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229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52400"/>
                <a:ext cx="8915400" cy="1170641"/>
              </a:xfrm>
              <a:prstGeom prst="rect">
                <a:avLst/>
              </a:prstGeom>
              <a:blipFill rotWithShape="1">
                <a:blip r:embed="rId3"/>
                <a:stretch>
                  <a:fillRect t="-5208" b="-20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49" name="Oval 29"/>
          <p:cNvSpPr>
            <a:spLocks noChangeArrowheads="1"/>
          </p:cNvSpPr>
          <p:nvPr/>
        </p:nvSpPr>
        <p:spPr bwMode="auto">
          <a:xfrm>
            <a:off x="6583362" y="4183062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92088" y="1676400"/>
            <a:ext cx="223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1) Plot the point.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52400" y="1066800"/>
            <a:ext cx="954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solidFill>
                  <a:srgbClr val="000000"/>
                </a:solidFill>
              </a:rPr>
              <a:t>Steps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98438" y="2174875"/>
            <a:ext cx="46682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2) Write slope as </a:t>
            </a:r>
            <a:r>
              <a:rPr lang="en-US" dirty="0" smtClean="0">
                <a:solidFill>
                  <a:srgbClr val="000000"/>
                </a:solidFill>
              </a:rPr>
              <a:t>fraction.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(The sign goes in the numerator)</a:t>
            </a:r>
            <a:endParaRPr lang="en-US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53" name="Text Box 33"/>
              <p:cNvSpPr txBox="1">
                <a:spLocks noChangeArrowheads="1"/>
              </p:cNvSpPr>
              <p:nvPr/>
            </p:nvSpPr>
            <p:spPr bwMode="auto">
              <a:xfrm>
                <a:off x="762000" y="2971800"/>
                <a:ext cx="1392241" cy="704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3333CC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dirty="0" smtClean="0">
                        <a:solidFill>
                          <a:srgbClr val="3333CC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3333CC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3333CC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0000"/>
                    </a:solidFill>
                  </a:rPr>
                  <a:t> </a:t>
                </a:r>
                <a:endParaRPr lang="en-US" sz="2800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5153" name="Text 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2971800"/>
                <a:ext cx="1392241" cy="7042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57" name="Line 37"/>
          <p:cNvSpPr>
            <a:spLocks noChangeShapeType="1"/>
          </p:cNvSpPr>
          <p:nvPr/>
        </p:nvSpPr>
        <p:spPr bwMode="auto">
          <a:xfrm flipH="1" flipV="1">
            <a:off x="6638131" y="3831430"/>
            <a:ext cx="3969" cy="394494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6654800" y="3886200"/>
            <a:ext cx="8763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59" name="Oval 39"/>
          <p:cNvSpPr>
            <a:spLocks noChangeArrowheads="1"/>
          </p:cNvSpPr>
          <p:nvPr/>
        </p:nvSpPr>
        <p:spPr bwMode="auto">
          <a:xfrm>
            <a:off x="7531100" y="3814762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060281" y="3823492"/>
            <a:ext cx="565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3333CC"/>
                </a:solidFill>
              </a:rPr>
              <a:t>+</a:t>
            </a:r>
            <a:r>
              <a:rPr lang="en-US" sz="2800" dirty="0" smtClean="0">
                <a:solidFill>
                  <a:srgbClr val="3333CC"/>
                </a:solidFill>
              </a:rPr>
              <a:t>2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5651500" y="4538662"/>
            <a:ext cx="109538" cy="109538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39700" y="3611940"/>
            <a:ext cx="485389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3) </a:t>
            </a:r>
            <a:r>
              <a:rPr lang="en-US" dirty="0" smtClean="0">
                <a:solidFill>
                  <a:srgbClr val="000000"/>
                </a:solidFill>
              </a:rPr>
              <a:t>STARTING AT THE NEW POINT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Count the rise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+ UP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─ DOWN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 flipV="1">
            <a:off x="4828604" y="3416299"/>
            <a:ext cx="3972496" cy="1524001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152400" y="5212140"/>
            <a:ext cx="41399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4) Count the run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ALWAYS to the RIGHT!!!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127221" y="6027003"/>
            <a:ext cx="70258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) CHECK if your slope is POSITIVE OR NEGATIVE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FIX MISTAKES!!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4267200" y="6378495"/>
            <a:ext cx="4841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6) Connect the points using a RULER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6825456" y="3286780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3333CC"/>
                </a:solidFill>
              </a:rPr>
              <a:t>5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6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9" grpId="0" animBg="1"/>
      <p:bldP spid="5150" grpId="0" autoUpdateAnimBg="0"/>
      <p:bldP spid="5151" grpId="0" autoUpdateAnimBg="0"/>
      <p:bldP spid="5152" grpId="0" autoUpdateAnimBg="0"/>
      <p:bldP spid="5153" grpId="0" autoUpdateAnimBg="0"/>
      <p:bldP spid="5157" grpId="0" animBg="1"/>
      <p:bldP spid="5158" grpId="0" animBg="1"/>
      <p:bldP spid="5159" grpId="0" animBg="1"/>
      <p:bldP spid="5160" grpId="0" autoUpdateAnimBg="0"/>
      <p:bldP spid="5164" grpId="0" animBg="1"/>
      <p:bldP spid="5169" grpId="0" autoUpdateAnimBg="0"/>
      <p:bldP spid="5173" grpId="0" animBg="1"/>
      <p:bldP spid="54" grpId="0" autoUpdateAnimBg="0"/>
      <p:bldP spid="55" grpId="0" autoUpdateAnimBg="0"/>
      <p:bldP spid="56" grpId="0" autoUpdateAnimBg="0"/>
      <p:bldP spid="5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576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Office Theme</vt:lpstr>
      <vt:lpstr>Default Design</vt:lpstr>
      <vt:lpstr>PH Computer Item Generator Equation</vt:lpstr>
      <vt:lpstr>Worksheet Builder Equation</vt:lpstr>
      <vt:lpstr>Microsoft Equation 3.0</vt:lpstr>
      <vt:lpstr>Equation</vt:lpstr>
      <vt:lpstr>Graphing Using Slope and y-intercept</vt:lpstr>
      <vt:lpstr>Common Core Standard:</vt:lpstr>
      <vt:lpstr>Objectives:</vt:lpstr>
      <vt:lpstr>Slope-Intercept Form</vt:lpstr>
      <vt:lpstr>PowerPoint Presentation</vt:lpstr>
      <vt:lpstr>Write the equation of the line with slope of 3 and passing through (2,7)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160</cp:revision>
  <dcterms:created xsi:type="dcterms:W3CDTF">2006-08-16T00:00:00Z</dcterms:created>
  <dcterms:modified xsi:type="dcterms:W3CDTF">2014-11-12T18:01:42Z</dcterms:modified>
</cp:coreProperties>
</file>