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4"/>
  </p:handoutMasterIdLst>
  <p:sldIdLst>
    <p:sldId id="263" r:id="rId2"/>
    <p:sldId id="264" r:id="rId3"/>
    <p:sldId id="265" r:id="rId4"/>
    <p:sldId id="272" r:id="rId5"/>
    <p:sldId id="257" r:id="rId6"/>
    <p:sldId id="258" r:id="rId7"/>
    <p:sldId id="261" r:id="rId8"/>
    <p:sldId id="277" r:id="rId9"/>
    <p:sldId id="275" r:id="rId10"/>
    <p:sldId id="269" r:id="rId11"/>
    <p:sldId id="267" r:id="rId12"/>
    <p:sldId id="278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620C8D-8195-48AA-A1A0-27F6D867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9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FFC8-1813-4EF8-A2A6-7950C635D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5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18CE-E63C-46B9-A9A2-105C58A10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9436D-DCAC-4DB6-96B9-1EB64FA4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0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3CDE9-B27B-43FA-9610-61F267269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8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D451-2E85-44B8-AE40-3B3608440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517D-591F-4C86-94D8-AE4E5A0E1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BA2F-A7C3-4482-906F-7003A7C1D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9BD0D-6C87-4DEE-83D0-0837B41F6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3395-BCA7-42D1-B3A7-73BB8DFEA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2012-9464-4DB1-B8B6-4A459BE30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0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1CB8-5E98-41DD-838D-484403421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0D5D71-26CE-48ED-8557-BCA824C82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53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52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0.wmf"/><Relationship Id="rId25" Type="http://schemas.openxmlformats.org/officeDocument/2006/relationships/image" Target="../media/image54.wmf"/><Relationship Id="rId2" Type="http://schemas.openxmlformats.org/officeDocument/2006/relationships/tags" Target="../tags/tag3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56.bin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3.bin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1.wmf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18.wmf"/><Relationship Id="rId19" Type="http://schemas.openxmlformats.org/officeDocument/2006/relationships/image" Target="../media/image22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Relationship Id="rId22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dirty="0" smtClean="0"/>
              <a:t>Using Linear Systems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dirty="0" smtClean="0"/>
              <a:t>Rate Problems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REMEMBER</a:t>
            </a:r>
            <a:r>
              <a:rPr lang="en-US" kern="0" dirty="0" smtClean="0"/>
              <a:t>:</a:t>
            </a:r>
          </a:p>
          <a:p>
            <a:pPr algn="ctr">
              <a:buFontTx/>
              <a:buNone/>
            </a:pPr>
            <a:r>
              <a:rPr lang="en-US" kern="0" dirty="0" smtClean="0"/>
              <a:t>Distance = rate </a:t>
            </a:r>
            <a:r>
              <a:rPr lang="en-US" kern="0" dirty="0" smtClean="0">
                <a:cs typeface="Times New Roman" pitchFamily="18" charset="0"/>
              </a:rPr>
              <a:t>●</a:t>
            </a:r>
            <a:r>
              <a:rPr lang="en-US" kern="0" dirty="0" smtClean="0"/>
              <a:t> time</a:t>
            </a:r>
          </a:p>
          <a:p>
            <a:pPr algn="ctr">
              <a:buFontTx/>
              <a:buNone/>
            </a:pPr>
            <a:endParaRPr lang="en-US" kern="0" dirty="0" smtClean="0"/>
          </a:p>
          <a:p>
            <a:pPr algn="ctr">
              <a:buFontTx/>
              <a:buNone/>
            </a:pPr>
            <a:r>
              <a:rPr lang="en-US" dirty="0" smtClean="0"/>
              <a:t>The total equals the sum of it’s parts.</a:t>
            </a:r>
          </a:p>
          <a:p>
            <a:pPr algn="ctr">
              <a:buFontTx/>
              <a:buNone/>
            </a:pPr>
            <a:r>
              <a:rPr lang="en-US" dirty="0" smtClean="0"/>
              <a:t>If a + b = c</a:t>
            </a:r>
          </a:p>
          <a:p>
            <a:pPr algn="ctr">
              <a:buFontTx/>
              <a:buNone/>
            </a:pPr>
            <a:r>
              <a:rPr lang="en-US" dirty="0" smtClean="0"/>
              <a:t>Then a = c - b</a:t>
            </a: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Rate Problem </a:t>
            </a:r>
          </a:p>
        </p:txBody>
      </p:sp>
      <p:sp>
        <p:nvSpPr>
          <p:cNvPr id="5134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88392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/>
              <a:t>Ben paddles his kayak 8 miles upstream in 4 hours.  He turns around and paddles downstream to his starting point in 2 hours.  What is the rate at which Ben paddles in still water?  What is the rate of the river’s current?</a:t>
            </a:r>
          </a:p>
        </p:txBody>
      </p:sp>
      <p:graphicFrame>
        <p:nvGraphicFramePr>
          <p:cNvPr id="16460" name="Group 76"/>
          <p:cNvGraphicFramePr>
            <a:graphicFrameLocks noGrp="1"/>
          </p:cNvGraphicFramePr>
          <p:nvPr/>
        </p:nvGraphicFramePr>
        <p:xfrm>
          <a:off x="304800" y="2438400"/>
          <a:ext cx="6934200" cy="1554426"/>
        </p:xfrm>
        <a:graphic>
          <a:graphicData uri="http://schemas.openxmlformats.org/drawingml/2006/table">
            <a:tbl>
              <a:tblPr/>
              <a:tblGrid>
                <a:gridCol w="2212975"/>
                <a:gridCol w="1216025"/>
                <a:gridCol w="1828800"/>
                <a:gridCol w="16764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 (hrs)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distance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Upstream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Downstream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304800" y="4191000"/>
            <a:ext cx="419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/>
              <a:t>Let	r = rate in still water</a:t>
            </a:r>
            <a:br>
              <a:rPr lang="en-US" sz="2800"/>
            </a:br>
            <a:r>
              <a:rPr lang="en-US" sz="2800"/>
              <a:t>	c = rate of the current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6096000" y="2971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4343400" y="2971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</a:t>
            </a: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60960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43434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2730500" y="2971800"/>
            <a:ext cx="87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/>
              <a:t>r - c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2698750" y="3505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/>
              <a:t>r + c</a:t>
            </a:r>
          </a:p>
        </p:txBody>
      </p:sp>
      <p:graphicFrame>
        <p:nvGraphicFramePr>
          <p:cNvPr id="16467" name="Object 83"/>
          <p:cNvGraphicFramePr>
            <a:graphicFrameLocks noChangeAspect="1"/>
          </p:cNvGraphicFramePr>
          <p:nvPr/>
        </p:nvGraphicFramePr>
        <p:xfrm>
          <a:off x="152400" y="5257800"/>
          <a:ext cx="1905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4" imgW="799920" imgH="457200" progId="Equation.3">
                  <p:embed/>
                </p:oleObj>
              </mc:Choice>
              <mc:Fallback>
                <p:oleObj name="Equation" r:id="rId4" imgW="799920" imgH="4572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257800"/>
                        <a:ext cx="19050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69" name="Object 85"/>
          <p:cNvGraphicFramePr>
            <a:graphicFrameLocks noChangeAspect="1"/>
          </p:cNvGraphicFramePr>
          <p:nvPr/>
        </p:nvGraphicFramePr>
        <p:xfrm>
          <a:off x="2909888" y="5268913"/>
          <a:ext cx="16621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6" imgW="698400" imgH="406080" progId="Equation.3">
                  <p:embed/>
                </p:oleObj>
              </mc:Choice>
              <mc:Fallback>
                <p:oleObj name="Equation" r:id="rId6" imgW="698400" imgH="40608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5268913"/>
                        <a:ext cx="16621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0" name="Object 86"/>
          <p:cNvGraphicFramePr>
            <a:graphicFrameLocks noChangeAspect="1"/>
          </p:cNvGraphicFramePr>
          <p:nvPr/>
        </p:nvGraphicFramePr>
        <p:xfrm>
          <a:off x="2601913" y="5273675"/>
          <a:ext cx="20843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8" imgW="876240" imgH="431640" progId="Equation.3">
                  <p:embed/>
                </p:oleObj>
              </mc:Choice>
              <mc:Fallback>
                <p:oleObj name="Equation" r:id="rId8" imgW="876240" imgH="43164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5273675"/>
                        <a:ext cx="2084387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1" name="Object 87"/>
          <p:cNvGraphicFramePr>
            <a:graphicFrameLocks noChangeAspect="1"/>
          </p:cNvGraphicFramePr>
          <p:nvPr/>
        </p:nvGraphicFramePr>
        <p:xfrm>
          <a:off x="5105400" y="4310063"/>
          <a:ext cx="18129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10" imgW="761760" imgH="406080" progId="Equation.3">
                  <p:embed/>
                </p:oleObj>
              </mc:Choice>
              <mc:Fallback>
                <p:oleObj name="Equation" r:id="rId10" imgW="761760" imgH="40608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10063"/>
                        <a:ext cx="18129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4876800" y="5300663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Line 89"/>
          <p:cNvSpPr>
            <a:spLocks noChangeShapeType="1"/>
          </p:cNvSpPr>
          <p:nvPr/>
        </p:nvSpPr>
        <p:spPr bwMode="auto">
          <a:xfrm flipH="1">
            <a:off x="5791200" y="4310063"/>
            <a:ext cx="304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474" name="Object 90"/>
          <p:cNvGraphicFramePr>
            <a:graphicFrameLocks noChangeAspect="1"/>
          </p:cNvGraphicFramePr>
          <p:nvPr/>
        </p:nvGraphicFramePr>
        <p:xfrm>
          <a:off x="5832475" y="5376863"/>
          <a:ext cx="11779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12" imgW="495000" imgH="177480" progId="Equation.3">
                  <p:embed/>
                </p:oleObj>
              </mc:Choice>
              <mc:Fallback>
                <p:oleObj name="Equation" r:id="rId12" imgW="495000" imgH="17748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5376863"/>
                        <a:ext cx="117792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5" name="Object 91"/>
          <p:cNvGraphicFramePr>
            <a:graphicFrameLocks noChangeAspect="1"/>
          </p:cNvGraphicFramePr>
          <p:nvPr/>
        </p:nvGraphicFramePr>
        <p:xfrm>
          <a:off x="6005513" y="5824538"/>
          <a:ext cx="7858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14" imgW="330120" imgH="177480" progId="Equation.3">
                  <p:embed/>
                </p:oleObj>
              </mc:Choice>
              <mc:Fallback>
                <p:oleObj name="Equation" r:id="rId14" imgW="330120" imgH="17748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5824538"/>
                        <a:ext cx="78581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6" name="Object 92"/>
          <p:cNvGraphicFramePr>
            <a:graphicFrameLocks noChangeAspect="1"/>
          </p:cNvGraphicFramePr>
          <p:nvPr/>
        </p:nvGraphicFramePr>
        <p:xfrm>
          <a:off x="7405688" y="4267200"/>
          <a:ext cx="16621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16" imgW="698400" imgH="177480" progId="Equation.3">
                  <p:embed/>
                </p:oleObj>
              </mc:Choice>
              <mc:Fallback>
                <p:oleObj name="Equation" r:id="rId16" imgW="698400" imgH="1774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8" y="4267200"/>
                        <a:ext cx="16621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7" name="Object 93"/>
          <p:cNvGraphicFramePr>
            <a:graphicFrameLocks noChangeAspect="1"/>
          </p:cNvGraphicFramePr>
          <p:nvPr/>
        </p:nvGraphicFramePr>
        <p:xfrm>
          <a:off x="7151688" y="4727575"/>
          <a:ext cx="1905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18" imgW="799920" imgH="203040" progId="Equation.3">
                  <p:embed/>
                </p:oleObj>
              </mc:Choice>
              <mc:Fallback>
                <p:oleObj name="Equation" r:id="rId18" imgW="799920" imgH="20304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4727575"/>
                        <a:ext cx="19050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8" name="Object 94"/>
          <p:cNvGraphicFramePr>
            <a:graphicFrameLocks noChangeAspect="1"/>
          </p:cNvGraphicFramePr>
          <p:nvPr/>
        </p:nvGraphicFramePr>
        <p:xfrm>
          <a:off x="7585075" y="5214938"/>
          <a:ext cx="14827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20" imgW="622080" imgH="177480" progId="Equation.3">
                  <p:embed/>
                </p:oleObj>
              </mc:Choice>
              <mc:Fallback>
                <p:oleObj name="Equation" r:id="rId20" imgW="622080" imgH="17748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075" y="5214938"/>
                        <a:ext cx="148272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9" name="Object 95"/>
          <p:cNvGraphicFramePr>
            <a:graphicFrameLocks noChangeAspect="1"/>
          </p:cNvGraphicFramePr>
          <p:nvPr/>
        </p:nvGraphicFramePr>
        <p:xfrm>
          <a:off x="8077200" y="5638800"/>
          <a:ext cx="998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22" imgW="419040" imgH="177480" progId="Equation.3">
                  <p:embed/>
                </p:oleObj>
              </mc:Choice>
              <mc:Fallback>
                <p:oleObj name="Equation" r:id="rId22" imgW="419040" imgH="17748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638800"/>
                        <a:ext cx="998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0" name="Object 96"/>
          <p:cNvGraphicFramePr>
            <a:graphicFrameLocks noChangeAspect="1"/>
          </p:cNvGraphicFramePr>
          <p:nvPr/>
        </p:nvGraphicFramePr>
        <p:xfrm>
          <a:off x="8262938" y="6053138"/>
          <a:ext cx="7572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24" imgW="317160" imgH="177480" progId="Equation.3">
                  <p:embed/>
                </p:oleObj>
              </mc:Choice>
              <mc:Fallback>
                <p:oleObj name="Equation" r:id="rId24" imgW="317160" imgH="17748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38" y="6053138"/>
                        <a:ext cx="75723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609600" y="6415088"/>
            <a:ext cx="746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Ben paddles at a rate of 3 mi/h in still water.  The rate of the current is 1 mi/h.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2" grpId="0"/>
      <p:bldP spid="16461" grpId="0"/>
      <p:bldP spid="16462" grpId="0"/>
      <p:bldP spid="16463" grpId="0"/>
      <p:bldP spid="16464" grpId="0"/>
      <p:bldP spid="16465" grpId="0"/>
      <p:bldP spid="16466" grpId="0"/>
      <p:bldP spid="16472" grpId="0" animBg="1"/>
      <p:bldP spid="16473" grpId="0" animBg="1"/>
      <p:bldP spid="164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8" t="29551" r="25562" b="62584"/>
          <a:stretch/>
        </p:blipFill>
        <p:spPr bwMode="auto">
          <a:xfrm>
            <a:off x="-1" y="533400"/>
            <a:ext cx="914400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22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4000" smtClean="0"/>
              <a:t>Objective - To solve various problems using systems of linear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3800" dirty="0"/>
              <a:t>We will be studying 4 types of problems</a:t>
            </a:r>
            <a:r>
              <a:rPr lang="en-US" sz="3800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1409700" lvl="2" indent="-609600">
              <a:spcBef>
                <a:spcPts val="0"/>
              </a:spcBef>
              <a:spcAft>
                <a:spcPts val="3600"/>
              </a:spcAft>
              <a:buFontTx/>
              <a:buAutoNum type="arabicParenR"/>
            </a:pPr>
            <a:r>
              <a:rPr lang="en-US" sz="3600" dirty="0" smtClean="0"/>
              <a:t>Number and Value Problems</a:t>
            </a:r>
          </a:p>
          <a:p>
            <a:pPr marL="1409700" lvl="2" indent="-609600">
              <a:spcBef>
                <a:spcPts val="0"/>
              </a:spcBef>
              <a:spcAft>
                <a:spcPts val="3600"/>
              </a:spcAft>
              <a:buFontTx/>
              <a:buAutoNum type="arabicParenR"/>
            </a:pPr>
            <a:r>
              <a:rPr lang="en-US" sz="3600" dirty="0" smtClean="0"/>
              <a:t>Comparison Problems</a:t>
            </a:r>
          </a:p>
          <a:p>
            <a:pPr marL="1409700" lvl="2" indent="-609600">
              <a:spcBef>
                <a:spcPts val="0"/>
              </a:spcBef>
              <a:spcAft>
                <a:spcPts val="3600"/>
              </a:spcAft>
              <a:buFontTx/>
              <a:buAutoNum type="arabicParenR"/>
            </a:pPr>
            <a:r>
              <a:rPr lang="en-US" sz="3600" dirty="0" smtClean="0"/>
              <a:t>Digit Reversal Problems</a:t>
            </a:r>
          </a:p>
          <a:p>
            <a:pPr marL="1409700" lvl="2" indent="-609600">
              <a:spcBef>
                <a:spcPts val="0"/>
              </a:spcBef>
              <a:spcAft>
                <a:spcPts val="3600"/>
              </a:spcAft>
              <a:buFontTx/>
              <a:buAutoNum type="arabicParenR"/>
            </a:pPr>
            <a:r>
              <a:rPr lang="en-US" sz="3600" dirty="0" smtClean="0"/>
              <a:t>Rate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Things to Remember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Thing #1 + Thing #2 = Total # of Things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Cost of Thing #1 + Cost of Thing #2 = Total Cost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Fixed costs/things are constants.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Variable costs/things get multiplied by a variable.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/>
              <a:t>Joe bought 15 items for $135.  If the 15 items consisted of notebooks that cost $4.50 each and calculators that cost $12.00 each, how many of each did he buy?</a:t>
            </a:r>
          </a:p>
        </p:txBody>
      </p:sp>
      <p:sp>
        <p:nvSpPr>
          <p:cNvPr id="104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Number and Value Problem </a:t>
            </a:r>
            <a:r>
              <a:rPr lang="en-US" b="1" u="sng"/>
              <a:t>#</a:t>
            </a:r>
            <a:r>
              <a:rPr lang="en-US" u="sng"/>
              <a:t>1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71513" y="2209800"/>
            <a:ext cx="3881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Let x </a:t>
            </a:r>
            <a:r>
              <a:rPr lang="en-US" b="1" dirty="0"/>
              <a:t>= #</a:t>
            </a:r>
            <a:r>
              <a:rPr lang="en-US" dirty="0"/>
              <a:t> of notebooks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14875" y="2209800"/>
            <a:ext cx="397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Let y </a:t>
            </a:r>
            <a:r>
              <a:rPr lang="en-US" b="1"/>
              <a:t>= #</a:t>
            </a:r>
            <a:r>
              <a:rPr lang="en-US"/>
              <a:t> of calculators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219200" y="2819400"/>
          <a:ext cx="17827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3" imgW="634680" imgH="203040" progId="Equation.DSMT4">
                  <p:embed/>
                </p:oleObj>
              </mc:Choice>
              <mc:Fallback>
                <p:oleObj name="Equation" r:id="rId3" imgW="6346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17827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841875" y="2819400"/>
          <a:ext cx="29305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2819400"/>
                        <a:ext cx="29305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939800" y="3276600"/>
          <a:ext cx="20399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7" imgW="723600" imgH="126720" progId="Equation.DSMT4">
                  <p:embed/>
                </p:oleObj>
              </mc:Choice>
              <mc:Fallback>
                <p:oleObj name="Equation" r:id="rId7" imgW="723600" imgH="126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276600"/>
                        <a:ext cx="20399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990600" y="3657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1828800" y="3700463"/>
          <a:ext cx="17827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00463"/>
                        <a:ext cx="1782763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2362200" y="3695700"/>
            <a:ext cx="12954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352800" y="2732088"/>
            <a:ext cx="3173413" cy="1001712"/>
          </a:xfrm>
          <a:custGeom>
            <a:avLst/>
            <a:gdLst>
              <a:gd name="T0" fmla="*/ 0 w 1519"/>
              <a:gd name="T1" fmla="*/ 2147483647 h 727"/>
              <a:gd name="T2" fmla="*/ 2147483647 w 1519"/>
              <a:gd name="T3" fmla="*/ 2147483647 h 727"/>
              <a:gd name="T4" fmla="*/ 2147483647 w 1519"/>
              <a:gd name="T5" fmla="*/ 2147483647 h 727"/>
              <a:gd name="T6" fmla="*/ 2147483647 w 1519"/>
              <a:gd name="T7" fmla="*/ 2147483647 h 727"/>
              <a:gd name="T8" fmla="*/ 2147483647 w 1519"/>
              <a:gd name="T9" fmla="*/ 2147483647 h 727"/>
              <a:gd name="T10" fmla="*/ 2147483647 w 1519"/>
              <a:gd name="T11" fmla="*/ 2147483647 h 727"/>
              <a:gd name="T12" fmla="*/ 2147483647 w 1519"/>
              <a:gd name="T13" fmla="*/ 2147483647 h 727"/>
              <a:gd name="T14" fmla="*/ 2147483647 w 1519"/>
              <a:gd name="T15" fmla="*/ 2147483647 h 727"/>
              <a:gd name="T16" fmla="*/ 2147483647 w 1519"/>
              <a:gd name="T17" fmla="*/ 0 h 727"/>
              <a:gd name="T18" fmla="*/ 2147483647 w 1519"/>
              <a:gd name="T19" fmla="*/ 0 h 727"/>
              <a:gd name="T20" fmla="*/ 2147483647 w 1519"/>
              <a:gd name="T21" fmla="*/ 2147483647 h 727"/>
              <a:gd name="T22" fmla="*/ 2147483647 w 1519"/>
              <a:gd name="T23" fmla="*/ 2147483647 h 727"/>
              <a:gd name="T24" fmla="*/ 2147483647 w 1519"/>
              <a:gd name="T25" fmla="*/ 2147483647 h 7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19"/>
              <a:gd name="T40" fmla="*/ 0 h 727"/>
              <a:gd name="T41" fmla="*/ 1519 w 1519"/>
              <a:gd name="T42" fmla="*/ 727 h 7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19" h="727">
                <a:moveTo>
                  <a:pt x="0" y="727"/>
                </a:moveTo>
                <a:lnTo>
                  <a:pt x="86" y="516"/>
                </a:lnTo>
                <a:lnTo>
                  <a:pt x="152" y="383"/>
                </a:lnTo>
                <a:lnTo>
                  <a:pt x="219" y="250"/>
                </a:lnTo>
                <a:lnTo>
                  <a:pt x="302" y="150"/>
                </a:lnTo>
                <a:lnTo>
                  <a:pt x="386" y="83"/>
                </a:lnTo>
                <a:lnTo>
                  <a:pt x="477" y="50"/>
                </a:lnTo>
                <a:lnTo>
                  <a:pt x="594" y="25"/>
                </a:lnTo>
                <a:lnTo>
                  <a:pt x="786" y="0"/>
                </a:lnTo>
                <a:lnTo>
                  <a:pt x="977" y="0"/>
                </a:lnTo>
                <a:lnTo>
                  <a:pt x="1161" y="16"/>
                </a:lnTo>
                <a:lnTo>
                  <a:pt x="1344" y="50"/>
                </a:lnTo>
                <a:lnTo>
                  <a:pt x="1519" y="12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4308475" y="3328988"/>
          <a:ext cx="40735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11" imgW="1447560" imgH="253800" progId="Equation.DSMT4">
                  <p:embed/>
                </p:oleObj>
              </mc:Choice>
              <mc:Fallback>
                <p:oleObj name="Equation" r:id="rId11" imgW="144756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3328988"/>
                        <a:ext cx="407352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487863" y="3962400"/>
          <a:ext cx="38941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13" imgW="1384200" imgH="177480" progId="Equation.DSMT4">
                  <p:embed/>
                </p:oleObj>
              </mc:Choice>
              <mc:Fallback>
                <p:oleObj name="Equation" r:id="rId13" imgW="138420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3962400"/>
                        <a:ext cx="38941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5410200" y="4381500"/>
          <a:ext cx="29638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15" imgW="1054080" imgH="177480" progId="Equation.DSMT4">
                  <p:embed/>
                </p:oleObj>
              </mc:Choice>
              <mc:Fallback>
                <p:oleObj name="Equation" r:id="rId15" imgW="10540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81500"/>
                        <a:ext cx="29638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72000" y="4851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6111875" y="4876800"/>
          <a:ext cx="2216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17" imgW="787320" imgH="177480" progId="Equation.DSMT4">
                  <p:embed/>
                </p:oleObj>
              </mc:Choice>
              <mc:Fallback>
                <p:oleObj name="Equation" r:id="rId17" imgW="7873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4876800"/>
                        <a:ext cx="22161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6350000" y="5334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7696200" y="5334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6303963" y="5334000"/>
          <a:ext cx="20335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19" imgW="723600" imgH="177480" progId="Equation.DSMT4">
                  <p:embed/>
                </p:oleObj>
              </mc:Choice>
              <mc:Fallback>
                <p:oleObj name="Equation" r:id="rId19" imgW="72360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963" y="5334000"/>
                        <a:ext cx="20335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6934200" y="5867400"/>
          <a:ext cx="9953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867400"/>
                        <a:ext cx="9953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Oval 23"/>
          <p:cNvSpPr>
            <a:spLocks noChangeArrowheads="1"/>
          </p:cNvSpPr>
          <p:nvPr/>
        </p:nvSpPr>
        <p:spPr bwMode="auto">
          <a:xfrm>
            <a:off x="6794500" y="5880100"/>
            <a:ext cx="1295400" cy="4953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3543300" y="4152900"/>
            <a:ext cx="3352800" cy="1828800"/>
          </a:xfrm>
          <a:custGeom>
            <a:avLst/>
            <a:gdLst>
              <a:gd name="T0" fmla="*/ 2147483647 w 2016"/>
              <a:gd name="T1" fmla="*/ 2147483647 h 1200"/>
              <a:gd name="T2" fmla="*/ 2147483647 w 2016"/>
              <a:gd name="T3" fmla="*/ 2147483647 h 1200"/>
              <a:gd name="T4" fmla="*/ 2147483647 w 2016"/>
              <a:gd name="T5" fmla="*/ 2147483647 h 1200"/>
              <a:gd name="T6" fmla="*/ 2147483647 w 2016"/>
              <a:gd name="T7" fmla="*/ 2147483647 h 1200"/>
              <a:gd name="T8" fmla="*/ 2147483647 w 2016"/>
              <a:gd name="T9" fmla="*/ 2147483647 h 1200"/>
              <a:gd name="T10" fmla="*/ 0 w 2016"/>
              <a:gd name="T11" fmla="*/ 0 h 1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16"/>
              <a:gd name="T19" fmla="*/ 0 h 1200"/>
              <a:gd name="T20" fmla="*/ 2016 w 2016"/>
              <a:gd name="T21" fmla="*/ 1200 h 1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16" h="1200">
                <a:moveTo>
                  <a:pt x="2016" y="1200"/>
                </a:moveTo>
                <a:lnTo>
                  <a:pt x="1618" y="1104"/>
                </a:lnTo>
                <a:lnTo>
                  <a:pt x="1226" y="937"/>
                </a:lnTo>
                <a:lnTo>
                  <a:pt x="709" y="654"/>
                </a:lnTo>
                <a:lnTo>
                  <a:pt x="326" y="337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914400" y="4267200"/>
          <a:ext cx="17827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23" imgW="634680" imgH="203040" progId="Equation.DSMT4">
                  <p:embed/>
                </p:oleObj>
              </mc:Choice>
              <mc:Fallback>
                <p:oleObj name="Equation" r:id="rId23" imgW="634680" imgH="203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17827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931863" y="4767263"/>
          <a:ext cx="17478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25" imgW="622080" imgH="203040" progId="Equation.DSMT4">
                  <p:embed/>
                </p:oleObj>
              </mc:Choice>
              <mc:Fallback>
                <p:oleObj name="Equation" r:id="rId25" imgW="622080" imgH="2030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4767263"/>
                        <a:ext cx="1747837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914400" y="5300663"/>
          <a:ext cx="11398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27" imgW="406080" imgH="203040" progId="Equation.DSMT4">
                  <p:embed/>
                </p:oleObj>
              </mc:Choice>
              <mc:Fallback>
                <p:oleObj name="Equation" r:id="rId27" imgW="406080" imgH="203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00663"/>
                        <a:ext cx="113982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762000" y="5295900"/>
            <a:ext cx="1295400" cy="5842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05" name="Object 33"/>
          <p:cNvGraphicFramePr>
            <a:graphicFrameLocks noChangeAspect="1"/>
          </p:cNvGraphicFramePr>
          <p:nvPr/>
        </p:nvGraphicFramePr>
        <p:xfrm>
          <a:off x="1008063" y="5981700"/>
          <a:ext cx="49355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29" imgW="1752480" imgH="177480" progId="Equation.DSMT4">
                  <p:embed/>
                </p:oleObj>
              </mc:Choice>
              <mc:Fallback>
                <p:oleObj name="Equation" r:id="rId29" imgW="175248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5981700"/>
                        <a:ext cx="4935537" cy="4953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  <p:bldP spid="3082" grpId="0" animBg="1"/>
      <p:bldP spid="3084" grpId="0" animBg="1"/>
      <p:bldP spid="3085" grpId="0" animBg="1"/>
      <p:bldP spid="3089" grpId="0" animBg="1"/>
      <p:bldP spid="3091" grpId="0" animBg="1"/>
      <p:bldP spid="3092" grpId="0" animBg="1"/>
      <p:bldP spid="3095" grpId="0" animBg="1"/>
      <p:bldP spid="3096" grpId="0" animBg="1"/>
      <p:bldP spid="3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5"/>
          <p:cNvSpPr txBox="1">
            <a:spLocks noChangeArrowheads="1"/>
          </p:cNvSpPr>
          <p:nvPr/>
        </p:nvSpPr>
        <p:spPr bwMode="auto">
          <a:xfrm>
            <a:off x="0" y="725488"/>
            <a:ext cx="9144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/>
              <a:t>Merna raised $24 by selling 40 baked items for the Builders Club.  She sold cookies for 50 cents each and brownies for 75 cents each .  How many of each did she sell?  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68300" y="2982913"/>
          <a:ext cx="28194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982913"/>
                        <a:ext cx="28194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2"/>
          <p:cNvSpPr txBox="1">
            <a:spLocks noChangeArrowheads="1"/>
          </p:cNvSpPr>
          <p:nvPr/>
        </p:nvSpPr>
        <p:spPr bwMode="auto">
          <a:xfrm>
            <a:off x="0" y="3016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Number and Value Problem </a:t>
            </a:r>
            <a:r>
              <a:rPr lang="en-US" b="1" u="sng"/>
              <a:t>#</a:t>
            </a:r>
            <a:r>
              <a:rPr lang="en-US" u="sng"/>
              <a:t>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71513" y="2343150"/>
            <a:ext cx="3430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Let c </a:t>
            </a:r>
            <a:r>
              <a:rPr lang="en-US" b="1"/>
              <a:t>= #</a:t>
            </a:r>
            <a:r>
              <a:rPr lang="en-US"/>
              <a:t> of cookies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14875" y="2343150"/>
            <a:ext cx="3700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Let b </a:t>
            </a:r>
            <a:r>
              <a:rPr lang="en-US" b="1"/>
              <a:t>= #</a:t>
            </a:r>
            <a:r>
              <a:rPr lang="en-US"/>
              <a:t> of brownies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219200" y="2987675"/>
          <a:ext cx="17827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5" imgW="634680" imgH="177480" progId="Equation.DSMT4">
                  <p:embed/>
                </p:oleObj>
              </mc:Choice>
              <mc:Fallback>
                <p:oleObj name="Equation" r:id="rId5" imgW="6346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87675"/>
                        <a:ext cx="17827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85800" y="3562350"/>
          <a:ext cx="30384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7" imgW="1079280" imgH="177480" progId="Equation.DSMT4">
                  <p:embed/>
                </p:oleObj>
              </mc:Choice>
              <mc:Fallback>
                <p:oleObj name="Equation" r:id="rId7" imgW="107928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62350"/>
                        <a:ext cx="30384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276600" y="3257550"/>
            <a:ext cx="1143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733800" y="379095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4592638" y="2990850"/>
          <a:ext cx="37893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9" imgW="1346040" imgH="177480" progId="Equation.DSMT4">
                  <p:embed/>
                </p:oleObj>
              </mc:Choice>
              <mc:Fallback>
                <p:oleObj name="Equation" r:id="rId9" imgW="134604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2990850"/>
                        <a:ext cx="37893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5114925" y="3562350"/>
          <a:ext cx="30384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11" imgW="1079280" imgH="177480" progId="Equation.DSMT4">
                  <p:embed/>
                </p:oleObj>
              </mc:Choice>
              <mc:Fallback>
                <p:oleObj name="Equation" r:id="rId11" imgW="107928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3562350"/>
                        <a:ext cx="30384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648200" y="401955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953000" y="310515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6096000" y="4171950"/>
          <a:ext cx="18589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2" imgW="660240" imgH="177480" progId="Equation.DSMT4">
                  <p:embed/>
                </p:oleObj>
              </mc:Choice>
              <mc:Fallback>
                <p:oleObj name="Equation" r:id="rId12" imgW="66024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71950"/>
                        <a:ext cx="18589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096000" y="46291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7188200" y="46291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6208713" y="4629150"/>
          <a:ext cx="16398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4" imgW="583920" imgH="177480" progId="Equation.DSMT4">
                  <p:embed/>
                </p:oleObj>
              </mc:Choice>
              <mc:Fallback>
                <p:oleObj name="Equation" r:id="rId14" imgW="58392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4629150"/>
                        <a:ext cx="16398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3810000" y="5886450"/>
          <a:ext cx="4606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6" imgW="1638000" imgH="177480" progId="Equation.DSMT4">
                  <p:embed/>
                </p:oleObj>
              </mc:Choice>
              <mc:Fallback>
                <p:oleObj name="Equation" r:id="rId16" imgW="163800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886450"/>
                        <a:ext cx="4606925" cy="4953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6527800" y="5200650"/>
          <a:ext cx="11795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200650"/>
                        <a:ext cx="11795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6400800" y="5162550"/>
            <a:ext cx="13716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1219200" y="4324350"/>
          <a:ext cx="17827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20" imgW="634680" imgH="177480" progId="Equation.DSMT4">
                  <p:embed/>
                </p:oleObj>
              </mc:Choice>
              <mc:Fallback>
                <p:oleObj name="Equation" r:id="rId20" imgW="63468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24350"/>
                        <a:ext cx="17827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Freeform 27"/>
          <p:cNvSpPr>
            <a:spLocks/>
          </p:cNvSpPr>
          <p:nvPr/>
        </p:nvSpPr>
        <p:spPr bwMode="auto">
          <a:xfrm>
            <a:off x="2895600" y="4781550"/>
            <a:ext cx="3581400" cy="762000"/>
          </a:xfrm>
          <a:custGeom>
            <a:avLst/>
            <a:gdLst>
              <a:gd name="T0" fmla="*/ 2147483647 w 2016"/>
              <a:gd name="T1" fmla="*/ 2147483647 h 1200"/>
              <a:gd name="T2" fmla="*/ 2147483647 w 2016"/>
              <a:gd name="T3" fmla="*/ 2147483647 h 1200"/>
              <a:gd name="T4" fmla="*/ 2147483647 w 2016"/>
              <a:gd name="T5" fmla="*/ 2147483647 h 1200"/>
              <a:gd name="T6" fmla="*/ 2147483647 w 2016"/>
              <a:gd name="T7" fmla="*/ 2147483647 h 1200"/>
              <a:gd name="T8" fmla="*/ 2147483647 w 2016"/>
              <a:gd name="T9" fmla="*/ 2147483647 h 1200"/>
              <a:gd name="T10" fmla="*/ 0 w 2016"/>
              <a:gd name="T11" fmla="*/ 0 h 1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16"/>
              <a:gd name="T19" fmla="*/ 0 h 1200"/>
              <a:gd name="T20" fmla="*/ 2016 w 2016"/>
              <a:gd name="T21" fmla="*/ 1200 h 1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16" h="1200">
                <a:moveTo>
                  <a:pt x="2016" y="1200"/>
                </a:moveTo>
                <a:lnTo>
                  <a:pt x="1618" y="1104"/>
                </a:lnTo>
                <a:lnTo>
                  <a:pt x="1226" y="937"/>
                </a:lnTo>
                <a:lnTo>
                  <a:pt x="709" y="654"/>
                </a:lnTo>
                <a:lnTo>
                  <a:pt x="326" y="337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1066800" y="4857750"/>
          <a:ext cx="1930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21" imgW="685800" imgH="177480" progId="Equation.DSMT4">
                  <p:embed/>
                </p:oleObj>
              </mc:Choice>
              <mc:Fallback>
                <p:oleObj name="Equation" r:id="rId21" imgW="685800" imgH="177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57750"/>
                        <a:ext cx="1930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1265238" y="5276850"/>
          <a:ext cx="17827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23" imgW="634680" imgH="177480" progId="Equation.DSMT4">
                  <p:embed/>
                </p:oleObj>
              </mc:Choice>
              <mc:Fallback>
                <p:oleObj name="Equation" r:id="rId23" imgW="634680" imgH="177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5276850"/>
                        <a:ext cx="17827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1066800" y="577215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1830388" y="5861050"/>
          <a:ext cx="11795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25" imgW="419040" imgH="177480" progId="Equation.DSMT4">
                  <p:embed/>
                </p:oleObj>
              </mc:Choice>
              <mc:Fallback>
                <p:oleObj name="Equation" r:id="rId25" imgW="419040" imgH="177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5861050"/>
                        <a:ext cx="11795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1701800" y="5861050"/>
            <a:ext cx="14478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  <p:bldP spid="4107" grpId="0" animBg="1"/>
      <p:bldP spid="4108" grpId="0" animBg="1"/>
      <p:bldP spid="4111" grpId="0" animBg="1"/>
      <p:bldP spid="4112" grpId="0" animBg="1"/>
      <p:bldP spid="4114" grpId="0" animBg="1"/>
      <p:bldP spid="4115" grpId="0" animBg="1"/>
      <p:bldP spid="4121" grpId="0" animBg="1"/>
      <p:bldP spid="4123" grpId="0" animBg="1"/>
      <p:bldP spid="4126" grpId="0" animBg="1"/>
      <p:bldP spid="4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2"/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Comparison  Problem</a:t>
            </a:r>
          </a:p>
        </p:txBody>
      </p:sp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The population of Clinton is 50,000 but is growing at 2500 people per year.  Oak Valley has a population of 26,000 but is growing at 4000 people per year.  When will both towns have equal </a:t>
            </a:r>
            <a:r>
              <a:rPr lang="en-US" sz="2800" dirty="0" smtClean="0"/>
              <a:t>population? </a:t>
            </a:r>
            <a:endParaRPr lang="en-US" sz="28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5663" y="2538413"/>
            <a:ext cx="3068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Let x </a:t>
            </a:r>
            <a:r>
              <a:rPr lang="en-US" b="1"/>
              <a:t>= #</a:t>
            </a:r>
            <a:r>
              <a:rPr lang="en-US"/>
              <a:t> of years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97425" y="2538413"/>
            <a:ext cx="3203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Let p </a:t>
            </a:r>
            <a:r>
              <a:rPr lang="en-US" b="1"/>
              <a:t>=</a:t>
            </a:r>
            <a:r>
              <a:rPr lang="en-US"/>
              <a:t> population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85925" y="2995613"/>
            <a:ext cx="1403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Clinton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845050" y="2995613"/>
            <a:ext cx="2047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Oak Valley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50875" y="3495675"/>
          <a:ext cx="34639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3" imgW="1231560" imgH="203040" progId="Equation.DSMT4">
                  <p:embed/>
                </p:oleObj>
              </mc:Choice>
              <mc:Fallback>
                <p:oleObj name="Equation" r:id="rId3" imgW="123156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3495675"/>
                        <a:ext cx="34639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824413" y="3495675"/>
          <a:ext cx="35004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5" imgW="1244520" imgH="203040" progId="Equation.DSMT4">
                  <p:embed/>
                </p:oleObj>
              </mc:Choice>
              <mc:Fallback>
                <p:oleObj name="Equation" r:id="rId5" imgW="124452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3495675"/>
                        <a:ext cx="35004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168400" y="3414713"/>
            <a:ext cx="30988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3962400" y="3932238"/>
            <a:ext cx="931863" cy="263525"/>
          </a:xfrm>
          <a:custGeom>
            <a:avLst/>
            <a:gdLst>
              <a:gd name="T0" fmla="*/ 0 w 587"/>
              <a:gd name="T1" fmla="*/ 2147483647 h 166"/>
              <a:gd name="T2" fmla="*/ 2147483647 w 587"/>
              <a:gd name="T3" fmla="*/ 2147483647 h 166"/>
              <a:gd name="T4" fmla="*/ 2147483647 w 587"/>
              <a:gd name="T5" fmla="*/ 2147483647 h 166"/>
              <a:gd name="T6" fmla="*/ 2147483647 w 587"/>
              <a:gd name="T7" fmla="*/ 2147483647 h 166"/>
              <a:gd name="T8" fmla="*/ 2147483647 w 587"/>
              <a:gd name="T9" fmla="*/ 2147483647 h 166"/>
              <a:gd name="T10" fmla="*/ 2147483647 w 587"/>
              <a:gd name="T11" fmla="*/ 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7"/>
              <a:gd name="T19" fmla="*/ 0 h 166"/>
              <a:gd name="T20" fmla="*/ 587 w 587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7" h="166">
                <a:moveTo>
                  <a:pt x="0" y="6"/>
                </a:moveTo>
                <a:lnTo>
                  <a:pt x="122" y="123"/>
                </a:lnTo>
                <a:lnTo>
                  <a:pt x="276" y="166"/>
                </a:lnTo>
                <a:lnTo>
                  <a:pt x="402" y="145"/>
                </a:lnTo>
                <a:lnTo>
                  <a:pt x="485" y="113"/>
                </a:lnTo>
                <a:lnTo>
                  <a:pt x="587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524000" y="4100513"/>
          <a:ext cx="59642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7" imgW="2120760" imgH="203040" progId="Equation.DSMT4">
                  <p:embed/>
                </p:oleObj>
              </mc:Choice>
              <mc:Fallback>
                <p:oleObj name="Equation" r:id="rId7" imgW="212076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00513"/>
                        <a:ext cx="59642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2892425" y="4481513"/>
          <a:ext cx="4610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9" imgW="1638000" imgH="177480" progId="Equation.DSMT4">
                  <p:embed/>
                </p:oleObj>
              </mc:Choice>
              <mc:Fallback>
                <p:oleObj name="Equation" r:id="rId9" imgW="16380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481513"/>
                        <a:ext cx="4610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524000" y="4938713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3038475" y="4976813"/>
          <a:ext cx="44291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11" imgW="1574640" imgH="203040" progId="Equation.DSMT4">
                  <p:embed/>
                </p:oleObj>
              </mc:Choice>
              <mc:Fallback>
                <p:oleObj name="Equation" r:id="rId11" imgW="157464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4976813"/>
                        <a:ext cx="442912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2809875" y="5357813"/>
          <a:ext cx="32861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13" imgW="1168200" imgH="203040" progId="Equation.DSMT4">
                  <p:embed/>
                </p:oleObj>
              </mc:Choice>
              <mc:Fallback>
                <p:oleObj name="Equation" r:id="rId13" imgW="116820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5357813"/>
                        <a:ext cx="328612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819400" y="5815013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3048000" y="5781675"/>
          <a:ext cx="2817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15" imgW="1002960" imgH="203040" progId="Equation.DSMT4">
                  <p:embed/>
                </p:oleObj>
              </mc:Choice>
              <mc:Fallback>
                <p:oleObj name="Equation" r:id="rId15" imgW="1002960" imgH="203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781675"/>
                        <a:ext cx="28178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3867150" y="6210300"/>
          <a:ext cx="11795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17" imgW="419040" imgH="177480" progId="Equation.DSMT4">
                  <p:embed/>
                </p:oleObj>
              </mc:Choice>
              <mc:Fallback>
                <p:oleObj name="Equation" r:id="rId17" imgW="41904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6210300"/>
                        <a:ext cx="11795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237288" y="6084888"/>
          <a:ext cx="19637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19" imgW="698400" imgH="203040" progId="Equation.DSMT4">
                  <p:embed/>
                </p:oleObj>
              </mc:Choice>
              <mc:Fallback>
                <p:oleObj name="Equation" r:id="rId19" imgW="69840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288" y="6084888"/>
                        <a:ext cx="1963737" cy="5651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9" grpId="0" animBg="1"/>
      <p:bldP spid="7180" grpId="0" animBg="1"/>
      <p:bldP spid="7183" grpId="0" animBg="1"/>
      <p:bldP spid="71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2"/>
          <p:cNvSpPr txBox="1">
            <a:spLocks noChangeArrowheads="1"/>
          </p:cNvSpPr>
          <p:nvPr/>
        </p:nvSpPr>
        <p:spPr bwMode="auto">
          <a:xfrm>
            <a:off x="582613" y="152400"/>
            <a:ext cx="78755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/>
              <a:t>Chatty Phone charges a flat monthly fee of $20</a:t>
            </a:r>
          </a:p>
          <a:p>
            <a:pPr>
              <a:lnSpc>
                <a:spcPct val="90000"/>
              </a:lnSpc>
            </a:pPr>
            <a:r>
              <a:rPr lang="en-US"/>
              <a:t>plus 8 c a minute.  Telco charges $14 plus</a:t>
            </a:r>
          </a:p>
          <a:p>
            <a:pPr>
              <a:lnSpc>
                <a:spcPct val="90000"/>
              </a:lnSpc>
            </a:pPr>
            <a:r>
              <a:rPr lang="en-US"/>
              <a:t>10 c a minute.  When do they charge the same?</a:t>
            </a:r>
          </a:p>
        </p:txBody>
      </p:sp>
      <p:sp>
        <p:nvSpPr>
          <p:cNvPr id="4108" name="Line 3"/>
          <p:cNvSpPr>
            <a:spLocks noChangeShapeType="1"/>
          </p:cNvSpPr>
          <p:nvPr/>
        </p:nvSpPr>
        <p:spPr bwMode="auto">
          <a:xfrm flipH="1">
            <a:off x="1828800" y="762000"/>
            <a:ext cx="5080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4"/>
          <p:cNvSpPr>
            <a:spLocks noChangeShapeType="1"/>
          </p:cNvSpPr>
          <p:nvPr/>
        </p:nvSpPr>
        <p:spPr bwMode="auto">
          <a:xfrm flipH="1">
            <a:off x="1244600" y="1206500"/>
            <a:ext cx="5080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349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Let x </a:t>
            </a:r>
            <a:r>
              <a:rPr lang="en-US" b="1"/>
              <a:t>= #</a:t>
            </a:r>
            <a:r>
              <a:rPr lang="en-US"/>
              <a:t> of minutes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27588" y="1524000"/>
            <a:ext cx="2944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Let y </a:t>
            </a:r>
            <a:r>
              <a:rPr lang="en-US" b="1"/>
              <a:t>= </a:t>
            </a:r>
            <a:r>
              <a:rPr lang="en-US"/>
              <a:t>total cost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50988" y="2003425"/>
            <a:ext cx="126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Chatty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86338" y="2003425"/>
            <a:ext cx="1109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Telco</a:t>
            </a:r>
          </a:p>
        </p:txBody>
      </p:sp>
      <p:graphicFrame>
        <p:nvGraphicFramePr>
          <p:cNvPr id="17408" name="Object 0"/>
          <p:cNvGraphicFramePr>
            <a:graphicFrameLocks noChangeAspect="1"/>
          </p:cNvGraphicFramePr>
          <p:nvPr/>
        </p:nvGraphicFramePr>
        <p:xfrm>
          <a:off x="914400" y="2689225"/>
          <a:ext cx="2386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89225"/>
                        <a:ext cx="2386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565650" y="2689225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2689225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524000" y="2613025"/>
            <a:ext cx="18288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3124200" y="2460625"/>
            <a:ext cx="1524000" cy="360363"/>
          </a:xfrm>
          <a:custGeom>
            <a:avLst/>
            <a:gdLst>
              <a:gd name="T0" fmla="*/ 0 w 1624"/>
              <a:gd name="T1" fmla="*/ 2147483647 h 275"/>
              <a:gd name="T2" fmla="*/ 2147483647 w 1624"/>
              <a:gd name="T3" fmla="*/ 2147483647 h 275"/>
              <a:gd name="T4" fmla="*/ 2147483647 w 1624"/>
              <a:gd name="T5" fmla="*/ 2147483647 h 275"/>
              <a:gd name="T6" fmla="*/ 2147483647 w 1624"/>
              <a:gd name="T7" fmla="*/ 0 h 275"/>
              <a:gd name="T8" fmla="*/ 2147483647 w 1624"/>
              <a:gd name="T9" fmla="*/ 2147483647 h 275"/>
              <a:gd name="T10" fmla="*/ 2147483647 w 1624"/>
              <a:gd name="T11" fmla="*/ 2147483647 h 275"/>
              <a:gd name="T12" fmla="*/ 2147483647 w 1624"/>
              <a:gd name="T13" fmla="*/ 2147483647 h 275"/>
              <a:gd name="T14" fmla="*/ 2147483647 w 1624"/>
              <a:gd name="T15" fmla="*/ 2147483647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24"/>
              <a:gd name="T25" fmla="*/ 0 h 275"/>
              <a:gd name="T26" fmla="*/ 1624 w 162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24" h="275">
                <a:moveTo>
                  <a:pt x="0" y="184"/>
                </a:moveTo>
                <a:lnTo>
                  <a:pt x="224" y="75"/>
                </a:lnTo>
                <a:lnTo>
                  <a:pt x="457" y="25"/>
                </a:lnTo>
                <a:lnTo>
                  <a:pt x="741" y="0"/>
                </a:lnTo>
                <a:lnTo>
                  <a:pt x="1032" y="16"/>
                </a:lnTo>
                <a:lnTo>
                  <a:pt x="1299" y="75"/>
                </a:lnTo>
                <a:lnTo>
                  <a:pt x="1449" y="133"/>
                </a:lnTo>
                <a:lnTo>
                  <a:pt x="1624" y="27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09800" y="3375025"/>
          <a:ext cx="36877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7" imgW="1295280" imgH="177480" progId="Equation.DSMT4">
                  <p:embed/>
                </p:oleObj>
              </mc:Choice>
              <mc:Fallback>
                <p:oleObj name="Equation" r:id="rId7" imgW="12952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75025"/>
                        <a:ext cx="36877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819400" y="3790950"/>
          <a:ext cx="3073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9" imgW="1079280" imgH="177480" progId="Equation.DSMT4">
                  <p:embed/>
                </p:oleObj>
              </mc:Choice>
              <mc:Fallback>
                <p:oleObj name="Equation" r:id="rId9" imgW="10792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790950"/>
                        <a:ext cx="3073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09800" y="4251325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387725" y="4276725"/>
          <a:ext cx="25304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11" imgW="888840" imgH="177480" progId="Equation.DSMT4">
                  <p:embed/>
                </p:oleObj>
              </mc:Choice>
              <mc:Fallback>
                <p:oleObj name="Equation" r:id="rId11" imgW="8888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276725"/>
                        <a:ext cx="25304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124200" y="4675188"/>
          <a:ext cx="18018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3" imgW="634680" imgH="164880" progId="Equation.DSMT4">
                  <p:embed/>
                </p:oleObj>
              </mc:Choice>
              <mc:Fallback>
                <p:oleObj name="Equation" r:id="rId13" imgW="63468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75188"/>
                        <a:ext cx="18018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124200" y="512762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632200" y="5203825"/>
          <a:ext cx="1549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5203825"/>
                        <a:ext cx="1549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3594100" y="5661025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318000" y="5661025"/>
            <a:ext cx="78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454400" y="5661025"/>
          <a:ext cx="1627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5661025"/>
                        <a:ext cx="1627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200400" y="6130925"/>
          <a:ext cx="14446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9" imgW="507960" imgH="177480" progId="Equation.DSMT4">
                  <p:embed/>
                </p:oleObj>
              </mc:Choice>
              <mc:Fallback>
                <p:oleObj name="Equation" r:id="rId19" imgW="50796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130925"/>
                        <a:ext cx="14446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473825" y="4716463"/>
            <a:ext cx="2174875" cy="1592262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At 300 min.</a:t>
            </a:r>
          </a:p>
          <a:p>
            <a:r>
              <a:rPr lang="en-US"/>
              <a:t>they charge</a:t>
            </a:r>
          </a:p>
          <a:p>
            <a:r>
              <a:rPr lang="en-US"/>
              <a:t> 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9" grpId="0" animBg="1"/>
      <p:bldP spid="7180" grpId="0" animBg="1"/>
      <p:bldP spid="7183" grpId="0" animBg="1"/>
      <p:bldP spid="7186" grpId="0" animBg="1"/>
      <p:bldP spid="7188" grpId="0" animBg="1"/>
      <p:bldP spid="7189" grpId="0" animBg="1"/>
      <p:bldP spid="719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2286000"/>
          </a:xfrm>
        </p:spPr>
        <p:txBody>
          <a:bodyPr/>
          <a:lstStyle/>
          <a:p>
            <a:r>
              <a:rPr lang="en-US" sz="3200" dirty="0" smtClean="0"/>
              <a:t>The sum of the digits in a two-digit number is 7.  When the digits are reversed, the new number is 45 less than the original number.  What is the original number?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5800" y="3048000"/>
            <a:ext cx="80010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Original Number: 10t + u</a:t>
            </a:r>
          </a:p>
          <a:p>
            <a:pPr algn="l">
              <a:spcBef>
                <a:spcPct val="50000"/>
              </a:spcBef>
            </a:pPr>
            <a:r>
              <a:rPr lang="en-US"/>
              <a:t>New Number: 10u + t</a:t>
            </a:r>
          </a:p>
          <a:p>
            <a:pPr algn="l">
              <a:spcBef>
                <a:spcPct val="50000"/>
              </a:spcBef>
            </a:pPr>
            <a:r>
              <a:rPr lang="en-US"/>
              <a:t>t + u = 7</a:t>
            </a:r>
          </a:p>
          <a:p>
            <a:pPr algn="l">
              <a:spcBef>
                <a:spcPct val="50000"/>
              </a:spcBef>
            </a:pPr>
            <a:r>
              <a:rPr lang="en-US"/>
              <a:t>10u +t = (10t + u) - 45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1486" y="76200"/>
            <a:ext cx="4221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Digit Reversal Problem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OPTIONS" val="Medium 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479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Using Linear Systems</vt:lpstr>
      <vt:lpstr>Objective - To solve various problems using systems of linear equations.</vt:lpstr>
      <vt:lpstr>PowerPoint Presentation</vt:lpstr>
      <vt:lpstr>Things to Remember</vt:lpstr>
      <vt:lpstr>PowerPoint Presentation</vt:lpstr>
      <vt:lpstr>PowerPoint Presentation</vt:lpstr>
      <vt:lpstr>PowerPoint Presentation</vt:lpstr>
      <vt:lpstr>PowerPoint Presentation</vt:lpstr>
      <vt:lpstr>The sum of the digits in a two-digit number is 7.  When the digits are reversed, the new number is 45 less than the original number.  What is the original number?</vt:lpstr>
      <vt:lpstr>Rate Problems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solve various problems using systems of linear equations.</dc:title>
  <dc:creator>James Wenk</dc:creator>
  <cp:lastModifiedBy>Amplo, William (wamplo@psusd.us)</cp:lastModifiedBy>
  <cp:revision>120</cp:revision>
  <dcterms:created xsi:type="dcterms:W3CDTF">2003-01-05T23:16:35Z</dcterms:created>
  <dcterms:modified xsi:type="dcterms:W3CDTF">2015-11-30T18:40:30Z</dcterms:modified>
</cp:coreProperties>
</file>