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6600"/>
    <a:srgbClr val="00B050"/>
    <a:srgbClr val="008A3E"/>
    <a:srgbClr val="009A00"/>
    <a:srgbClr val="D9969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4660"/>
  </p:normalViewPr>
  <p:slideViewPr>
    <p:cSldViewPr>
      <p:cViewPr>
        <p:scale>
          <a:sx n="66" d="100"/>
          <a:sy n="66" d="100"/>
        </p:scale>
        <p:origin x="-142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Linear Equations from Graphs &amp;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8.SP.1 (8.SP.2, 8.SP.3)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I write a linear equation given a graph or table?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8.SP ─ Investigate </a:t>
            </a:r>
            <a:r>
              <a:rPr lang="en-US" sz="2400" b="1" dirty="0"/>
              <a:t>patterns of association in bivariate data.</a:t>
            </a:r>
          </a:p>
          <a:p>
            <a:pPr marL="365760" indent="-457200" algn="just"/>
            <a:r>
              <a:rPr lang="en-US" sz="2400" dirty="0"/>
              <a:t>1. Construct and interpret scatter plots for bivariate measurement data to investigate patterns </a:t>
            </a:r>
            <a:r>
              <a:rPr lang="en-US" sz="2400" dirty="0" smtClean="0"/>
              <a:t>of association </a:t>
            </a:r>
            <a:r>
              <a:rPr lang="en-US" sz="2400" dirty="0"/>
              <a:t>between two quantities. Describe patterns such as clustering, outliers, positive or </a:t>
            </a:r>
            <a:r>
              <a:rPr lang="en-US" sz="2400" dirty="0" smtClean="0"/>
              <a:t>negative association</a:t>
            </a:r>
            <a:r>
              <a:rPr lang="en-US" sz="2400" dirty="0"/>
              <a:t>, linear association, and nonlinear association.</a:t>
            </a:r>
          </a:p>
          <a:p>
            <a:pPr marL="365760" indent="-457200" algn="just"/>
            <a:r>
              <a:rPr lang="en-US" sz="2400" dirty="0"/>
              <a:t>2. Know that straight lines are widely used to model relationships between two quantitative variables. </a:t>
            </a:r>
            <a:r>
              <a:rPr lang="en-US" sz="2400" dirty="0" smtClean="0"/>
              <a:t>For scatter </a:t>
            </a:r>
            <a:r>
              <a:rPr lang="en-US" sz="2400" dirty="0"/>
              <a:t>plots that suggest a linear association, informally fit a straight line, and informally assess </a:t>
            </a:r>
            <a:r>
              <a:rPr lang="en-US" sz="2400" dirty="0" smtClean="0"/>
              <a:t>the model </a:t>
            </a:r>
            <a:r>
              <a:rPr lang="en-US" sz="2400" dirty="0"/>
              <a:t>fit by judging the closeness of the data points to the line.</a:t>
            </a:r>
          </a:p>
          <a:p>
            <a:pPr marL="365760" indent="-457200" algn="just"/>
            <a:r>
              <a:rPr lang="en-US" sz="2400" dirty="0"/>
              <a:t>3. Use the equation of a linear model to solve problems in the context of bivariate measurement data</a:t>
            </a:r>
            <a:r>
              <a:rPr lang="en-US" sz="2400" dirty="0" smtClean="0"/>
              <a:t>, interpreting </a:t>
            </a:r>
            <a:r>
              <a:rPr lang="en-US" sz="2400" dirty="0"/>
              <a:t>the slope and intercept. </a:t>
            </a:r>
            <a:r>
              <a:rPr lang="en-US" sz="2400" i="1" dirty="0"/>
              <a:t>For example, in a linear model for a biology experiment, interpret </a:t>
            </a:r>
            <a:r>
              <a:rPr lang="en-US" sz="2400" i="1" dirty="0" smtClean="0"/>
              <a:t>a slope </a:t>
            </a:r>
            <a:r>
              <a:rPr lang="en-US" sz="2400" i="1" dirty="0"/>
              <a:t>of 1.5 cm/</a:t>
            </a:r>
            <a:r>
              <a:rPr lang="en-US" sz="2400" i="1" dirty="0" err="1"/>
              <a:t>hr</a:t>
            </a:r>
            <a:r>
              <a:rPr lang="en-US" sz="2400" i="1" dirty="0"/>
              <a:t> as meaning that an additional hour of sunlight each day is associated with </a:t>
            </a:r>
            <a:r>
              <a:rPr lang="en-US" sz="2400" i="1" dirty="0" smtClean="0"/>
              <a:t>an additional </a:t>
            </a:r>
            <a:r>
              <a:rPr lang="en-US" sz="2400" i="1" dirty="0"/>
              <a:t>1.5 cm in mature plant height.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Step 1: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Find the </a:t>
            </a:r>
            <a:r>
              <a:rPr lang="en-US" sz="2800" dirty="0" smtClean="0">
                <a:solidFill>
                  <a:prstClr val="black"/>
                </a:solidFill>
              </a:rPr>
              <a:t>slope (rate of change)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table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</a:t>
            </a:r>
            <a:r>
              <a:rPr lang="en-US" sz="2800" dirty="0">
                <a:solidFill>
                  <a:prstClr val="black"/>
                </a:solidFill>
              </a:rPr>
              <a:t>graph </a:t>
            </a:r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sym typeface="Wingdings"/>
              </a:rPr>
              <a:t> </a:t>
            </a:r>
            <a:r>
              <a:rPr lang="en-US" sz="2800" dirty="0" smtClean="0">
                <a:solidFill>
                  <a:prstClr val="black"/>
                </a:solidFill>
              </a:rPr>
              <a:t>slope formula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2: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Change the fraction to a decimal if needed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3: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Compare the answer to ONE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5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PROCEDURE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0"/>
                <a:ext cx="8839200" cy="60198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spcBef>
                    <a:spcPts val="0"/>
                  </a:spcBef>
                  <a:spcAft>
                    <a:spcPts val="2800"/>
                  </a:spcAft>
                  <a:buFont typeface="+mj-lt"/>
                  <a:buAutoNum type="arabicParenR"/>
                </a:pPr>
                <a:r>
                  <a:rPr lang="en-US" dirty="0" smtClean="0"/>
                  <a:t>Identify TWO (2) ordered pairs and label them</a:t>
                </a:r>
              </a:p>
              <a:p>
                <a:pPr marL="514350" indent="-51435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arenR"/>
                </a:pPr>
                <a:r>
                  <a:rPr lang="en-US" dirty="0" smtClean="0"/>
                  <a:t>Use the SLOPE formula to find the slope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2800"/>
                  </a:spcAft>
                  <a:buNone/>
                </a:pPr>
                <a:r>
                  <a:rPr lang="en-US" sz="2800" dirty="0" smtClean="0"/>
                  <a:t>If you choose to find the jumps (tables)</a:t>
                </a:r>
                <a:br>
                  <a:rPr lang="en-US" sz="2800" dirty="0" smtClean="0"/>
                </a:br>
                <a:r>
                  <a:rPr lang="en-US" sz="2800" dirty="0" smtClean="0"/>
                  <a:t>or count the rise over run (graphs),</a:t>
                </a:r>
                <a:br>
                  <a:rPr lang="en-US" sz="2800" dirty="0" smtClean="0"/>
                </a:br>
                <a:r>
                  <a:rPr lang="en-US" sz="2800" dirty="0" smtClean="0"/>
                  <a:t>be careful to remember negatives!</a:t>
                </a:r>
              </a:p>
              <a:p>
                <a:pPr marL="514350" indent="-514350">
                  <a:spcBef>
                    <a:spcPts val="0"/>
                  </a:spcBef>
                  <a:spcAft>
                    <a:spcPts val="2800"/>
                  </a:spcAft>
                  <a:buFont typeface="+mj-lt"/>
                  <a:buAutoNum type="arabicParenR" startAt="3"/>
                </a:pPr>
                <a:r>
                  <a:rPr lang="en-US" dirty="0" smtClean="0"/>
                  <a:t>Substitute the slope (</a:t>
                </a:r>
                <a:r>
                  <a:rPr lang="en-US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m</a:t>
                </a:r>
                <a:r>
                  <a:rPr lang="en-US" dirty="0" smtClean="0"/>
                  <a:t>) and one of the ordered pairs (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dirty="0" smtClean="0"/>
                  <a:t>)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and solve for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 smtClean="0"/>
                  <a:t>.</a:t>
                </a:r>
              </a:p>
              <a:p>
                <a:pPr marL="514350" indent="-514350">
                  <a:spcBef>
                    <a:spcPts val="0"/>
                  </a:spcBef>
                  <a:buFont typeface="+mj-lt"/>
                  <a:buAutoNum type="arabicParenR" startAt="3"/>
                </a:pPr>
                <a:r>
                  <a:rPr lang="en-US" dirty="0" smtClean="0"/>
                  <a:t>Rewrite the final equation substituting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dirty="0" smtClean="0"/>
                  <a:t> and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0"/>
                <a:ext cx="8839200" cy="6019800"/>
              </a:xfrm>
              <a:blipFill rotWithShape="1">
                <a:blip r:embed="rId2"/>
                <a:stretch>
                  <a:fillRect l="-1793" t="-1518" b="-3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03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257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Writing Linear Equations from Graphs &amp; Tables</vt:lpstr>
      <vt:lpstr>Common Core Standard:</vt:lpstr>
      <vt:lpstr>PowerPoint Presentation</vt:lpstr>
      <vt:lpstr>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174</cp:revision>
  <dcterms:created xsi:type="dcterms:W3CDTF">2006-08-16T00:00:00Z</dcterms:created>
  <dcterms:modified xsi:type="dcterms:W3CDTF">2015-10-23T17:14:37Z</dcterms:modified>
</cp:coreProperties>
</file>