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65" r:id="rId2"/>
    <p:sldId id="266" r:id="rId3"/>
    <p:sldId id="269" r:id="rId4"/>
    <p:sldId id="262" r:id="rId5"/>
    <p:sldId id="270" r:id="rId6"/>
    <p:sldId id="271" r:id="rId7"/>
    <p:sldId id="272" r:id="rId8"/>
    <p:sldId id="273" r:id="rId9"/>
    <p:sldId id="274" r:id="rId10"/>
    <p:sldId id="285" r:id="rId11"/>
    <p:sldId id="28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F3F6EA-CC86-4586-8172-EEF1FA69EF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073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BECBD8-5DBD-487F-990C-DED782073A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065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C658A0-3A8F-4FBA-8BBC-39824D8379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801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9B6A5A-296E-4413-803F-5DCB253493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952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35D2A5-FC3C-4E8D-A032-4F1D7EE5E8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140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5D46C3-618A-4058-B47D-1A07E87FE4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367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E63413-0DB8-4BB4-9E4C-60CE635266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945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18C06C-0A34-4ABB-9471-0969D6690E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934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6C946F-5DED-4A61-A84C-A3CD7CF392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9332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08C431-C797-45A3-9A41-D0759F423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826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2F1C52-DEEB-48EF-AB1D-8E53196B3B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078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EE1E8C6-156B-48E5-8307-E0D668FFED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Solving Exponential Functions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>
                <a:spLocks noChangeArrowheads="1"/>
              </p:cNvSpPr>
              <p:nvPr/>
            </p:nvSpPr>
            <p:spPr bwMode="auto">
              <a:xfrm>
                <a:off x="38100" y="39231"/>
                <a:ext cx="9067800" cy="22467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just"/>
                <a:r>
                  <a:rPr lang="en-US" sz="2800" dirty="0" smtClean="0">
                    <a:latin typeface="Calibri" pitchFamily="34" charset="0"/>
                  </a:rPr>
                  <a:t>Use properties of exponents to verify:</a:t>
                </a:r>
              </a:p>
              <a:p>
                <a:pPr algn="just"/>
                <a:endParaRPr lang="en-US" sz="2800" dirty="0" smtClean="0">
                  <a:latin typeface="Calibri" pitchFamily="34" charset="0"/>
                </a:endParaRPr>
              </a:p>
              <a:p>
                <a:pPr algn="ctr"/>
                <a:r>
                  <a:rPr lang="en-US" sz="2800" dirty="0">
                    <a:latin typeface="Calibri" pitchFamily="34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2800" i="1" dirty="0">
                        <a:latin typeface="Cambria Math"/>
                      </a:rPr>
                      <m:t>𝑓</m:t>
                    </m:r>
                    <m:r>
                      <a:rPr lang="en-US" sz="2800" i="1" dirty="0">
                        <a:latin typeface="Cambria Math"/>
                      </a:rPr>
                      <m:t>(</m:t>
                    </m:r>
                    <m:r>
                      <a:rPr lang="en-US" sz="2800" i="1" dirty="0">
                        <a:latin typeface="Cambria Math"/>
                      </a:rPr>
                      <m:t>𝑥</m:t>
                    </m:r>
                    <m:r>
                      <a:rPr lang="en-US" sz="2800" i="1" dirty="0">
                        <a:latin typeface="Cambria Math"/>
                      </a:rPr>
                      <m:t>)=</m:t>
                    </m:r>
                    <m:sSup>
                      <m:sSupPr>
                        <m:ctrlPr>
                          <a:rPr lang="en-US" sz="2800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dirty="0" smtClean="0">
                            <a:latin typeface="Cambria Math"/>
                          </a:rPr>
                          <m:t>5</m:t>
                        </m:r>
                      </m:e>
                      <m:sup>
                        <m:r>
                          <a:rPr lang="en-US" sz="2800" i="1" dirty="0">
                            <a:latin typeface="Cambria Math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sz="2800" dirty="0">
                    <a:latin typeface="Calibri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800" i="1" dirty="0">
                        <a:latin typeface="Cambria Math"/>
                      </a:rPr>
                      <m:t>𝑔</m:t>
                    </m:r>
                    <m:r>
                      <a:rPr lang="en-US" sz="2800" i="1" dirty="0">
                        <a:latin typeface="Cambria Math"/>
                      </a:rPr>
                      <m:t>(</m:t>
                    </m:r>
                    <m:r>
                      <a:rPr lang="en-US" sz="2800" i="1" dirty="0">
                        <a:latin typeface="Cambria Math"/>
                      </a:rPr>
                      <m:t>𝑥</m:t>
                    </m:r>
                    <m:r>
                      <a:rPr lang="en-US" sz="2800" i="1" dirty="0">
                        <a:latin typeface="Cambria Math"/>
                      </a:rPr>
                      <m:t>)=</m:t>
                    </m:r>
                    <m:sSup>
                      <m:sSupPr>
                        <m:ctrlPr>
                          <a:rPr lang="en-US" sz="2800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dirty="0" smtClean="0">
                            <a:latin typeface="Cambria Math"/>
                          </a:rPr>
                          <m:t>5</m:t>
                        </m:r>
                      </m:e>
                      <m:sup>
                        <m:r>
                          <a:rPr lang="en-US" sz="2800" b="0" i="1" dirty="0" smtClean="0">
                            <a:latin typeface="Cambria Math"/>
                          </a:rPr>
                          <m:t>𝑥</m:t>
                        </m:r>
                        <m:r>
                          <a:rPr lang="en-US" sz="2800" b="0" i="1" dirty="0" smtClean="0">
                            <a:latin typeface="Cambria Math"/>
                          </a:rPr>
                          <m:t>+2</m:t>
                        </m:r>
                      </m:sup>
                    </m:sSup>
                  </m:oMath>
                </a14:m>
                <a:endParaRPr lang="en-US" sz="2800" dirty="0">
                  <a:latin typeface="Calibri" pitchFamily="34" charset="0"/>
                </a:endParaRPr>
              </a:p>
              <a:p>
                <a:pPr algn="ctr"/>
                <a:endParaRPr lang="en-US" sz="2800" dirty="0">
                  <a:latin typeface="Calibri" pitchFamily="34" charset="0"/>
                </a:endParaRPr>
              </a:p>
              <a:p>
                <a:pPr algn="ctr"/>
                <a:r>
                  <a:rPr lang="en-US" sz="2800" dirty="0">
                    <a:latin typeface="Calibri" pitchFamily="34" charset="0"/>
                  </a:rPr>
                  <a:t>show </a:t>
                </a:r>
                <a14:m>
                  <m:oMath xmlns:m="http://schemas.openxmlformats.org/officeDocument/2006/math">
                    <m:r>
                      <a:rPr lang="en-US" sz="2800" i="1" dirty="0">
                        <a:latin typeface="Cambria Math"/>
                      </a:rPr>
                      <m:t>𝑔</m:t>
                    </m:r>
                    <m:r>
                      <a:rPr lang="en-US" sz="2800" i="1" dirty="0">
                        <a:latin typeface="Cambria Math"/>
                      </a:rPr>
                      <m:t>(</m:t>
                    </m:r>
                    <m:r>
                      <a:rPr lang="en-US" sz="2800" i="1" dirty="0">
                        <a:latin typeface="Cambria Math"/>
                      </a:rPr>
                      <m:t>𝑥</m:t>
                    </m:r>
                    <m:r>
                      <a:rPr lang="en-US" sz="2800" i="1" dirty="0">
                        <a:latin typeface="Cambria Math"/>
                      </a:rPr>
                      <m:t>)=25∙</m:t>
                    </m:r>
                    <m:r>
                      <a:rPr lang="en-US" sz="2800" i="1" dirty="0">
                        <a:latin typeface="Cambria Math"/>
                      </a:rPr>
                      <m:t>𝑓</m:t>
                    </m:r>
                    <m:r>
                      <a:rPr lang="en-US" sz="2800" i="1" dirty="0">
                        <a:latin typeface="Cambria Math"/>
                      </a:rPr>
                      <m:t>(</m:t>
                    </m:r>
                    <m:r>
                      <a:rPr lang="en-US" sz="2800" i="1" dirty="0">
                        <a:latin typeface="Cambria Math"/>
                      </a:rPr>
                      <m:t>𝑥</m:t>
                    </m:r>
                    <m:r>
                      <a:rPr lang="en-US" sz="2800" i="1" dirty="0">
                        <a:latin typeface="Cambria Math"/>
                      </a:rPr>
                      <m:t>)</m:t>
                    </m:r>
                  </m:oMath>
                </a14:m>
                <a:endParaRPr lang="en-US" sz="2800" dirty="0">
                  <a:latin typeface="Calibri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" y="39231"/>
                <a:ext cx="9067800" cy="2246769"/>
              </a:xfrm>
              <a:prstGeom prst="rect">
                <a:avLst/>
              </a:prstGeom>
              <a:blipFill rotWithShape="1">
                <a:blip r:embed="rId2"/>
                <a:stretch>
                  <a:fillRect l="-1344" t="-2439" b="-677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09757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>
                <a:spLocks noChangeArrowheads="1"/>
              </p:cNvSpPr>
              <p:nvPr/>
            </p:nvSpPr>
            <p:spPr bwMode="auto">
              <a:xfrm>
                <a:off x="76200" y="53862"/>
                <a:ext cx="8991600" cy="24607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just"/>
                <a:r>
                  <a:rPr lang="en-US" sz="2800" dirty="0" smtClean="0">
                    <a:latin typeface="Calibri" pitchFamily="34" charset="0"/>
                  </a:rPr>
                  <a:t>Use properties of exponents to verify:</a:t>
                </a:r>
              </a:p>
              <a:p>
                <a:pPr algn="just"/>
                <a:endParaRPr lang="en-US" sz="2800" dirty="0">
                  <a:latin typeface="Calibri" pitchFamily="34" charset="0"/>
                </a:endParaRPr>
              </a:p>
              <a:p>
                <a:pPr algn="ctr"/>
                <a:r>
                  <a:rPr lang="en-US" sz="2800" dirty="0" smtClean="0">
                    <a:latin typeface="Calibri" pitchFamily="34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latin typeface="Cambria Math"/>
                      </a:rPr>
                      <m:t>𝑟</m:t>
                    </m:r>
                    <m:r>
                      <a:rPr lang="en-US" sz="2800" i="1" dirty="0" smtClean="0">
                        <a:latin typeface="Cambria Math"/>
                      </a:rPr>
                      <m:t>(</m:t>
                    </m:r>
                    <m:r>
                      <a:rPr lang="en-US" sz="2800" i="1" dirty="0" smtClean="0">
                        <a:latin typeface="Cambria Math"/>
                      </a:rPr>
                      <m:t>𝑥</m:t>
                    </m:r>
                    <m:r>
                      <a:rPr lang="en-US" sz="2800" i="1" dirty="0" smtClean="0">
                        <a:latin typeface="Cambria Math"/>
                      </a:rPr>
                      <m:t>)=</m:t>
                    </m:r>
                    <m:sSup>
                      <m:sSupPr>
                        <m:ctrlPr>
                          <a:rPr lang="en-US" sz="280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dirty="0" smtClean="0">
                            <a:latin typeface="Cambria Math"/>
                          </a:rPr>
                          <m:t>3</m:t>
                        </m:r>
                      </m:e>
                      <m:sup>
                        <m:r>
                          <a:rPr lang="en-US" sz="2800" b="0" i="1" dirty="0" smtClean="0">
                            <a:latin typeface="Cambria Math"/>
                          </a:rPr>
                          <m:t>−</m:t>
                        </m:r>
                        <m:r>
                          <a:rPr lang="en-US" sz="2800" b="0" i="1" dirty="0" smtClean="0">
                            <a:latin typeface="Cambria Math"/>
                          </a:rPr>
                          <m:t>𝑥</m:t>
                        </m:r>
                        <m:r>
                          <a:rPr lang="en-US" sz="2800" b="0" i="1" dirty="0" smtClean="0">
                            <a:latin typeface="Cambria Math"/>
                          </a:rPr>
                          <m:t>+1</m:t>
                        </m:r>
                      </m:sup>
                    </m:sSup>
                  </m:oMath>
                </a14:m>
                <a:r>
                  <a:rPr lang="en-US" sz="2800" dirty="0" smtClean="0">
                    <a:latin typeface="Calibri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latin typeface="Cambria Math"/>
                      </a:rPr>
                      <m:t>𝑝</m:t>
                    </m:r>
                    <m:r>
                      <a:rPr lang="en-US" sz="2800" i="1" dirty="0" smtClean="0">
                        <a:latin typeface="Cambria Math"/>
                      </a:rPr>
                      <m:t>(</m:t>
                    </m:r>
                    <m:r>
                      <a:rPr lang="en-US" sz="2800" i="1" dirty="0" smtClean="0">
                        <a:latin typeface="Cambria Math"/>
                      </a:rPr>
                      <m:t>𝑥</m:t>
                    </m:r>
                    <m:r>
                      <a:rPr lang="en-US" sz="2800" i="1" dirty="0" smtClean="0">
                        <a:latin typeface="Cambria Math"/>
                      </a:rPr>
                      <m:t>)=</m:t>
                    </m:r>
                    <m:sSup>
                      <m:sSupPr>
                        <m:ctrlPr>
                          <a:rPr lang="en-US" sz="280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dirty="0" smtClean="0">
                            <a:latin typeface="Cambria Math"/>
                          </a:rPr>
                          <m:t>3</m:t>
                        </m:r>
                      </m:e>
                      <m:sup>
                        <m:r>
                          <a:rPr lang="en-US" sz="2800" b="0" i="1" dirty="0" smtClean="0">
                            <a:latin typeface="Cambria Math"/>
                          </a:rPr>
                          <m:t>−</m:t>
                        </m:r>
                        <m:r>
                          <a:rPr lang="en-US" sz="2800" b="0" i="1" dirty="0" smtClean="0">
                            <a:latin typeface="Cambria Math"/>
                          </a:rPr>
                          <m:t>𝑥</m:t>
                        </m:r>
                      </m:sup>
                    </m:sSup>
                  </m:oMath>
                </a14:m>
                <a:endParaRPr lang="en-US" sz="2800" dirty="0" smtClean="0">
                  <a:latin typeface="Calibri" pitchFamily="34" charset="0"/>
                </a:endParaRPr>
              </a:p>
              <a:p>
                <a:pPr algn="ctr"/>
                <a:endParaRPr lang="en-US" sz="2800" dirty="0">
                  <a:latin typeface="Calibri" pitchFamily="34" charset="0"/>
                </a:endParaRPr>
              </a:p>
              <a:p>
                <a:pPr algn="ctr"/>
                <a:r>
                  <a:rPr lang="en-US" sz="2800" dirty="0" smtClean="0">
                    <a:latin typeface="Calibri" pitchFamily="34" charset="0"/>
                  </a:rPr>
                  <a:t>show 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latin typeface="Cambria Math"/>
                      </a:rPr>
                      <m:t>𝑝</m:t>
                    </m:r>
                    <m:r>
                      <a:rPr lang="en-US" sz="2800" i="1" dirty="0" smtClean="0">
                        <a:latin typeface="Cambria Math"/>
                      </a:rPr>
                      <m:t>(</m:t>
                    </m:r>
                    <m:r>
                      <a:rPr lang="en-US" sz="2800" i="1" dirty="0" smtClean="0">
                        <a:latin typeface="Cambria Math"/>
                      </a:rPr>
                      <m:t>𝑥</m:t>
                    </m:r>
                    <m:r>
                      <a:rPr lang="en-US" sz="2800" i="1" dirty="0" smtClean="0">
                        <a:latin typeface="Cambria Math"/>
                      </a:rPr>
                      <m:t>)=</m:t>
                    </m:r>
                    <m:d>
                      <m:dPr>
                        <m:ctrlPr>
                          <a:rPr lang="en-US" sz="2800" i="1" dirty="0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800" i="1" dirty="0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800" b="0" i="1" dirty="0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2800" b="0" i="1" dirty="0" smtClean="0">
                                <a:latin typeface="Cambria Math"/>
                              </a:rPr>
                              <m:t>3</m:t>
                            </m:r>
                          </m:den>
                        </m:f>
                      </m:e>
                    </m:d>
                    <m:r>
                      <a:rPr lang="en-US" sz="2800" i="1" dirty="0" smtClean="0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2800" b="0" i="1" dirty="0" smtClean="0">
                        <a:latin typeface="Cambria Math"/>
                      </a:rPr>
                      <m:t>𝑟</m:t>
                    </m:r>
                    <m:r>
                      <a:rPr lang="en-US" sz="2800" b="0" i="1" dirty="0" smtClean="0">
                        <a:latin typeface="Cambria Math"/>
                      </a:rPr>
                      <m:t>(</m:t>
                    </m:r>
                    <m:r>
                      <a:rPr lang="en-US" sz="2800" b="0" i="1" dirty="0" smtClean="0">
                        <a:latin typeface="Cambria Math"/>
                      </a:rPr>
                      <m:t>𝑥</m:t>
                    </m:r>
                    <m:r>
                      <a:rPr lang="en-US" sz="2800" b="0" i="1" dirty="0" smtClean="0">
                        <a:latin typeface="Cambria Math"/>
                      </a:rPr>
                      <m:t>)</m:t>
                    </m:r>
                  </m:oMath>
                </a14:m>
                <a:endParaRPr lang="en-US" sz="2800" dirty="0" smtClean="0">
                  <a:latin typeface="Calibri" pitchFamily="34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200" y="53862"/>
                <a:ext cx="8991600" cy="2460738"/>
              </a:xfrm>
              <a:prstGeom prst="rect">
                <a:avLst/>
              </a:prstGeom>
              <a:blipFill rotWithShape="1">
                <a:blip r:embed="rId2"/>
                <a:stretch>
                  <a:fillRect l="-1424" t="-2228" b="-198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590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0" y="76200"/>
            <a:ext cx="8763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400" dirty="0" smtClean="0">
                <a:latin typeface="Calibri" pitchFamily="34" charset="0"/>
              </a:rPr>
              <a:t>Now use DESMOS to answer questions 9 – 10 on pages 350 – 351. </a:t>
            </a:r>
            <a:endParaRPr lang="en-US" sz="2400" dirty="0">
              <a:latin typeface="Calibri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88428" y="668656"/>
            <a:ext cx="8967144" cy="5960744"/>
            <a:chOff x="88428" y="592456"/>
            <a:chExt cx="8967144" cy="5960744"/>
          </a:xfrm>
        </p:grpSpPr>
        <p:pic>
          <p:nvPicPr>
            <p:cNvPr id="2150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428" y="592456"/>
              <a:ext cx="8967144" cy="5960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" name="Rectangle 2"/>
            <p:cNvSpPr/>
            <p:nvPr/>
          </p:nvSpPr>
          <p:spPr bwMode="auto">
            <a:xfrm>
              <a:off x="5486400" y="1981200"/>
              <a:ext cx="3569172" cy="18288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6710372" y="3276600"/>
              <a:ext cx="2345200" cy="32766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29194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00" y="0"/>
            <a:ext cx="9029201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995363" y="5519733"/>
            <a:ext cx="152400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DESMOS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820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76200"/>
            <a:ext cx="868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+mj-lt"/>
              </a:rPr>
              <a:t>Solving Exponential Functions</a:t>
            </a:r>
            <a:endParaRPr lang="en-US" sz="4000" dirty="0"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14300" y="762000"/>
                <a:ext cx="8915400" cy="57202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latin typeface="+mj-lt"/>
                  </a:rPr>
                  <a:t>REMEMBER:</a:t>
                </a:r>
              </a:p>
              <a:p>
                <a:r>
                  <a:rPr lang="en-US" sz="2800" dirty="0" smtClean="0">
                    <a:latin typeface="+mj-lt"/>
                  </a:rPr>
                  <a:t>An exponential function is a function written in the form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dirty="0" smtClean="0">
                          <a:latin typeface="Cambria Math"/>
                        </a:rPr>
                        <m:t>𝑓</m:t>
                      </m:r>
                      <m:r>
                        <a:rPr lang="en-US" sz="2800" i="1" dirty="0" smtClean="0">
                          <a:latin typeface="Cambria Math"/>
                        </a:rPr>
                        <m:t>(</m:t>
                      </m:r>
                      <m:r>
                        <a:rPr lang="en-US" sz="2800" i="1" dirty="0" smtClean="0">
                          <a:latin typeface="Cambria Math"/>
                        </a:rPr>
                        <m:t>𝑥</m:t>
                      </m:r>
                      <m:r>
                        <a:rPr lang="en-US" sz="2800" i="1" dirty="0" smtClean="0">
                          <a:latin typeface="Cambria Math"/>
                        </a:rPr>
                        <m:t>)=</m:t>
                      </m:r>
                      <m:r>
                        <a:rPr lang="en-US" sz="2800" i="1" dirty="0" smtClean="0">
                          <a:latin typeface="Cambria Math"/>
                        </a:rPr>
                        <m:t>𝑎</m:t>
                      </m:r>
                      <m:r>
                        <a:rPr lang="en-US" sz="2800" i="1" dirty="0" smtClean="0"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en-US" sz="2800" i="1" dirty="0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b="0" i="1" dirty="0" smtClean="0">
                              <a:latin typeface="Cambria Math"/>
                              <a:ea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sz="2800" b="0" i="1" dirty="0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US" sz="2800" dirty="0" smtClean="0">
                  <a:latin typeface="+mj-lt"/>
                </a:endParaRPr>
              </a:p>
              <a:p>
                <a:endParaRPr lang="en-US" sz="2800" dirty="0" smtClean="0">
                  <a:latin typeface="+mj-lt"/>
                </a:endParaRPr>
              </a:p>
              <a:p>
                <a:r>
                  <a:rPr lang="en-US" sz="2800" dirty="0" smtClean="0">
                    <a:latin typeface="+mj-lt"/>
                  </a:rPr>
                  <a:t>To solve an exponential function, you can use the properties you know about exponents and common bases.</a:t>
                </a:r>
              </a:p>
              <a:p>
                <a:endParaRPr lang="en-US" sz="2800" dirty="0" smtClean="0">
                  <a:latin typeface="+mj-lt"/>
                </a:endParaRPr>
              </a:p>
              <a:p>
                <a:r>
                  <a:rPr lang="en-US" sz="2800" dirty="0" smtClean="0">
                    <a:latin typeface="+mj-lt"/>
                  </a:rPr>
                  <a:t>Example:</a:t>
                </a:r>
              </a:p>
              <a:p>
                <a:r>
                  <a:rPr lang="en-US" sz="3200" dirty="0" smtClean="0">
                    <a:latin typeface="+mj-lt"/>
                  </a:rPr>
                  <a:t>Solve		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32</m:t>
                        </m:r>
                      </m:den>
                    </m:f>
                    <m:r>
                      <a:rPr lang="en-US" sz="32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sz="32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3200" b="0" i="1" smtClean="0">
                            <a:latin typeface="Cambria Math"/>
                          </a:rPr>
                          <m:t>−1</m:t>
                        </m:r>
                      </m:sup>
                    </m:sSup>
                  </m:oMath>
                </a14:m>
                <a:endParaRPr lang="en-US" sz="3200" dirty="0" smtClean="0">
                  <a:solidFill>
                    <a:srgbClr val="000000"/>
                  </a:solidFill>
                  <a:latin typeface="Calibri"/>
                </a:endParaRPr>
              </a:p>
              <a:p>
                <a:endParaRPr lang="en-US" sz="3200" dirty="0">
                  <a:solidFill>
                    <a:srgbClr val="000000"/>
                  </a:solidFill>
                  <a:latin typeface="Calibri"/>
                </a:endParaRPr>
              </a:p>
              <a:p>
                <a:r>
                  <a:rPr lang="en-US" sz="3200" dirty="0" smtClean="0">
                    <a:solidFill>
                      <a:srgbClr val="000000"/>
                    </a:solidFill>
                    <a:latin typeface="Calibri"/>
                  </a:rPr>
                  <a:t>Ask yourself, 2 to what power equals 32?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i="1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/>
                            </a:rPr>
                            <m:t>5</m:t>
                          </m:r>
                        </m:sup>
                      </m:sSup>
                      <m:r>
                        <a:rPr lang="en-US" sz="3200" b="0" i="1" smtClean="0">
                          <a:latin typeface="Cambria Math"/>
                        </a:rPr>
                        <m:t>=32</m:t>
                      </m:r>
                    </m:oMath>
                  </m:oMathPara>
                </a14:m>
                <a:endParaRPr lang="en-US" sz="3200" dirty="0" smtClean="0">
                  <a:latin typeface="+mj-lt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" y="762000"/>
                <a:ext cx="8915400" cy="5720284"/>
              </a:xfrm>
              <a:prstGeom prst="rect">
                <a:avLst/>
              </a:prstGeom>
              <a:blipFill rotWithShape="1">
                <a:blip r:embed="rId2"/>
                <a:stretch>
                  <a:fillRect l="-1778" t="-959" r="-15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77041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14300" y="61315"/>
                <a:ext cx="8915400" cy="67353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2000"/>
                  </a:spcAft>
                </a:pPr>
                <a:r>
                  <a:rPr lang="en-US" sz="3200" dirty="0" smtClean="0">
                    <a:latin typeface="+mj-lt"/>
                  </a:rPr>
                  <a:t>Solve		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32</m:t>
                        </m:r>
                      </m:den>
                    </m:f>
                    <m:r>
                      <a:rPr lang="en-US" sz="32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sz="32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3200" b="0" i="1" smtClean="0">
                            <a:latin typeface="Cambria Math"/>
                          </a:rPr>
                          <m:t>−1</m:t>
                        </m:r>
                      </m:sup>
                    </m:sSup>
                  </m:oMath>
                </a14:m>
                <a:endParaRPr lang="en-US" sz="3200" dirty="0" smtClean="0">
                  <a:solidFill>
                    <a:srgbClr val="000000"/>
                  </a:solidFill>
                  <a:latin typeface="Calibri"/>
                </a:endParaRPr>
              </a:p>
              <a:p>
                <a:pPr>
                  <a:spcAft>
                    <a:spcPts val="2000"/>
                  </a:spcAft>
                </a:pPr>
                <a:r>
                  <a:rPr lang="en-US" sz="3200" dirty="0" smtClean="0">
                    <a:solidFill>
                      <a:srgbClr val="000000"/>
                    </a:solidFill>
                    <a:latin typeface="Calibri"/>
                  </a:rPr>
                  <a:t>Since			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sz="3200" b="0" i="1" smtClean="0">
                            <a:latin typeface="Cambria Math"/>
                          </a:rPr>
                          <m:t>5</m:t>
                        </m:r>
                      </m:sup>
                    </m:sSup>
                    <m:r>
                      <a:rPr lang="en-US" sz="3200" b="0" i="1" smtClean="0">
                        <a:latin typeface="Cambria Math"/>
                      </a:rPr>
                      <m:t>=32</m:t>
                    </m:r>
                  </m:oMath>
                </a14:m>
                <a:endParaRPr lang="en-US" sz="3200" dirty="0" smtClean="0">
                  <a:latin typeface="+mj-lt"/>
                </a:endParaRPr>
              </a:p>
              <a:p>
                <a:pPr algn="ctr">
                  <a:spcAft>
                    <a:spcPts val="10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32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32</m:t>
                        </m:r>
                      </m:den>
                    </m:f>
                    <m:r>
                      <a:rPr lang="en-US" sz="3200" i="1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3200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sz="32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32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sz="3200" dirty="0" smtClean="0">
                    <a:latin typeface="+mj-lt"/>
                  </a:rPr>
                  <a:t>  can be rewritten as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sz="32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/>
                              </a:rPr>
                              <m:t>5</m:t>
                            </m:r>
                          </m:sup>
                        </m:sSup>
                      </m:den>
                    </m:f>
                    <m:r>
                      <a:rPr lang="en-US" sz="32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32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sz="3200" i="1">
                            <a:latin typeface="Cambria Math"/>
                          </a:rPr>
                          <m:t>𝑥</m:t>
                        </m:r>
                        <m:r>
                          <a:rPr lang="en-US" sz="3200" i="1">
                            <a:latin typeface="Cambria Math"/>
                          </a:rPr>
                          <m:t>−1</m:t>
                        </m:r>
                      </m:sup>
                    </m:sSup>
                  </m:oMath>
                </a14:m>
                <a:endParaRPr lang="en-US" sz="3200" dirty="0" smtClean="0">
                  <a:latin typeface="+mj-lt"/>
                </a:endParaRPr>
              </a:p>
              <a:p>
                <a:pPr>
                  <a:spcAft>
                    <a:spcPts val="1000"/>
                  </a:spcAft>
                </a:pPr>
                <a:r>
                  <a:rPr lang="en-US" sz="2000" dirty="0" smtClean="0">
                    <a:latin typeface="+mj-lt"/>
                  </a:rPr>
                  <a:t>Now work with properties of exponents:</a:t>
                </a:r>
              </a:p>
              <a:p>
                <a:pPr algn="ctr">
                  <a:spcAft>
                    <a:spcPts val="2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32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200" i="1"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sz="3200" i="1">
                                  <a:latin typeface="Cambria Math"/>
                                </a:rPr>
                                <m:t>5</m:t>
                              </m:r>
                            </m:sup>
                          </m:sSup>
                        </m:den>
                      </m:f>
                      <m:r>
                        <a:rPr lang="en-US" sz="320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32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i="1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sz="3200" i="1">
                              <a:latin typeface="Cambria Math"/>
                            </a:rPr>
                            <m:t>𝑥</m:t>
                          </m:r>
                          <m:r>
                            <a:rPr lang="en-US" sz="3200" i="1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sz="3200" dirty="0">
                  <a:latin typeface="+mj-lt"/>
                </a:endParaRPr>
              </a:p>
              <a:p>
                <a:pPr algn="ctr"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/>
                            </a:rPr>
                            <m:t>−5</m:t>
                          </m:r>
                        </m:sup>
                      </m:sSup>
                      <m:r>
                        <a:rPr lang="en-US" sz="320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32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i="1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sz="3200" i="1">
                              <a:latin typeface="Cambria Math"/>
                            </a:rPr>
                            <m:t>𝑥</m:t>
                          </m:r>
                          <m:r>
                            <a:rPr lang="en-US" sz="3200" i="1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sz="3200" dirty="0" smtClean="0">
                  <a:latin typeface="+mj-lt"/>
                </a:endParaRPr>
              </a:p>
              <a:p>
                <a:pPr lvl="0" algn="ctr">
                  <a:spcAft>
                    <a:spcPts val="2000"/>
                  </a:spcAft>
                </a:pPr>
                <a:r>
                  <a:rPr lang="en-US" sz="2400" dirty="0" smtClean="0">
                    <a:solidFill>
                      <a:srgbClr val="000000"/>
                    </a:solidFill>
                    <a:latin typeface="Calibri"/>
                  </a:rPr>
                  <a:t>Since the bases are equivalent, the exponents must be equivalent !!!</a:t>
                </a:r>
              </a:p>
              <a:p>
                <a:pPr lvl="0" algn="ctr">
                  <a:spcAft>
                    <a:spcPts val="2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dirty="0" smtClean="0">
                          <a:solidFill>
                            <a:srgbClr val="000000"/>
                          </a:solidFill>
                          <a:latin typeface="Cambria Math"/>
                        </a:rPr>
                        <m:t>−5=</m:t>
                      </m:r>
                      <m:r>
                        <a:rPr lang="en-US" sz="3200" i="1" dirty="0" smtClean="0">
                          <a:solidFill>
                            <a:srgbClr val="00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3200" i="1" dirty="0" smtClean="0">
                          <a:solidFill>
                            <a:srgbClr val="000000"/>
                          </a:solidFill>
                          <a:latin typeface="Cambria Math"/>
                        </a:rPr>
                        <m:t>−1</m:t>
                      </m:r>
                    </m:oMath>
                  </m:oMathPara>
                </a14:m>
                <a:endParaRPr lang="en-US" sz="3200" dirty="0" smtClean="0">
                  <a:solidFill>
                    <a:srgbClr val="000000"/>
                  </a:solidFill>
                  <a:latin typeface="Calibri"/>
                </a:endParaRPr>
              </a:p>
              <a:p>
                <a:pPr lvl="0" algn="ctr"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dirty="0" smtClean="0">
                          <a:latin typeface="Cambria Math"/>
                        </a:rPr>
                        <m:t>𝑥</m:t>
                      </m:r>
                      <m:r>
                        <a:rPr lang="en-US" sz="3200" i="1" dirty="0" smtClean="0">
                          <a:latin typeface="Cambria Math"/>
                        </a:rPr>
                        <m:t>=−4</m:t>
                      </m:r>
                    </m:oMath>
                  </m:oMathPara>
                </a14:m>
                <a:endParaRPr lang="en-US" sz="3200" dirty="0" smtClean="0">
                  <a:latin typeface="+mj-lt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" y="61315"/>
                <a:ext cx="8915400" cy="6735370"/>
              </a:xfrm>
              <a:prstGeom prst="rect">
                <a:avLst/>
              </a:prstGeom>
              <a:blipFill rotWithShape="1">
                <a:blip r:embed="rId2"/>
                <a:stretch>
                  <a:fillRect l="-1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95297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0" y="71735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400" dirty="0" smtClean="0">
                <a:latin typeface="Calibri" pitchFamily="34" charset="0"/>
              </a:rPr>
              <a:t>Solve questions 1 – 6 on page 352:</a:t>
            </a:r>
            <a:endParaRPr lang="en-US" sz="2400" dirty="0">
              <a:latin typeface="Calibri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25" y="685800"/>
            <a:ext cx="892175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860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0" y="71735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400" dirty="0" smtClean="0">
                <a:latin typeface="Calibri" pitchFamily="34" charset="0"/>
              </a:rPr>
              <a:t>Let’s now work together on PROBLEM 3, pages 353 – 354:</a:t>
            </a:r>
            <a:endParaRPr lang="en-US" sz="2400" dirty="0">
              <a:latin typeface="Calibri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70"/>
          <a:stretch/>
        </p:blipFill>
        <p:spPr bwMode="auto">
          <a:xfrm>
            <a:off x="637924" y="533400"/>
            <a:ext cx="7868152" cy="632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5161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5" y="3505200"/>
            <a:ext cx="9013371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>
                <a:spLocks noChangeArrowheads="1"/>
              </p:cNvSpPr>
              <p:nvPr/>
            </p:nvSpPr>
            <p:spPr bwMode="auto">
              <a:xfrm>
                <a:off x="92529" y="71735"/>
                <a:ext cx="8958943" cy="33547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just"/>
                <a:r>
                  <a:rPr lang="en-US" sz="2200" dirty="0" smtClean="0">
                    <a:latin typeface="Calibri" pitchFamily="34" charset="0"/>
                  </a:rPr>
                  <a:t>Previously you discovered (and we’ve discussed) how you can write an exponential function if you know the y-intercept and another ordered pair.</a:t>
                </a:r>
              </a:p>
              <a:p>
                <a:endParaRPr lang="en-US" sz="2400" dirty="0">
                  <a:latin typeface="Calibri" pitchFamily="34" charset="0"/>
                </a:endParaRPr>
              </a:p>
              <a:p>
                <a:r>
                  <a:rPr lang="en-US" sz="2400" dirty="0" smtClean="0">
                    <a:latin typeface="Calibri" pitchFamily="34" charset="0"/>
                  </a:rPr>
                  <a:t>For any basic exponential function: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</a:rPr>
                        <m:t>𝑎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US" sz="2400" dirty="0" smtClean="0">
                  <a:latin typeface="Calibri" pitchFamily="34" charset="0"/>
                </a:endParaRPr>
              </a:p>
              <a:p>
                <a:endParaRPr lang="en-US" sz="2400" dirty="0">
                  <a:latin typeface="Calibri" pitchFamily="34" charset="0"/>
                </a:endParaRPr>
              </a:p>
              <a:p>
                <a:pPr lvl="6"/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𝑎</m:t>
                    </m:r>
                  </m:oMath>
                </a14:m>
                <a:r>
                  <a:rPr lang="en-US" sz="2400" dirty="0" smtClean="0">
                    <a:latin typeface="Calibri" pitchFamily="34" charset="0"/>
                  </a:rPr>
                  <a:t> is the </a:t>
                </a:r>
              </a:p>
              <a:p>
                <a:pPr lvl="6"/>
                <a:endParaRPr lang="en-US" sz="2400" dirty="0">
                  <a:latin typeface="Calibri" pitchFamily="34" charset="0"/>
                </a:endParaRPr>
              </a:p>
              <a:p>
                <a:pPr lvl="6"/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𝑏</m:t>
                    </m:r>
                  </m:oMath>
                </a14:m>
                <a:r>
                  <a:rPr lang="en-US" sz="2400" dirty="0" smtClean="0">
                    <a:latin typeface="Calibri" pitchFamily="34" charset="0"/>
                  </a:rPr>
                  <a:t> is the 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2529" y="71735"/>
                <a:ext cx="8958943" cy="3354765"/>
              </a:xfrm>
              <a:prstGeom prst="rect">
                <a:avLst/>
              </a:prstGeom>
              <a:blipFill rotWithShape="1">
                <a:blip r:embed="rId3"/>
                <a:stretch>
                  <a:fillRect l="-1020" t="-1091" r="-952" b="-327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810000" y="2209800"/>
                <a:ext cx="3124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+mj-lt"/>
                  </a:rPr>
                  <a:t>y-intercept 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/>
                      </a:rPr>
                      <m:t>(0,</m:t>
                    </m:r>
                    <m:r>
                      <a:rPr lang="en-US" sz="2400" i="1" dirty="0" smtClean="0">
                        <a:latin typeface="Cambria Math"/>
                      </a:rPr>
                      <m:t>𝑎</m:t>
                    </m:r>
                    <m:r>
                      <a:rPr lang="en-US" sz="2400" i="1" dirty="0" smtClean="0">
                        <a:latin typeface="Cambria Math"/>
                      </a:rPr>
                      <m:t>)</m:t>
                    </m:r>
                  </m:oMath>
                </a14:m>
                <a:endParaRPr lang="en-US" sz="2400" dirty="0">
                  <a:latin typeface="+mj-lt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2209800"/>
                <a:ext cx="3124200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2924" t="-10667" b="-29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3810000" y="2939144"/>
            <a:ext cx="5241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common ratio (between any two points)</a:t>
            </a:r>
            <a:endParaRPr lang="en-US" sz="2400" dirty="0">
              <a:latin typeface="+mj-lt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5" y="5410200"/>
            <a:ext cx="756708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4894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57" y="76200"/>
            <a:ext cx="9111887" cy="978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708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638800"/>
          </a:xfrm>
        </p:spPr>
        <p:txBody>
          <a:bodyPr/>
          <a:lstStyle/>
          <a:p>
            <a:r>
              <a:rPr lang="en-US" sz="4000" smtClean="0"/>
              <a:t>Objective- To solve exponential functions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08" y="152401"/>
            <a:ext cx="3722892" cy="1073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572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8" y="76200"/>
            <a:ext cx="8223250" cy="678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"/>
          <p:cNvSpPr txBox="1">
            <a:spLocks noChangeArrowheads="1"/>
          </p:cNvSpPr>
          <p:nvPr/>
        </p:nvSpPr>
        <p:spPr bwMode="auto">
          <a:xfrm>
            <a:off x="0" y="0"/>
            <a:ext cx="914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400">
                <a:latin typeface="Calibri" pitchFamily="34" charset="0"/>
              </a:rPr>
              <a:t>Let’s read together PROBLEM 1 on Page 348: </a:t>
            </a:r>
          </a:p>
        </p:txBody>
      </p:sp>
      <p:pic>
        <p:nvPicPr>
          <p:cNvPr id="27691" name="Picture 4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" y="604838"/>
            <a:ext cx="8934450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304800" y="3154363"/>
            <a:ext cx="20574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en-US" sz="2400">
                <a:latin typeface="Calibri" pitchFamily="34" charset="0"/>
              </a:rPr>
              <a:t>Complete the second column of the table in Question 1: </a:t>
            </a:r>
          </a:p>
        </p:txBody>
      </p:sp>
      <p:pic>
        <p:nvPicPr>
          <p:cNvPr id="27692" name="Picture 4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71"/>
          <a:stretch>
            <a:fillRect/>
          </a:stretch>
        </p:blipFill>
        <p:spPr bwMode="auto">
          <a:xfrm>
            <a:off x="2819400" y="2646363"/>
            <a:ext cx="5486400" cy="421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6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76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7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7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198" b="9911"/>
          <a:stretch>
            <a:fillRect/>
          </a:stretch>
        </p:blipFill>
        <p:spPr bwMode="auto">
          <a:xfrm>
            <a:off x="0" y="0"/>
            <a:ext cx="3810000" cy="3875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810000" y="76200"/>
            <a:ext cx="5334000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en-US" sz="2400">
                <a:latin typeface="Calibri" pitchFamily="34" charset="0"/>
              </a:rPr>
              <a:t>What pattern do you notice in the table?</a:t>
            </a:r>
          </a:p>
          <a:p>
            <a:pPr algn="just"/>
            <a:endParaRPr lang="en-US" sz="2400">
              <a:latin typeface="Calibri" pitchFamily="34" charset="0"/>
            </a:endParaRPr>
          </a:p>
          <a:p>
            <a:pPr algn="just"/>
            <a:endParaRPr lang="en-US" sz="2400">
              <a:latin typeface="Calibri" pitchFamily="34" charset="0"/>
            </a:endParaRPr>
          </a:p>
          <a:p>
            <a:pPr algn="just"/>
            <a:endParaRPr lang="en-US" sz="2400">
              <a:latin typeface="Calibri" pitchFamily="34" charset="0"/>
            </a:endParaRPr>
          </a:p>
          <a:p>
            <a:pPr algn="just"/>
            <a:endParaRPr lang="en-US" sz="2400">
              <a:latin typeface="Calibri" pitchFamily="34" charset="0"/>
            </a:endParaRPr>
          </a:p>
          <a:p>
            <a:pPr algn="just"/>
            <a:endParaRPr lang="en-US" sz="2400">
              <a:latin typeface="Calibri" pitchFamily="34" charset="0"/>
            </a:endParaRPr>
          </a:p>
          <a:p>
            <a:pPr algn="just"/>
            <a:endParaRPr lang="en-US" sz="2400">
              <a:latin typeface="Calibri" pitchFamily="34" charset="0"/>
            </a:endParaRPr>
          </a:p>
          <a:p>
            <a:pPr algn="just"/>
            <a:r>
              <a:rPr lang="en-US" sz="2400">
                <a:latin typeface="Calibri" pitchFamily="34" charset="0"/>
              </a:rPr>
              <a:t>A chessboard has 64 squares.  Predict how many grains of rice must be on the 64</a:t>
            </a:r>
            <a:r>
              <a:rPr lang="en-US" sz="2400" baseline="30000">
                <a:latin typeface="Calibri" pitchFamily="34" charset="0"/>
              </a:rPr>
              <a:t>th</a:t>
            </a:r>
            <a:r>
              <a:rPr lang="en-US" sz="2400">
                <a:latin typeface="Calibri" pitchFamily="34" charset="0"/>
              </a:rPr>
              <a:t> square if the pattern continues.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5867400"/>
            <a:ext cx="914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en-US" sz="2400">
                <a:latin typeface="Calibri" pitchFamily="34" charset="0"/>
              </a:rPr>
              <a:t>Do you think the emperor made a good deal for himself?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"/>
          <p:cNvSpPr txBox="1">
            <a:spLocks noChangeArrowheads="1"/>
          </p:cNvSpPr>
          <p:nvPr/>
        </p:nvSpPr>
        <p:spPr bwMode="auto">
          <a:xfrm>
            <a:off x="0" y="0"/>
            <a:ext cx="91440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200">
                <a:latin typeface="Calibri" pitchFamily="34" charset="0"/>
              </a:rPr>
              <a:t>Complete Question 4 on Page 349:</a:t>
            </a:r>
          </a:p>
        </p:txBody>
      </p:sp>
      <p:pic>
        <p:nvPicPr>
          <p:cNvPr id="4096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609600"/>
            <a:ext cx="8143875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29" t="8698" r="11359" b="1070"/>
          <a:stretch>
            <a:fillRect/>
          </a:stretch>
        </p:blipFill>
        <p:spPr bwMode="auto">
          <a:xfrm>
            <a:off x="2057400" y="1066800"/>
            <a:ext cx="5715000" cy="5329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0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63" t="8698" r="12781" b="1070"/>
          <a:stretch>
            <a:fillRect/>
          </a:stretch>
        </p:blipFill>
        <p:spPr bwMode="auto">
          <a:xfrm>
            <a:off x="0" y="0"/>
            <a:ext cx="3124200" cy="319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124200" y="0"/>
            <a:ext cx="601980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en-US" sz="2400">
                <a:latin typeface="Calibri" pitchFamily="34" charset="0"/>
              </a:rPr>
              <a:t>Does it make sense to connect the points on this graph?</a:t>
            </a:r>
          </a:p>
          <a:p>
            <a:pPr algn="just"/>
            <a:endParaRPr lang="en-US" sz="2400">
              <a:latin typeface="Calibri" pitchFamily="34" charset="0"/>
            </a:endParaRPr>
          </a:p>
          <a:p>
            <a:pPr algn="just"/>
            <a:endParaRPr lang="en-US" sz="2400">
              <a:latin typeface="Calibri" pitchFamily="34" charset="0"/>
            </a:endParaRPr>
          </a:p>
          <a:p>
            <a:pPr algn="just"/>
            <a:endParaRPr lang="en-US" sz="2400">
              <a:latin typeface="Calibri" pitchFamily="34" charset="0"/>
            </a:endParaRPr>
          </a:p>
          <a:p>
            <a:pPr algn="just"/>
            <a:r>
              <a:rPr lang="en-US" sz="2400">
                <a:latin typeface="Calibri" pitchFamily="34" charset="0"/>
              </a:rPr>
              <a:t>Now complete the third column of the table in Question 1, Page 348:</a:t>
            </a:r>
          </a:p>
        </p:txBody>
      </p:sp>
      <p:pic>
        <p:nvPicPr>
          <p:cNvPr id="6" name="Picture 4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72" t="11380" r="4166" b="9917"/>
          <a:stretch>
            <a:fillRect/>
          </a:stretch>
        </p:blipFill>
        <p:spPr bwMode="auto">
          <a:xfrm>
            <a:off x="3049588" y="2678113"/>
            <a:ext cx="6094412" cy="407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 r="1706" b="9911"/>
          <a:stretch>
            <a:fillRect/>
          </a:stretch>
        </p:blipFill>
        <p:spPr bwMode="auto">
          <a:xfrm>
            <a:off x="3049588" y="2678113"/>
            <a:ext cx="6094412" cy="414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4343400"/>
            <a:ext cx="9144000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en-US" sz="2000" dirty="0">
                <a:latin typeface="Calibri" pitchFamily="34" charset="0"/>
              </a:rPr>
              <a:t>Analyze the third column in the table and write an algebraic expression in the last row to determine the number of grains of rice for any square number.</a:t>
            </a:r>
          </a:p>
          <a:p>
            <a:pPr algn="just"/>
            <a:endParaRPr lang="en-US" sz="2000" dirty="0">
              <a:latin typeface="Calibri" pitchFamily="34" charset="0"/>
            </a:endParaRPr>
          </a:p>
          <a:p>
            <a:pPr algn="just"/>
            <a:r>
              <a:rPr lang="en-US" sz="2000" dirty="0">
                <a:latin typeface="Calibri" pitchFamily="34" charset="0"/>
              </a:rPr>
              <a:t>Write an equation in function notation to represent the number of rice grains as a function of the square number, s.</a:t>
            </a:r>
          </a:p>
          <a:p>
            <a:pPr algn="just"/>
            <a:endParaRPr lang="en-US" sz="2000" dirty="0">
              <a:latin typeface="Calibri" pitchFamily="34" charset="0"/>
            </a:endParaRPr>
          </a:p>
          <a:p>
            <a:pPr algn="just"/>
            <a:r>
              <a:rPr lang="en-US" sz="2000" dirty="0">
                <a:latin typeface="Calibri" pitchFamily="34" charset="0"/>
              </a:rPr>
              <a:t>Complete 7b on Page 349.  Be ready to share your answer.</a:t>
            </a:r>
          </a:p>
        </p:txBody>
      </p:sp>
      <p:pic>
        <p:nvPicPr>
          <p:cNvPr id="9219" name="Picture 4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06" t="11887" r="33629" b="2071"/>
          <a:stretch>
            <a:fillRect/>
          </a:stretch>
        </p:blipFill>
        <p:spPr bwMode="auto">
          <a:xfrm>
            <a:off x="0" y="0"/>
            <a:ext cx="3886200" cy="418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 r="1706" b="9911"/>
          <a:stretch>
            <a:fillRect/>
          </a:stretch>
        </p:blipFill>
        <p:spPr bwMode="auto">
          <a:xfrm>
            <a:off x="0" y="0"/>
            <a:ext cx="5638800" cy="3840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 t="2" r="1706" b="-1913"/>
          <a:stretch>
            <a:fillRect/>
          </a:stretch>
        </p:blipFill>
        <p:spPr bwMode="auto">
          <a:xfrm>
            <a:off x="0" y="0"/>
            <a:ext cx="5638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>
                <a:spLocks noChangeArrowheads="1"/>
              </p:cNvSpPr>
              <p:nvPr/>
            </p:nvSpPr>
            <p:spPr bwMode="auto">
              <a:xfrm>
                <a:off x="38100" y="87608"/>
                <a:ext cx="9067800" cy="11315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just"/>
                <a:r>
                  <a:rPr lang="en-US" sz="2800" dirty="0" smtClean="0">
                    <a:latin typeface="Calibri" pitchFamily="34" charset="0"/>
                  </a:rPr>
                  <a:t>Now use properties of exponents to verify that</a:t>
                </a:r>
              </a:p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𝑠</m:t>
                        </m:r>
                        <m:r>
                          <a:rPr lang="en-US" sz="2800" b="0" i="1" smtClean="0">
                            <a:latin typeface="Cambria Math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sz="2800" dirty="0" smtClean="0">
                    <a:latin typeface="Calibri" pitchFamily="34" charset="0"/>
                  </a:rPr>
                  <a:t> 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en-US" sz="2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</a:rPr>
                          <m:t>(2)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𝑠</m:t>
                        </m:r>
                      </m:sup>
                    </m:sSup>
                  </m:oMath>
                </a14:m>
                <a:r>
                  <a:rPr lang="en-US" sz="2800" dirty="0" smtClean="0">
                    <a:latin typeface="Calibri" pitchFamily="34" charset="0"/>
                  </a:rPr>
                  <a:t>  are equivalent.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" y="87608"/>
                <a:ext cx="9067800" cy="1131592"/>
              </a:xfrm>
              <a:prstGeom prst="rect">
                <a:avLst/>
              </a:prstGeom>
              <a:blipFill rotWithShape="1">
                <a:blip r:embed="rId2"/>
                <a:stretch>
                  <a:fillRect l="-1344" t="-4839" b="-698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0855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429</Words>
  <Application>Microsoft Office PowerPoint</Application>
  <PresentationFormat>On-screen Show (4:3)</PresentationFormat>
  <Paragraphs>71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Solving Exponential Functions</vt:lpstr>
      <vt:lpstr>Objective- To solve exponential functions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Objective- To simplify expressions involving rational exponents</dc:title>
  <dc:creator>James Wenk</dc:creator>
  <cp:lastModifiedBy>Amplo, William (wamplo@psusd.us)</cp:lastModifiedBy>
  <cp:revision>80</cp:revision>
  <dcterms:created xsi:type="dcterms:W3CDTF">2002-06-16T02:16:55Z</dcterms:created>
  <dcterms:modified xsi:type="dcterms:W3CDTF">2016-03-01T17:47:20Z</dcterms:modified>
</cp:coreProperties>
</file>