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5"/>
  </p:handoutMasterIdLst>
  <p:sldIdLst>
    <p:sldId id="269" r:id="rId2"/>
    <p:sldId id="264" r:id="rId3"/>
    <p:sldId id="265" r:id="rId4"/>
    <p:sldId id="256" r:id="rId5"/>
    <p:sldId id="266" r:id="rId6"/>
    <p:sldId id="267" r:id="rId7"/>
    <p:sldId id="259" r:id="rId8"/>
    <p:sldId id="268" r:id="rId9"/>
    <p:sldId id="258" r:id="rId10"/>
    <p:sldId id="257" r:id="rId11"/>
    <p:sldId id="261" r:id="rId12"/>
    <p:sldId id="262" r:id="rId13"/>
    <p:sldId id="263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8F23F38-20B9-42C0-AC39-94D782D1C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79B75-FB73-41A6-AD6A-C24D2BC2E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10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A5464-E2EE-4071-86E4-0C510A66E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04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37A2A-2E7D-4371-8EB2-AD5DBF90F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192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17D44-B40C-4667-BB1B-779502043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56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B168F-3FE8-4B15-AEC1-214F9C6BE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45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48DA7-AA9A-4BA1-9A00-499420DA45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13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8804-84BC-4FFB-B5FA-3062FB65B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55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40603-E30D-4E07-8338-47301EC87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76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3BA35-829E-4C43-9329-76BB6ABE1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00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536F0-882C-4E58-9723-0D3F28FAE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42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BC54E-0ED4-4734-A894-1EC14AE9B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11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93A6D-5966-4DCC-A424-8AEAA8D64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C5FCEE1-C8DB-45E7-A097-7E3B9D082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8488"/>
            <a:ext cx="8534399" cy="658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24600" y="533400"/>
                <a:ext cx="17765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33400"/>
                <a:ext cx="1776577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Rectangle 42" descr="60%"/>
          <p:cNvSpPr>
            <a:spLocks noChangeArrowheads="1"/>
          </p:cNvSpPr>
          <p:nvPr/>
        </p:nvSpPr>
        <p:spPr bwMode="auto">
          <a:xfrm>
            <a:off x="1905000" y="1219200"/>
            <a:ext cx="4572000" cy="1371600"/>
          </a:xfrm>
          <a:prstGeom prst="rect">
            <a:avLst/>
          </a:prstGeom>
          <a:pattFill prst="pct60">
            <a:fgClr>
              <a:srgbClr val="CC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74725" y="509588"/>
            <a:ext cx="6253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Graph  y </a:t>
            </a:r>
            <a:r>
              <a:rPr lang="en-US" altLang="en-US" sz="3200" b="1"/>
              <a:t>&gt;</a:t>
            </a:r>
            <a:r>
              <a:rPr lang="en-US" altLang="en-US" sz="3200"/>
              <a:t> 3 on the coordinate plane.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4157663" y="16002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1905000" y="3733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4572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4953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5334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>
            <a:off x="5715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6096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3810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3429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3048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>
            <a:off x="2667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2286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4038600" y="3352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4038600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4038600" y="2590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4038600" y="1828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4038600" y="220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4038600" y="4114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>
            <a:off x="4038600" y="4495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4038600" y="4876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3"/>
          <p:cNvSpPr>
            <a:spLocks noChangeShapeType="1"/>
          </p:cNvSpPr>
          <p:nvPr/>
        </p:nvSpPr>
        <p:spPr bwMode="auto">
          <a:xfrm>
            <a:off x="4038600" y="5257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>
            <a:off x="4038600" y="5638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1676400" y="2590800"/>
            <a:ext cx="5029200" cy="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Text Box 38"/>
          <p:cNvSpPr txBox="1">
            <a:spLocks noChangeArrowheads="1"/>
          </p:cNvSpPr>
          <p:nvPr/>
        </p:nvSpPr>
        <p:spPr bwMode="auto">
          <a:xfrm>
            <a:off x="6689725" y="3641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11292" name="Text Box 39"/>
          <p:cNvSpPr txBox="1">
            <a:spLocks noChangeArrowheads="1"/>
          </p:cNvSpPr>
          <p:nvPr/>
        </p:nvSpPr>
        <p:spPr bwMode="auto">
          <a:xfrm>
            <a:off x="4175125" y="1203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8" grpId="0" animBg="1"/>
      <p:bldP spid="41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6" name="Freeform 74" descr="60%"/>
          <p:cNvSpPr>
            <a:spLocks/>
          </p:cNvSpPr>
          <p:nvPr/>
        </p:nvSpPr>
        <p:spPr bwMode="auto">
          <a:xfrm>
            <a:off x="4038600" y="3060700"/>
            <a:ext cx="3659188" cy="2717800"/>
          </a:xfrm>
          <a:custGeom>
            <a:avLst/>
            <a:gdLst>
              <a:gd name="T0" fmla="*/ 0 w 2305"/>
              <a:gd name="T1" fmla="*/ 2717800 h 1712"/>
              <a:gd name="T2" fmla="*/ 3659188 w 2305"/>
              <a:gd name="T3" fmla="*/ 0 h 1712"/>
              <a:gd name="T4" fmla="*/ 3657600 w 2305"/>
              <a:gd name="T5" fmla="*/ 2717800 h 1712"/>
              <a:gd name="T6" fmla="*/ 0 w 2305"/>
              <a:gd name="T7" fmla="*/ 2717800 h 17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05" h="1712">
                <a:moveTo>
                  <a:pt x="0" y="1712"/>
                </a:moveTo>
                <a:lnTo>
                  <a:pt x="2305" y="0"/>
                </a:lnTo>
                <a:lnTo>
                  <a:pt x="2304" y="1712"/>
                </a:lnTo>
                <a:lnTo>
                  <a:pt x="0" y="1712"/>
                </a:lnTo>
                <a:close/>
              </a:path>
            </a:pathLst>
          </a:custGeom>
          <a:pattFill prst="pct60">
            <a:fgClr>
              <a:srgbClr val="CC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5208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Graph on the coordinate plane.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33400" y="898525"/>
            <a:ext cx="2366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3x </a:t>
            </a:r>
            <a:r>
              <a:rPr lang="en-US" altLang="en-US" sz="4000"/>
              <a:t>-</a:t>
            </a:r>
            <a:r>
              <a:rPr lang="en-US" altLang="en-US" sz="3200"/>
              <a:t> 4y  </a:t>
            </a:r>
            <a:r>
              <a:rPr lang="en-US" altLang="en-US" sz="4000"/>
              <a:t>&gt;</a:t>
            </a:r>
            <a:r>
              <a:rPr lang="en-US" altLang="en-US" sz="3200"/>
              <a:t> 12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1325" y="1325563"/>
            <a:ext cx="2657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4000"/>
              <a:t>-</a:t>
            </a:r>
            <a:r>
              <a:rPr lang="en-US" altLang="en-US" sz="3200"/>
              <a:t>3x             </a:t>
            </a:r>
            <a:r>
              <a:rPr lang="en-US" altLang="en-US" sz="4000"/>
              <a:t>-</a:t>
            </a:r>
            <a:r>
              <a:rPr lang="en-US" altLang="en-US" sz="3200"/>
              <a:t>3x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33400" y="19050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1828800"/>
            <a:ext cx="2765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4000"/>
              <a:t>-</a:t>
            </a:r>
            <a:r>
              <a:rPr lang="en-US" altLang="en-US" sz="3200"/>
              <a:t>4y  </a:t>
            </a:r>
            <a:r>
              <a:rPr lang="en-US" altLang="en-US" sz="4000"/>
              <a:t>&gt;</a:t>
            </a:r>
            <a:r>
              <a:rPr lang="en-US" altLang="en-US" sz="3200"/>
              <a:t> </a:t>
            </a:r>
            <a:r>
              <a:rPr lang="en-US" altLang="en-US" sz="4000"/>
              <a:t>-</a:t>
            </a:r>
            <a:r>
              <a:rPr lang="en-US" altLang="en-US" sz="3200"/>
              <a:t>3x + 12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33400" y="2438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676400" y="2438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41325" y="2346325"/>
            <a:ext cx="2149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4000"/>
              <a:t>-</a:t>
            </a:r>
            <a:r>
              <a:rPr lang="en-US" altLang="en-US" sz="3200"/>
              <a:t>4            </a:t>
            </a:r>
            <a:r>
              <a:rPr lang="en-US" altLang="en-US" sz="4000"/>
              <a:t>-</a:t>
            </a:r>
            <a:r>
              <a:rPr lang="en-US" altLang="en-US" sz="3200"/>
              <a:t>4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81038" y="2925763"/>
            <a:ext cx="2290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y  </a:t>
            </a:r>
            <a:r>
              <a:rPr lang="en-US" altLang="en-US" sz="4000"/>
              <a:t>&lt; </a:t>
            </a:r>
            <a:r>
              <a:rPr lang="en-US" altLang="en-US" sz="3200"/>
              <a:t>     x </a:t>
            </a:r>
            <a:r>
              <a:rPr lang="en-US" altLang="en-US" sz="4000"/>
              <a:t>-</a:t>
            </a:r>
            <a:r>
              <a:rPr lang="en-US" altLang="en-US" sz="3200"/>
              <a:t> 3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974725" y="4602163"/>
            <a:ext cx="909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m </a:t>
            </a:r>
            <a:r>
              <a:rPr lang="en-US" altLang="en-US" sz="3200" b="1"/>
              <a:t>=</a:t>
            </a:r>
            <a:r>
              <a:rPr lang="en-US" altLang="en-US"/>
              <a:t>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066800" y="5470525"/>
            <a:ext cx="1195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b </a:t>
            </a:r>
            <a:r>
              <a:rPr lang="en-US" altLang="en-US" sz="3200" b="1"/>
              <a:t>=</a:t>
            </a:r>
            <a:r>
              <a:rPr lang="en-US" altLang="en-US" sz="3200"/>
              <a:t> </a:t>
            </a:r>
            <a:r>
              <a:rPr lang="en-US" altLang="en-US" sz="4000"/>
              <a:t>-</a:t>
            </a:r>
            <a:r>
              <a:rPr lang="en-US" altLang="en-US" sz="3200"/>
              <a:t>3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85800" y="4038600"/>
            <a:ext cx="215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b="1" u="sng"/>
              <a:t>Boundary Line</a:t>
            </a:r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>
            <a:off x="5284788" y="16002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>
            <a:off x="3032125" y="3733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>
            <a:off x="5699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>
            <a:off x="6080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>
            <a:off x="6461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21"/>
          <p:cNvSpPr>
            <a:spLocks noChangeShapeType="1"/>
          </p:cNvSpPr>
          <p:nvPr/>
        </p:nvSpPr>
        <p:spPr bwMode="auto">
          <a:xfrm>
            <a:off x="6842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22"/>
          <p:cNvSpPr>
            <a:spLocks noChangeShapeType="1"/>
          </p:cNvSpPr>
          <p:nvPr/>
        </p:nvSpPr>
        <p:spPr bwMode="auto">
          <a:xfrm>
            <a:off x="7223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>
            <a:off x="4937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4"/>
          <p:cNvSpPr>
            <a:spLocks noChangeShapeType="1"/>
          </p:cNvSpPr>
          <p:nvPr/>
        </p:nvSpPr>
        <p:spPr bwMode="auto">
          <a:xfrm>
            <a:off x="4556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Line 25"/>
          <p:cNvSpPr>
            <a:spLocks noChangeShapeType="1"/>
          </p:cNvSpPr>
          <p:nvPr/>
        </p:nvSpPr>
        <p:spPr bwMode="auto">
          <a:xfrm>
            <a:off x="4175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3794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27"/>
          <p:cNvSpPr>
            <a:spLocks noChangeShapeType="1"/>
          </p:cNvSpPr>
          <p:nvPr/>
        </p:nvSpPr>
        <p:spPr bwMode="auto">
          <a:xfrm>
            <a:off x="3413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8"/>
          <p:cNvSpPr>
            <a:spLocks noChangeShapeType="1"/>
          </p:cNvSpPr>
          <p:nvPr/>
        </p:nvSpPr>
        <p:spPr bwMode="auto">
          <a:xfrm>
            <a:off x="5165725" y="3352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29"/>
          <p:cNvSpPr>
            <a:spLocks noChangeShapeType="1"/>
          </p:cNvSpPr>
          <p:nvPr/>
        </p:nvSpPr>
        <p:spPr bwMode="auto">
          <a:xfrm>
            <a:off x="5165725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0"/>
          <p:cNvSpPr>
            <a:spLocks noChangeShapeType="1"/>
          </p:cNvSpPr>
          <p:nvPr/>
        </p:nvSpPr>
        <p:spPr bwMode="auto">
          <a:xfrm>
            <a:off x="5165725" y="2590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31"/>
          <p:cNvSpPr>
            <a:spLocks noChangeShapeType="1"/>
          </p:cNvSpPr>
          <p:nvPr/>
        </p:nvSpPr>
        <p:spPr bwMode="auto">
          <a:xfrm>
            <a:off x="5165725" y="1828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Line 32"/>
          <p:cNvSpPr>
            <a:spLocks noChangeShapeType="1"/>
          </p:cNvSpPr>
          <p:nvPr/>
        </p:nvSpPr>
        <p:spPr bwMode="auto">
          <a:xfrm>
            <a:off x="5165725" y="220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33"/>
          <p:cNvSpPr>
            <a:spLocks noChangeShapeType="1"/>
          </p:cNvSpPr>
          <p:nvPr/>
        </p:nvSpPr>
        <p:spPr bwMode="auto">
          <a:xfrm>
            <a:off x="5165725" y="4114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Line 34"/>
          <p:cNvSpPr>
            <a:spLocks noChangeShapeType="1"/>
          </p:cNvSpPr>
          <p:nvPr/>
        </p:nvSpPr>
        <p:spPr bwMode="auto">
          <a:xfrm>
            <a:off x="5165725" y="4495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Line 35"/>
          <p:cNvSpPr>
            <a:spLocks noChangeShapeType="1"/>
          </p:cNvSpPr>
          <p:nvPr/>
        </p:nvSpPr>
        <p:spPr bwMode="auto">
          <a:xfrm>
            <a:off x="5165725" y="4876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Line 36"/>
          <p:cNvSpPr>
            <a:spLocks noChangeShapeType="1"/>
          </p:cNvSpPr>
          <p:nvPr/>
        </p:nvSpPr>
        <p:spPr bwMode="auto">
          <a:xfrm>
            <a:off x="5165725" y="5257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Line 37"/>
          <p:cNvSpPr>
            <a:spLocks noChangeShapeType="1"/>
          </p:cNvSpPr>
          <p:nvPr/>
        </p:nvSpPr>
        <p:spPr bwMode="auto">
          <a:xfrm>
            <a:off x="5165725" y="5638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Text Box 38"/>
          <p:cNvSpPr txBox="1">
            <a:spLocks noChangeArrowheads="1"/>
          </p:cNvSpPr>
          <p:nvPr/>
        </p:nvSpPr>
        <p:spPr bwMode="auto">
          <a:xfrm>
            <a:off x="7816850" y="3641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12328" name="Text Box 39"/>
          <p:cNvSpPr txBox="1">
            <a:spLocks noChangeArrowheads="1"/>
          </p:cNvSpPr>
          <p:nvPr/>
        </p:nvSpPr>
        <p:spPr bwMode="auto">
          <a:xfrm>
            <a:off x="5302250" y="1203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y</a:t>
            </a:r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>
            <a:off x="5237163" y="48164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6781800" y="3657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 flipV="1">
            <a:off x="3886200" y="2895600"/>
            <a:ext cx="4038600" cy="297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1371600" y="24003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604691" y="2895600"/>
                <a:ext cx="431528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691" y="2895600"/>
                <a:ext cx="431528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70062" y="4499979"/>
                <a:ext cx="431528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062" y="4499979"/>
                <a:ext cx="431528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6" grpId="0" animBg="1"/>
      <p:bldP spid="8196" grpId="0" autoUpdateAnimBg="0"/>
      <p:bldP spid="8197" grpId="0" animBg="1"/>
      <p:bldP spid="8198" grpId="0" autoUpdateAnimBg="0"/>
      <p:bldP spid="8199" grpId="0" animBg="1"/>
      <p:bldP spid="8200" grpId="0" animBg="1"/>
      <p:bldP spid="8201" grpId="0" autoUpdateAnimBg="0"/>
      <p:bldP spid="8202" grpId="0" autoUpdateAnimBg="0"/>
      <p:bldP spid="8204" grpId="0" autoUpdateAnimBg="0"/>
      <p:bldP spid="8205" grpId="0" autoUpdateAnimBg="0"/>
      <p:bldP spid="8207" grpId="0" autoUpdateAnimBg="0"/>
      <p:bldP spid="8251" grpId="0" animBg="1"/>
      <p:bldP spid="8252" grpId="0" animBg="1"/>
      <p:bldP spid="8253" grpId="0" animBg="1"/>
      <p:bldP spid="8265" grpId="0" animBg="1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581400" y="366713"/>
            <a:ext cx="1560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 u="sng"/>
              <a:t>Problem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884238"/>
            <a:ext cx="830421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If you have less than $5.00 in nickels and dimes,  </a:t>
            </a:r>
          </a:p>
          <a:p>
            <a:r>
              <a:rPr lang="en-US" altLang="en-US" sz="3200"/>
              <a:t>find an inequality and sketch a graph to describe </a:t>
            </a:r>
          </a:p>
          <a:p>
            <a:r>
              <a:rPr lang="en-US" altLang="en-US" sz="3200"/>
              <a:t>how many of each coin you have.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2468563"/>
            <a:ext cx="3362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Let n </a:t>
            </a:r>
            <a:r>
              <a:rPr lang="en-US" altLang="en-US" sz="3200" b="1"/>
              <a:t>=</a:t>
            </a:r>
            <a:r>
              <a:rPr lang="en-US" altLang="en-US" sz="3200"/>
              <a:t> </a:t>
            </a:r>
            <a:r>
              <a:rPr lang="en-US" altLang="en-US" sz="3200" b="1"/>
              <a:t>#</a:t>
            </a:r>
            <a:r>
              <a:rPr lang="en-US" altLang="en-US" sz="3200"/>
              <a:t> of nickels</a:t>
            </a:r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46125" y="3017838"/>
            <a:ext cx="3181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Let d </a:t>
            </a:r>
            <a:r>
              <a:rPr lang="en-US" altLang="en-US" sz="3200" b="1"/>
              <a:t>=</a:t>
            </a:r>
            <a:r>
              <a:rPr lang="en-US" altLang="en-US" sz="3200"/>
              <a:t> </a:t>
            </a:r>
            <a:r>
              <a:rPr lang="en-US" altLang="en-US" sz="3200" b="1"/>
              <a:t>#</a:t>
            </a:r>
            <a:r>
              <a:rPr lang="en-US" altLang="en-US" sz="3200"/>
              <a:t> of dimes</a:t>
            </a:r>
            <a:endParaRPr lang="en-US" alt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498725" y="3611563"/>
            <a:ext cx="4057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0.05 n </a:t>
            </a:r>
            <a:r>
              <a:rPr lang="en-US" altLang="en-US" sz="3200" b="1"/>
              <a:t>+</a:t>
            </a:r>
            <a:r>
              <a:rPr lang="en-US" altLang="en-US" sz="3200"/>
              <a:t> 0.10 d  </a:t>
            </a:r>
            <a:r>
              <a:rPr lang="en-US" altLang="en-US" sz="4000" b="1"/>
              <a:t>&lt;</a:t>
            </a:r>
            <a:r>
              <a:rPr lang="en-US" altLang="en-US" sz="3200" b="1"/>
              <a:t> </a:t>
            </a:r>
            <a:r>
              <a:rPr lang="en-US" altLang="en-US" sz="3200"/>
              <a:t> 5.00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86100" y="4343400"/>
            <a:ext cx="29400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           or </a:t>
            </a:r>
          </a:p>
          <a:p>
            <a:r>
              <a:rPr lang="en-US" altLang="en-US" sz="3200"/>
              <a:t>5 n </a:t>
            </a:r>
            <a:r>
              <a:rPr lang="en-US" altLang="en-US" sz="3200" b="1"/>
              <a:t>+</a:t>
            </a:r>
            <a:r>
              <a:rPr lang="en-US" altLang="en-US" sz="3200"/>
              <a:t> 10 d </a:t>
            </a:r>
            <a:r>
              <a:rPr lang="en-US" altLang="en-US" sz="4000" b="1"/>
              <a:t>&lt;</a:t>
            </a:r>
            <a:r>
              <a:rPr lang="en-US" altLang="en-US" sz="3200"/>
              <a:t> 500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5" name="Freeform 75" descr="60%"/>
          <p:cNvSpPr>
            <a:spLocks/>
          </p:cNvSpPr>
          <p:nvPr/>
        </p:nvSpPr>
        <p:spPr bwMode="auto">
          <a:xfrm>
            <a:off x="2971800" y="2362200"/>
            <a:ext cx="4572000" cy="3124200"/>
          </a:xfrm>
          <a:custGeom>
            <a:avLst/>
            <a:gdLst>
              <a:gd name="T0" fmla="*/ 0 w 2880"/>
              <a:gd name="T1" fmla="*/ 0 h 1968"/>
              <a:gd name="T2" fmla="*/ 4572000 w 2880"/>
              <a:gd name="T3" fmla="*/ 3124200 h 1968"/>
              <a:gd name="T4" fmla="*/ 0 w 2880"/>
              <a:gd name="T5" fmla="*/ 3124200 h 1968"/>
              <a:gd name="T6" fmla="*/ 0 w 2880"/>
              <a:gd name="T7" fmla="*/ 0 h 19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80" h="1968">
                <a:moveTo>
                  <a:pt x="0" y="0"/>
                </a:moveTo>
                <a:lnTo>
                  <a:pt x="2880" y="1968"/>
                </a:lnTo>
                <a:lnTo>
                  <a:pt x="0" y="1968"/>
                </a:lnTo>
                <a:lnTo>
                  <a:pt x="0" y="0"/>
                </a:lnTo>
                <a:close/>
              </a:path>
            </a:pathLst>
          </a:custGeom>
          <a:pattFill prst="pct60">
            <a:fgClr>
              <a:srgbClr val="CC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66800" y="334963"/>
            <a:ext cx="2736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5n </a:t>
            </a:r>
            <a:r>
              <a:rPr lang="en-US" altLang="en-US" sz="3200" b="1"/>
              <a:t>+</a:t>
            </a:r>
            <a:r>
              <a:rPr lang="en-US" altLang="en-US" sz="3200"/>
              <a:t> 10d </a:t>
            </a:r>
            <a:r>
              <a:rPr lang="en-US" altLang="en-US" sz="4000" b="1"/>
              <a:t>&lt;</a:t>
            </a:r>
            <a:r>
              <a:rPr lang="en-US" altLang="en-US" sz="3200" b="1"/>
              <a:t> </a:t>
            </a:r>
            <a:r>
              <a:rPr lang="en-US" altLang="en-US" sz="3200"/>
              <a:t>500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914400" y="12954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57200" y="1600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41325" y="1050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n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11250" y="1050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d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545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50925" y="16605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50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28600" y="21939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111250" y="2193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14348" name="Line 48"/>
          <p:cNvSpPr>
            <a:spLocks noChangeShapeType="1"/>
          </p:cNvSpPr>
          <p:nvPr/>
        </p:nvSpPr>
        <p:spPr bwMode="auto">
          <a:xfrm>
            <a:off x="2971800" y="16002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49"/>
          <p:cNvSpPr>
            <a:spLocks noChangeShapeType="1"/>
          </p:cNvSpPr>
          <p:nvPr/>
        </p:nvSpPr>
        <p:spPr bwMode="auto">
          <a:xfrm>
            <a:off x="2971800" y="54864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50"/>
          <p:cNvSpPr>
            <a:spLocks noChangeShapeType="1"/>
          </p:cNvSpPr>
          <p:nvPr/>
        </p:nvSpPr>
        <p:spPr bwMode="auto">
          <a:xfrm>
            <a:off x="34290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51"/>
          <p:cNvSpPr>
            <a:spLocks noChangeShapeType="1"/>
          </p:cNvSpPr>
          <p:nvPr/>
        </p:nvSpPr>
        <p:spPr bwMode="auto">
          <a:xfrm>
            <a:off x="38862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52"/>
          <p:cNvSpPr>
            <a:spLocks noChangeShapeType="1"/>
          </p:cNvSpPr>
          <p:nvPr/>
        </p:nvSpPr>
        <p:spPr bwMode="auto">
          <a:xfrm>
            <a:off x="43434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53"/>
          <p:cNvSpPr>
            <a:spLocks noChangeShapeType="1"/>
          </p:cNvSpPr>
          <p:nvPr/>
        </p:nvSpPr>
        <p:spPr bwMode="auto">
          <a:xfrm>
            <a:off x="48006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54"/>
          <p:cNvSpPr>
            <a:spLocks noChangeShapeType="1"/>
          </p:cNvSpPr>
          <p:nvPr/>
        </p:nvSpPr>
        <p:spPr bwMode="auto">
          <a:xfrm>
            <a:off x="52578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55"/>
          <p:cNvSpPr>
            <a:spLocks noChangeShapeType="1"/>
          </p:cNvSpPr>
          <p:nvPr/>
        </p:nvSpPr>
        <p:spPr bwMode="auto">
          <a:xfrm>
            <a:off x="57150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56"/>
          <p:cNvSpPr>
            <a:spLocks noChangeShapeType="1"/>
          </p:cNvSpPr>
          <p:nvPr/>
        </p:nvSpPr>
        <p:spPr bwMode="auto">
          <a:xfrm>
            <a:off x="61722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57"/>
          <p:cNvSpPr>
            <a:spLocks noChangeShapeType="1"/>
          </p:cNvSpPr>
          <p:nvPr/>
        </p:nvSpPr>
        <p:spPr bwMode="auto">
          <a:xfrm>
            <a:off x="66294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58"/>
          <p:cNvSpPr>
            <a:spLocks noChangeShapeType="1"/>
          </p:cNvSpPr>
          <p:nvPr/>
        </p:nvSpPr>
        <p:spPr bwMode="auto">
          <a:xfrm>
            <a:off x="70866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59"/>
          <p:cNvSpPr>
            <a:spLocks noChangeShapeType="1"/>
          </p:cNvSpPr>
          <p:nvPr/>
        </p:nvSpPr>
        <p:spPr bwMode="auto">
          <a:xfrm>
            <a:off x="75438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Text Box 60"/>
          <p:cNvSpPr txBox="1">
            <a:spLocks noChangeArrowheads="1"/>
          </p:cNvSpPr>
          <p:nvPr/>
        </p:nvSpPr>
        <p:spPr bwMode="auto">
          <a:xfrm>
            <a:off x="2819400" y="5622925"/>
            <a:ext cx="506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0   10 20  30  40  50  60  70  80  90  100</a:t>
            </a:r>
          </a:p>
        </p:txBody>
      </p:sp>
      <p:sp>
        <p:nvSpPr>
          <p:cNvPr id="14361" name="Text Box 61"/>
          <p:cNvSpPr txBox="1">
            <a:spLocks noChangeArrowheads="1"/>
          </p:cNvSpPr>
          <p:nvPr/>
        </p:nvSpPr>
        <p:spPr bwMode="auto">
          <a:xfrm>
            <a:off x="7908925" y="5241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n</a:t>
            </a:r>
          </a:p>
        </p:txBody>
      </p:sp>
      <p:sp>
        <p:nvSpPr>
          <p:cNvPr id="14362" name="Text Box 62"/>
          <p:cNvSpPr txBox="1">
            <a:spLocks noChangeArrowheads="1"/>
          </p:cNvSpPr>
          <p:nvPr/>
        </p:nvSpPr>
        <p:spPr bwMode="auto">
          <a:xfrm>
            <a:off x="2651125" y="1050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d</a:t>
            </a:r>
          </a:p>
        </p:txBody>
      </p:sp>
      <p:sp>
        <p:nvSpPr>
          <p:cNvPr id="14363" name="Line 63"/>
          <p:cNvSpPr>
            <a:spLocks noChangeShapeType="1"/>
          </p:cNvSpPr>
          <p:nvPr/>
        </p:nvSpPr>
        <p:spPr bwMode="auto">
          <a:xfrm>
            <a:off x="2819400" y="480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64"/>
          <p:cNvSpPr>
            <a:spLocks noChangeShapeType="1"/>
          </p:cNvSpPr>
          <p:nvPr/>
        </p:nvSpPr>
        <p:spPr bwMode="auto">
          <a:xfrm>
            <a:off x="2819400" y="4191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65"/>
          <p:cNvSpPr>
            <a:spLocks noChangeShapeType="1"/>
          </p:cNvSpPr>
          <p:nvPr/>
        </p:nvSpPr>
        <p:spPr bwMode="auto">
          <a:xfrm>
            <a:off x="28194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Line 66"/>
          <p:cNvSpPr>
            <a:spLocks noChangeShapeType="1"/>
          </p:cNvSpPr>
          <p:nvPr/>
        </p:nvSpPr>
        <p:spPr bwMode="auto">
          <a:xfrm>
            <a:off x="2819400" y="2971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Line 67"/>
          <p:cNvSpPr>
            <a:spLocks noChangeShapeType="1"/>
          </p:cNvSpPr>
          <p:nvPr/>
        </p:nvSpPr>
        <p:spPr bwMode="auto">
          <a:xfrm>
            <a:off x="2819400" y="2362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68"/>
          <p:cNvSpPr>
            <a:spLocks noChangeShapeType="1"/>
          </p:cNvSpPr>
          <p:nvPr/>
        </p:nvSpPr>
        <p:spPr bwMode="auto">
          <a:xfrm>
            <a:off x="2819400" y="175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Text Box 69"/>
          <p:cNvSpPr txBox="1">
            <a:spLocks noChangeArrowheads="1"/>
          </p:cNvSpPr>
          <p:nvPr/>
        </p:nvSpPr>
        <p:spPr bwMode="auto">
          <a:xfrm>
            <a:off x="2330450" y="1673225"/>
            <a:ext cx="48895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/>
              <a:t>60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50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40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30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20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10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  0</a:t>
            </a:r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>
            <a:off x="2914650" y="2286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Oval 72"/>
          <p:cNvSpPr>
            <a:spLocks noChangeArrowheads="1"/>
          </p:cNvSpPr>
          <p:nvPr/>
        </p:nvSpPr>
        <p:spPr bwMode="auto">
          <a:xfrm>
            <a:off x="7485063" y="54102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971800" y="2362200"/>
            <a:ext cx="4572000" cy="31242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5" grpId="0" animBg="1"/>
      <p:bldP spid="10243" grpId="0" animBg="1"/>
      <p:bldP spid="10244" grpId="0" animBg="1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311" grpId="0" animBg="1"/>
      <p:bldP spid="10312" grpId="0" animBg="1"/>
      <p:bldP spid="103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Linear Inequalities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CA 6.0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altLang="en-US" smtClean="0"/>
              <a:t>Objective - To graph inequalities on the coordinate plane.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22325" y="1874838"/>
            <a:ext cx="163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Recall…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508125" y="2366963"/>
            <a:ext cx="5422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Graph  n </a:t>
            </a:r>
            <a:r>
              <a:rPr lang="en-US" altLang="en-US" sz="3600" b="1"/>
              <a:t>&lt;</a:t>
            </a:r>
            <a:r>
              <a:rPr lang="en-US" altLang="en-US" sz="3200"/>
              <a:t>  3  on a number line.</a:t>
            </a:r>
            <a:endParaRPr lang="en-US" alt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905000" y="3960813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590800" y="3886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657600" y="38846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267200" y="38846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800600" y="38846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334000" y="38846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5867400" y="38846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400800" y="38846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3124200" y="388461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209800" y="3138488"/>
            <a:ext cx="4351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4000"/>
              <a:t>-</a:t>
            </a:r>
            <a:r>
              <a:rPr lang="en-US" altLang="en-US" sz="3200"/>
              <a:t>3  </a:t>
            </a:r>
            <a:r>
              <a:rPr lang="en-US" altLang="en-US" sz="4000"/>
              <a:t>-</a:t>
            </a:r>
            <a:r>
              <a:rPr lang="en-US" altLang="en-US" sz="3200"/>
              <a:t>2  </a:t>
            </a:r>
            <a:r>
              <a:rPr lang="en-US" altLang="en-US" sz="4000"/>
              <a:t>-</a:t>
            </a:r>
            <a:r>
              <a:rPr lang="en-US" altLang="en-US" sz="3200"/>
              <a:t>1   0    1   2   3   4</a:t>
            </a:r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5791200" y="4191000"/>
            <a:ext cx="152400" cy="152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2819400" y="4267200"/>
            <a:ext cx="2971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utoUpdateAnimBg="0"/>
      <p:bldP spid="3087" grpId="0" animBg="1"/>
      <p:bldP spid="30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Graphing Inequalities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smtClean="0"/>
              <a:t>The following table will help you in graphing inequalities.</a:t>
            </a:r>
          </a:p>
        </p:txBody>
      </p:sp>
      <p:graphicFrame>
        <p:nvGraphicFramePr>
          <p:cNvPr id="15384" name="Group 24"/>
          <p:cNvGraphicFramePr>
            <a:graphicFrameLocks noGrp="1"/>
          </p:cNvGraphicFramePr>
          <p:nvPr>
            <p:ph sz="half" idx="2"/>
          </p:nvPr>
        </p:nvGraphicFramePr>
        <p:xfrm>
          <a:off x="685800" y="3505200"/>
          <a:ext cx="7772400" cy="19812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Shade 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Shade 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Solid Line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Dashed Line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 &lt;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4724400" y="4267200"/>
            <a:ext cx="6858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AutoShape 26"/>
          <p:cNvSpPr>
            <a:spLocks noChangeArrowheads="1"/>
          </p:cNvSpPr>
          <p:nvPr/>
        </p:nvSpPr>
        <p:spPr bwMode="auto">
          <a:xfrm rot="14244496" flipV="1">
            <a:off x="4742656" y="4020344"/>
            <a:ext cx="411163" cy="600075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7239000" y="4267200"/>
            <a:ext cx="6858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4724400" y="4941888"/>
            <a:ext cx="685800" cy="4572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V="1">
            <a:off x="7315200" y="4953000"/>
            <a:ext cx="685800" cy="4572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 rot="14152942" flipV="1">
            <a:off x="4741070" y="4695031"/>
            <a:ext cx="411162" cy="600075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AutoShape 31"/>
          <p:cNvSpPr>
            <a:spLocks noChangeArrowheads="1"/>
          </p:cNvSpPr>
          <p:nvPr/>
        </p:nvSpPr>
        <p:spPr bwMode="auto">
          <a:xfrm rot="3353587" flipV="1">
            <a:off x="7485856" y="4379119"/>
            <a:ext cx="411163" cy="600075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AutoShape 32"/>
          <p:cNvSpPr>
            <a:spLocks noChangeArrowheads="1"/>
          </p:cNvSpPr>
          <p:nvPr/>
        </p:nvSpPr>
        <p:spPr bwMode="auto">
          <a:xfrm rot="3353587" flipV="1">
            <a:off x="7562056" y="5064919"/>
            <a:ext cx="411163" cy="600075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Graphing Inequalities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143000"/>
            <a:ext cx="8915400" cy="5486400"/>
          </a:xfrm>
        </p:spPr>
        <p:txBody>
          <a:bodyPr/>
          <a:lstStyle/>
          <a:p>
            <a:r>
              <a:rPr lang="en-US" sz="3000" dirty="0" smtClean="0">
                <a:latin typeface="Calibri" panose="020F0502020204030204" pitchFamily="34" charset="0"/>
              </a:rPr>
              <a:t>Step 1: Put the inequality in “Slope-Intercept Form.”</a:t>
            </a:r>
          </a:p>
          <a:p>
            <a:endParaRPr lang="en-US" sz="3000" dirty="0" smtClean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Step 2: Graph the boundary line.</a:t>
            </a:r>
          </a:p>
          <a:p>
            <a:endParaRPr lang="en-US" sz="3000" dirty="0" smtClean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Step 3: Shade the region.  Use the y-intercept to determine up or </a:t>
            </a:r>
            <a:r>
              <a:rPr lang="en-US" sz="3000" dirty="0" smtClean="0">
                <a:latin typeface="Calibri" panose="020F0502020204030204" pitchFamily="34" charset="0"/>
              </a:rPr>
              <a:t>down</a:t>
            </a:r>
          </a:p>
          <a:p>
            <a:endParaRPr lang="en-US" sz="30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The graph of a linear inequality is a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HALF-PLANE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(or half of a coordinate plane)</a:t>
            </a:r>
            <a:endParaRPr lang="en-US" sz="3000" b="1" dirty="0" smtClean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1" name="Freeform 77" descr="60%"/>
          <p:cNvSpPr>
            <a:spLocks/>
          </p:cNvSpPr>
          <p:nvPr/>
        </p:nvSpPr>
        <p:spPr bwMode="auto">
          <a:xfrm>
            <a:off x="4800600" y="1524000"/>
            <a:ext cx="3124200" cy="4267200"/>
          </a:xfrm>
          <a:custGeom>
            <a:avLst/>
            <a:gdLst>
              <a:gd name="T0" fmla="*/ 0 w 1968"/>
              <a:gd name="T1" fmla="*/ 76200 h 2688"/>
              <a:gd name="T2" fmla="*/ 1447800 w 1968"/>
              <a:gd name="T3" fmla="*/ 4267200 h 2688"/>
              <a:gd name="T4" fmla="*/ 3124200 w 1968"/>
              <a:gd name="T5" fmla="*/ 4267200 h 2688"/>
              <a:gd name="T6" fmla="*/ 3124200 w 1968"/>
              <a:gd name="T7" fmla="*/ 0 h 2688"/>
              <a:gd name="T8" fmla="*/ 0 w 1968"/>
              <a:gd name="T9" fmla="*/ 0 h 2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8" h="2688">
                <a:moveTo>
                  <a:pt x="0" y="48"/>
                </a:moveTo>
                <a:lnTo>
                  <a:pt x="912" y="2688"/>
                </a:lnTo>
                <a:lnTo>
                  <a:pt x="1968" y="2688"/>
                </a:lnTo>
                <a:lnTo>
                  <a:pt x="1968" y="0"/>
                </a:lnTo>
                <a:lnTo>
                  <a:pt x="0" y="0"/>
                </a:lnTo>
              </a:path>
            </a:pathLst>
          </a:custGeom>
          <a:pattFill prst="pct60">
            <a:fgClr>
              <a:srgbClr val="CC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74725" y="411163"/>
            <a:ext cx="7439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Graph  y     </a:t>
            </a:r>
            <a:r>
              <a:rPr lang="en-US" altLang="en-US" sz="4000"/>
              <a:t>-</a:t>
            </a:r>
            <a:r>
              <a:rPr lang="en-US" altLang="en-US" sz="3200"/>
              <a:t>3x </a:t>
            </a:r>
            <a:r>
              <a:rPr lang="en-US" altLang="en-US" sz="3200" b="1"/>
              <a:t>+</a:t>
            </a:r>
            <a:r>
              <a:rPr lang="en-US" altLang="en-US" sz="3200"/>
              <a:t> 2  on the coordinate plane.</a:t>
            </a:r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5284788" y="16002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3032125" y="3733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5699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6080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6461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6842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7223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4937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4556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4175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3794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>
            <a:off x="3413125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>
            <a:off x="5165725" y="3352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5165725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5165725" y="2590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5165725" y="1828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>
            <a:off x="5165725" y="220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>
            <a:off x="5165725" y="4114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>
            <a:off x="5165725" y="4495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/>
        </p:nvSpPr>
        <p:spPr bwMode="auto">
          <a:xfrm>
            <a:off x="5165725" y="4876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>
            <a:off x="5165725" y="5257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>
            <a:off x="5165725" y="5638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Text Box 40"/>
          <p:cNvSpPr txBox="1">
            <a:spLocks noChangeArrowheads="1"/>
          </p:cNvSpPr>
          <p:nvPr/>
        </p:nvSpPr>
        <p:spPr bwMode="auto">
          <a:xfrm>
            <a:off x="7816850" y="3641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8219" name="Text Box 41"/>
          <p:cNvSpPr txBox="1">
            <a:spLocks noChangeArrowheads="1"/>
          </p:cNvSpPr>
          <p:nvPr/>
        </p:nvSpPr>
        <p:spPr bwMode="auto">
          <a:xfrm>
            <a:off x="5302250" y="1203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y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88925" y="1584325"/>
            <a:ext cx="215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b="1" u="sng"/>
              <a:t>Boundary Line</a:t>
            </a:r>
            <a:endParaRPr lang="en-US" altLang="en-US" b="1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46088" y="2033588"/>
            <a:ext cx="2001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y </a:t>
            </a:r>
            <a:r>
              <a:rPr lang="en-US" altLang="en-US" sz="3200" b="1"/>
              <a:t>=</a:t>
            </a:r>
            <a:r>
              <a:rPr lang="en-US" altLang="en-US" sz="3200"/>
              <a:t> -3x </a:t>
            </a:r>
            <a:r>
              <a:rPr lang="en-US" altLang="en-US" sz="3200" b="1"/>
              <a:t>+</a:t>
            </a:r>
            <a:r>
              <a:rPr lang="en-US" altLang="en-US" sz="3200"/>
              <a:t> 2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93725" y="2844800"/>
            <a:ext cx="1273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m </a:t>
            </a:r>
            <a:r>
              <a:rPr lang="en-US" altLang="en-US" sz="3200" b="1"/>
              <a:t>=</a:t>
            </a:r>
            <a:r>
              <a:rPr lang="en-US" altLang="en-US" sz="3200"/>
              <a:t> -3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95325" y="3482975"/>
            <a:ext cx="1025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b </a:t>
            </a:r>
            <a:r>
              <a:rPr lang="en-US" altLang="en-US" sz="3200" b="1"/>
              <a:t>=</a:t>
            </a:r>
            <a:r>
              <a:rPr lang="en-US" altLang="en-US" sz="3200"/>
              <a:t> 2</a:t>
            </a:r>
          </a:p>
        </p:txBody>
      </p:sp>
      <p:sp>
        <p:nvSpPr>
          <p:cNvPr id="6193" name="Oval 49"/>
          <p:cNvSpPr>
            <a:spLocks noChangeArrowheads="1"/>
          </p:cNvSpPr>
          <p:nvPr/>
        </p:nvSpPr>
        <p:spPr bwMode="auto">
          <a:xfrm>
            <a:off x="5237163" y="29146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5638800" y="4038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Oval 51"/>
          <p:cNvSpPr>
            <a:spLocks noChangeArrowheads="1"/>
          </p:cNvSpPr>
          <p:nvPr/>
        </p:nvSpPr>
        <p:spPr bwMode="auto">
          <a:xfrm>
            <a:off x="6019800" y="5181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Oval 52"/>
          <p:cNvSpPr>
            <a:spLocks noChangeArrowheads="1"/>
          </p:cNvSpPr>
          <p:nvPr/>
        </p:nvSpPr>
        <p:spPr bwMode="auto">
          <a:xfrm>
            <a:off x="4826000" y="1752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4724400" y="1371600"/>
            <a:ext cx="1600200" cy="4648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22" name="Group 78"/>
          <p:cNvGraphicFramePr>
            <a:graphicFrameLocks noGrp="1"/>
          </p:cNvGraphicFramePr>
          <p:nvPr/>
        </p:nvGraphicFramePr>
        <p:xfrm>
          <a:off x="685800" y="4738688"/>
          <a:ext cx="2667000" cy="1737258"/>
        </p:xfrm>
        <a:graphic>
          <a:graphicData uri="http://schemas.openxmlformats.org/drawingml/2006/table">
            <a:tbl>
              <a:tblPr/>
              <a:tblGrid>
                <a:gridCol w="889000"/>
                <a:gridCol w="889000"/>
                <a:gridCol w="889000"/>
              </a:tblGrid>
              <a:tr h="5789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Shade Up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Shade Down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Solid Line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≥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≤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Dashed Line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&gt;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&lt;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39682" y="531167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682" y="531167"/>
                <a:ext cx="492443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1" grpId="0" animBg="1"/>
      <p:bldP spid="6187" grpId="0" autoUpdateAnimBg="0"/>
      <p:bldP spid="6188" grpId="0" autoUpdateAnimBg="0"/>
      <p:bldP spid="6189" grpId="0" autoUpdateAnimBg="0"/>
      <p:bldP spid="6190" grpId="0" autoUpdateAnimBg="0"/>
      <p:bldP spid="6193" grpId="0" animBg="1"/>
      <p:bldP spid="6194" grpId="0" animBg="1"/>
      <p:bldP spid="6195" grpId="0" animBg="1"/>
      <p:bldP spid="6196" grpId="0" animBg="1"/>
      <p:bldP spid="61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a Solution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505200" cy="4114800"/>
          </a:xfrm>
        </p:spPr>
        <p:txBody>
          <a:bodyPr/>
          <a:lstStyle/>
          <a:p>
            <a:r>
              <a:rPr lang="en-US" smtClean="0"/>
              <a:t>Solutions to a linear inequality are all the points that lie in the shaded region.</a:t>
            </a:r>
          </a:p>
        </p:txBody>
      </p:sp>
      <p:grpSp>
        <p:nvGrpSpPr>
          <p:cNvPr id="19490" name="Group 34"/>
          <p:cNvGrpSpPr>
            <a:grpSpLocks/>
          </p:cNvGrpSpPr>
          <p:nvPr/>
        </p:nvGrpSpPr>
        <p:grpSpPr bwMode="auto">
          <a:xfrm>
            <a:off x="3870325" y="1736725"/>
            <a:ext cx="5121275" cy="4816475"/>
            <a:chOff x="2438" y="1094"/>
            <a:chExt cx="3226" cy="3034"/>
          </a:xfrm>
        </p:grpSpPr>
        <p:sp>
          <p:nvSpPr>
            <p:cNvPr id="9221" name="Freeform 4" descr="60%"/>
            <p:cNvSpPr>
              <a:spLocks/>
            </p:cNvSpPr>
            <p:nvPr/>
          </p:nvSpPr>
          <p:spPr bwMode="auto">
            <a:xfrm>
              <a:off x="3552" y="1296"/>
              <a:ext cx="1968" cy="2688"/>
            </a:xfrm>
            <a:custGeom>
              <a:avLst/>
              <a:gdLst>
                <a:gd name="T0" fmla="*/ 0 w 1968"/>
                <a:gd name="T1" fmla="*/ 48 h 2688"/>
                <a:gd name="T2" fmla="*/ 912 w 1968"/>
                <a:gd name="T3" fmla="*/ 2688 h 2688"/>
                <a:gd name="T4" fmla="*/ 1968 w 1968"/>
                <a:gd name="T5" fmla="*/ 2688 h 2688"/>
                <a:gd name="T6" fmla="*/ 1968 w 1968"/>
                <a:gd name="T7" fmla="*/ 0 h 2688"/>
                <a:gd name="T8" fmla="*/ 0 w 1968"/>
                <a:gd name="T9" fmla="*/ 0 h 26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8" h="2688">
                  <a:moveTo>
                    <a:pt x="0" y="48"/>
                  </a:moveTo>
                  <a:lnTo>
                    <a:pt x="912" y="2688"/>
                  </a:lnTo>
                  <a:lnTo>
                    <a:pt x="1968" y="2688"/>
                  </a:lnTo>
                  <a:lnTo>
                    <a:pt x="1968" y="0"/>
                  </a:lnTo>
                  <a:lnTo>
                    <a:pt x="0" y="0"/>
                  </a:lnTo>
                </a:path>
              </a:pathLst>
            </a:custGeom>
            <a:pattFill prst="pct60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Line 5"/>
            <p:cNvSpPr>
              <a:spLocks noChangeShapeType="1"/>
            </p:cNvSpPr>
            <p:nvPr/>
          </p:nvSpPr>
          <p:spPr bwMode="auto">
            <a:xfrm>
              <a:off x="3857" y="1344"/>
              <a:ext cx="0" cy="26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"/>
            <p:cNvSpPr>
              <a:spLocks noChangeShapeType="1"/>
            </p:cNvSpPr>
            <p:nvPr/>
          </p:nvSpPr>
          <p:spPr bwMode="auto">
            <a:xfrm>
              <a:off x="2438" y="2688"/>
              <a:ext cx="30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11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>
              <a:off x="435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>
              <a:off x="459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483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>
              <a:off x="507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363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>
              <a:off x="339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315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291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2678" y="264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3782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>
              <a:off x="3782" y="220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19"/>
            <p:cNvSpPr>
              <a:spLocks noChangeShapeType="1"/>
            </p:cNvSpPr>
            <p:nvPr/>
          </p:nvSpPr>
          <p:spPr bwMode="auto">
            <a:xfrm>
              <a:off x="3782" y="196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20"/>
            <p:cNvSpPr>
              <a:spLocks noChangeShapeType="1"/>
            </p:cNvSpPr>
            <p:nvPr/>
          </p:nvSpPr>
          <p:spPr bwMode="auto">
            <a:xfrm>
              <a:off x="3782" y="14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1"/>
            <p:cNvSpPr>
              <a:spLocks noChangeShapeType="1"/>
            </p:cNvSpPr>
            <p:nvPr/>
          </p:nvSpPr>
          <p:spPr bwMode="auto">
            <a:xfrm>
              <a:off x="3782" y="17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22"/>
            <p:cNvSpPr>
              <a:spLocks noChangeShapeType="1"/>
            </p:cNvSpPr>
            <p:nvPr/>
          </p:nvSpPr>
          <p:spPr bwMode="auto">
            <a:xfrm>
              <a:off x="3782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23"/>
            <p:cNvSpPr>
              <a:spLocks noChangeShapeType="1"/>
            </p:cNvSpPr>
            <p:nvPr/>
          </p:nvSpPr>
          <p:spPr bwMode="auto">
            <a:xfrm>
              <a:off x="3782" y="316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24"/>
            <p:cNvSpPr>
              <a:spLocks noChangeShapeType="1"/>
            </p:cNvSpPr>
            <p:nvPr/>
          </p:nvSpPr>
          <p:spPr bwMode="auto">
            <a:xfrm>
              <a:off x="3782" y="340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25"/>
            <p:cNvSpPr>
              <a:spLocks noChangeShapeType="1"/>
            </p:cNvSpPr>
            <p:nvPr/>
          </p:nvSpPr>
          <p:spPr bwMode="auto">
            <a:xfrm>
              <a:off x="3782" y="36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26"/>
            <p:cNvSpPr>
              <a:spLocks noChangeShapeType="1"/>
            </p:cNvSpPr>
            <p:nvPr/>
          </p:nvSpPr>
          <p:spPr bwMode="auto">
            <a:xfrm>
              <a:off x="3782" y="388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Text Box 27"/>
            <p:cNvSpPr txBox="1">
              <a:spLocks noChangeArrowheads="1"/>
            </p:cNvSpPr>
            <p:nvPr/>
          </p:nvSpPr>
          <p:spPr bwMode="auto">
            <a:xfrm>
              <a:off x="5452" y="263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/>
                <a:t>x</a:t>
              </a:r>
            </a:p>
          </p:txBody>
        </p:sp>
        <p:sp>
          <p:nvSpPr>
            <p:cNvPr id="9245" name="Text Box 28"/>
            <p:cNvSpPr txBox="1">
              <a:spLocks noChangeArrowheads="1"/>
            </p:cNvSpPr>
            <p:nvPr/>
          </p:nvSpPr>
          <p:spPr bwMode="auto">
            <a:xfrm>
              <a:off x="3868" y="109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/>
                <a:t>y</a:t>
              </a:r>
            </a:p>
          </p:txBody>
        </p:sp>
        <p:sp>
          <p:nvSpPr>
            <p:cNvPr id="9246" name="Oval 29"/>
            <p:cNvSpPr>
              <a:spLocks noChangeArrowheads="1"/>
            </p:cNvSpPr>
            <p:nvPr/>
          </p:nvSpPr>
          <p:spPr bwMode="auto">
            <a:xfrm>
              <a:off x="3827" y="2172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Oval 30"/>
            <p:cNvSpPr>
              <a:spLocks noChangeArrowheads="1"/>
            </p:cNvSpPr>
            <p:nvPr/>
          </p:nvSpPr>
          <p:spPr bwMode="auto">
            <a:xfrm>
              <a:off x="4080" y="2880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Oval 31"/>
            <p:cNvSpPr>
              <a:spLocks noChangeArrowheads="1"/>
            </p:cNvSpPr>
            <p:nvPr/>
          </p:nvSpPr>
          <p:spPr bwMode="auto">
            <a:xfrm>
              <a:off x="4320" y="3600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Oval 32"/>
            <p:cNvSpPr>
              <a:spLocks noChangeArrowheads="1"/>
            </p:cNvSpPr>
            <p:nvPr/>
          </p:nvSpPr>
          <p:spPr bwMode="auto">
            <a:xfrm>
              <a:off x="3568" y="1440"/>
              <a:ext cx="58" cy="5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Line 33"/>
            <p:cNvSpPr>
              <a:spLocks noChangeShapeType="1"/>
            </p:cNvSpPr>
            <p:nvPr/>
          </p:nvSpPr>
          <p:spPr bwMode="auto">
            <a:xfrm>
              <a:off x="3504" y="1200"/>
              <a:ext cx="1008" cy="292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5" name="Rectangle 55" descr="60%"/>
          <p:cNvSpPr>
            <a:spLocks noChangeArrowheads="1"/>
          </p:cNvSpPr>
          <p:nvPr/>
        </p:nvSpPr>
        <p:spPr bwMode="auto">
          <a:xfrm>
            <a:off x="1981200" y="1752600"/>
            <a:ext cx="1447800" cy="3810000"/>
          </a:xfrm>
          <a:prstGeom prst="rect">
            <a:avLst/>
          </a:prstGeom>
          <a:pattFill prst="pct60">
            <a:fgClr>
              <a:srgbClr val="CC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974725" y="411163"/>
            <a:ext cx="6597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/>
              <a:t>Graph  x     </a:t>
            </a:r>
            <a:r>
              <a:rPr lang="en-US" altLang="en-US" sz="4000"/>
              <a:t>-</a:t>
            </a:r>
            <a:r>
              <a:rPr lang="en-US" altLang="en-US" sz="3200"/>
              <a:t>2  on the coordinate plane.</a:t>
            </a:r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4157663" y="16002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1905000" y="3733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4572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>
            <a:off x="4953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5334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5715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6096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>
            <a:off x="3810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>
            <a:off x="3429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>
            <a:off x="3048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>
            <a:off x="2667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2286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4038600" y="3352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4038600" y="2971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>
            <a:off x="4038600" y="2590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/>
        </p:nvSpPr>
        <p:spPr bwMode="auto">
          <a:xfrm>
            <a:off x="4038600" y="1828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19"/>
          <p:cNvSpPr>
            <a:spLocks noChangeShapeType="1"/>
          </p:cNvSpPr>
          <p:nvPr/>
        </p:nvSpPr>
        <p:spPr bwMode="auto">
          <a:xfrm>
            <a:off x="4038600" y="220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4038600" y="4114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/>
        </p:nvSpPr>
        <p:spPr bwMode="auto">
          <a:xfrm>
            <a:off x="4038600" y="4495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2"/>
          <p:cNvSpPr>
            <a:spLocks noChangeShapeType="1"/>
          </p:cNvSpPr>
          <p:nvPr/>
        </p:nvSpPr>
        <p:spPr bwMode="auto">
          <a:xfrm>
            <a:off x="4038600" y="4876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23"/>
          <p:cNvSpPr>
            <a:spLocks noChangeShapeType="1"/>
          </p:cNvSpPr>
          <p:nvPr/>
        </p:nvSpPr>
        <p:spPr bwMode="auto">
          <a:xfrm>
            <a:off x="4038600" y="5257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24"/>
          <p:cNvSpPr>
            <a:spLocks noChangeShapeType="1"/>
          </p:cNvSpPr>
          <p:nvPr/>
        </p:nvSpPr>
        <p:spPr bwMode="auto">
          <a:xfrm>
            <a:off x="4038600" y="5638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3429000" y="1524000"/>
            <a:ext cx="0" cy="426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53"/>
          <p:cNvSpPr txBox="1">
            <a:spLocks noChangeArrowheads="1"/>
          </p:cNvSpPr>
          <p:nvPr/>
        </p:nvSpPr>
        <p:spPr bwMode="auto">
          <a:xfrm>
            <a:off x="6689725" y="3641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10269" name="Text Box 54"/>
          <p:cNvSpPr txBox="1">
            <a:spLocks noChangeArrowheads="1"/>
          </p:cNvSpPr>
          <p:nvPr/>
        </p:nvSpPr>
        <p:spPr bwMode="auto">
          <a:xfrm>
            <a:off x="4175125" y="1203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539682" y="605135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682" y="605135"/>
                <a:ext cx="492443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5" grpId="0" animBg="1"/>
      <p:bldP spid="5159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..:Microsoft Office 98:Templates:Blank Presentation</Template>
  <TotalTime>1015</TotalTime>
  <Words>349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PowerPoint Presentation</vt:lpstr>
      <vt:lpstr>Linear Inequalities</vt:lpstr>
      <vt:lpstr>Objective - To graph inequalities on the coordinate plane.</vt:lpstr>
      <vt:lpstr>PowerPoint Presentation</vt:lpstr>
      <vt:lpstr>Graphing Inequalities</vt:lpstr>
      <vt:lpstr>Graphing Inequalities</vt:lpstr>
      <vt:lpstr>PowerPoint Presentation</vt:lpstr>
      <vt:lpstr>Determining a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Objective- To graph inequalities on the coordinate plane.</dc:title>
  <dc:creator>James Wenk</dc:creator>
  <cp:lastModifiedBy>Amplo, William (wamplo@psusd.us)</cp:lastModifiedBy>
  <cp:revision>32</cp:revision>
  <dcterms:created xsi:type="dcterms:W3CDTF">2000-02-08T15:02:31Z</dcterms:created>
  <dcterms:modified xsi:type="dcterms:W3CDTF">2017-01-10T18:14:35Z</dcterms:modified>
</cp:coreProperties>
</file>