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349" r:id="rId6"/>
    <p:sldId id="348" r:id="rId7"/>
    <p:sldId id="352" r:id="rId8"/>
    <p:sldId id="350" r:id="rId9"/>
    <p:sldId id="351" r:id="rId10"/>
    <p:sldId id="345" r:id="rId11"/>
    <p:sldId id="344" r:id="rId12"/>
    <p:sldId id="34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033"/>
    <a:srgbClr val="0000FF"/>
    <a:srgbClr val="FFFF99"/>
    <a:srgbClr val="00B050"/>
    <a:srgbClr val="C0504D"/>
    <a:srgbClr val="E46C0A"/>
    <a:srgbClr val="FF0000"/>
    <a:srgbClr val="4F81BD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Congruent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transformations be used to verify that two figures have the same shape and size?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82617"/>
              </p:ext>
            </p:extLst>
          </p:nvPr>
        </p:nvGraphicFramePr>
        <p:xfrm>
          <a:off x="66674" y="1676400"/>
          <a:ext cx="900112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304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6200" y="1752600"/>
            <a:ext cx="8991600" cy="1057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FF"/>
                </a:solidFill>
              </a:rPr>
              <a:t>ISOMETRIC TRANSFORMATIONS</a:t>
            </a:r>
          </a:p>
          <a:p>
            <a:r>
              <a:rPr lang="en-US" sz="2400" cap="small" dirty="0" smtClean="0">
                <a:solidFill>
                  <a:srgbClr val="0000FF"/>
                </a:solidFill>
              </a:rPr>
              <a:t>(RIGID MOTION - Preserve congruence)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2743200"/>
            <a:ext cx="2971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rgbClr val="0000FF"/>
                </a:solidFill>
              </a:rPr>
              <a:t>TRANSLATIONS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76575" y="2743200"/>
            <a:ext cx="2971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rgbClr val="0000FF"/>
                </a:solidFill>
              </a:rPr>
              <a:t>REFLECTIONS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86475" y="2743200"/>
            <a:ext cx="2971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rgbClr val="0000FF"/>
                </a:solidFill>
              </a:rPr>
              <a:t>ROTATIONS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" y="3733800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00843" y="3981202"/>
            <a:ext cx="498099" cy="20979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1905000" y="4029693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362479" y="3746664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4886479" y="3746664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486679" y="3505200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7777240" y="3953493"/>
            <a:ext cx="90472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93772" y="3622963"/>
            <a:ext cx="0" cy="829293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7010400" y="3729732"/>
            <a:ext cx="990600" cy="838199"/>
          </a:xfrm>
          <a:prstGeom prst="arc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6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3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76480"/>
              </p:ext>
            </p:extLst>
          </p:nvPr>
        </p:nvGraphicFramePr>
        <p:xfrm>
          <a:off x="66674" y="485775"/>
          <a:ext cx="9001125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304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6200" y="424542"/>
            <a:ext cx="2971800" cy="9494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0000FF"/>
                </a:solidFill>
              </a:rPr>
              <a:t>TRANSLATIONS</a:t>
            </a:r>
          </a:p>
          <a:p>
            <a:r>
              <a:rPr lang="en-US" sz="1800" b="1" dirty="0" smtClean="0">
                <a:solidFill>
                  <a:srgbClr val="0000FF"/>
                </a:solidFill>
              </a:rPr>
              <a:t>(orientation preserved)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76575" y="424542"/>
            <a:ext cx="2971800" cy="9494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0000FF"/>
                </a:solidFill>
              </a:rPr>
              <a:t>REFLECTIONS</a:t>
            </a:r>
          </a:p>
          <a:p>
            <a:pPr lvl="0">
              <a:spcBef>
                <a:spcPts val="0"/>
              </a:spcBef>
            </a:pPr>
            <a:r>
              <a:rPr lang="en-US" sz="1800" b="1" dirty="0">
                <a:solidFill>
                  <a:srgbClr val="0000FF"/>
                </a:solidFill>
                <a:ea typeface="+mn-ea"/>
                <a:cs typeface="+mn-cs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ea typeface="+mn-ea"/>
                <a:cs typeface="+mn-cs"/>
              </a:rPr>
              <a:t>orientation NOT preserved)</a:t>
            </a:r>
            <a:endParaRPr lang="en-US" sz="1800" b="1" dirty="0">
              <a:solidFill>
                <a:srgbClr val="0000FF"/>
              </a:solidFill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86475" y="424542"/>
            <a:ext cx="2971800" cy="9494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0000FF"/>
                </a:solidFill>
              </a:rPr>
              <a:t>ROTATIONS</a:t>
            </a:r>
          </a:p>
          <a:p>
            <a:pPr lvl="0">
              <a:spcBef>
                <a:spcPts val="0"/>
              </a:spcBef>
            </a:pPr>
            <a:r>
              <a:rPr lang="en-US" sz="1800" b="1" dirty="0">
                <a:solidFill>
                  <a:srgbClr val="0000FF"/>
                </a:solidFill>
                <a:ea typeface="+mn-ea"/>
                <a:cs typeface="+mn-cs"/>
              </a:rPr>
              <a:t>(orientation </a:t>
            </a:r>
            <a:r>
              <a:rPr lang="en-US" sz="1800" b="1" dirty="0" smtClean="0">
                <a:solidFill>
                  <a:srgbClr val="0000FF"/>
                </a:solidFill>
                <a:ea typeface="+mn-ea"/>
                <a:cs typeface="+mn-cs"/>
              </a:rPr>
              <a:t>NOT preserved</a:t>
            </a:r>
            <a:r>
              <a:rPr lang="en-US" sz="1800" b="1" dirty="0">
                <a:solidFill>
                  <a:srgbClr val="0000FF"/>
                </a:solidFill>
                <a:ea typeface="+mn-ea"/>
                <a:cs typeface="+mn-cs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1295400"/>
            <a:ext cx="289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prstClr val="black"/>
                </a:solidFill>
              </a:rPr>
              <a:t>A transformation of a figure that</a:t>
            </a:r>
            <a:r>
              <a:rPr lang="en-US" sz="2000" dirty="0" smtClean="0">
                <a:solidFill>
                  <a:prstClr val="black"/>
                </a:solidFill>
              </a:rPr>
              <a:t> moves (slides) a figure along a vector.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7772" y="1295400"/>
            <a:ext cx="29051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A </a:t>
            </a:r>
            <a:r>
              <a:rPr lang="en-US" sz="2000" dirty="0">
                <a:solidFill>
                  <a:prstClr val="black"/>
                </a:solidFill>
              </a:rPr>
              <a:t>transformation </a:t>
            </a:r>
            <a:r>
              <a:rPr lang="en-US" sz="2000" dirty="0" smtClean="0">
                <a:solidFill>
                  <a:prstClr val="black"/>
                </a:solidFill>
              </a:rPr>
              <a:t>in which a figure is turned around a point called the center of rotation.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7759" y="1295400"/>
            <a:ext cx="2912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A transformation of a figure that flips the figure across a line called the line of reflection.</a:t>
            </a:r>
            <a:endParaRPr lang="en-US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9634960"/>
                  </p:ext>
                </p:extLst>
              </p:nvPr>
            </p:nvGraphicFramePr>
            <p:xfrm>
              <a:off x="130629" y="2615512"/>
              <a:ext cx="2841171" cy="25146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527756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Algebraic Notation: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±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𝒂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 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±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𝒃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</a:t>
                          </a:r>
                          <a:r>
                            <a:rPr lang="en-US" sz="1400" b="1" i="0" baseline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right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left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up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down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9634960"/>
                  </p:ext>
                </p:extLst>
              </p:nvPr>
            </p:nvGraphicFramePr>
            <p:xfrm>
              <a:off x="130629" y="2615512"/>
              <a:ext cx="2841171" cy="25146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527756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b="-37471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</a:t>
                          </a:r>
                          <a:r>
                            <a:rPr lang="en-US" sz="1400" b="1" i="0" baseline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right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6192" t="-107407" b="-302469"/>
                          </a:stretch>
                        </a:blipFill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left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6192" t="-204878" b="-198780"/>
                          </a:stretch>
                        </a:blipFill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up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6192" t="-308642" b="-101235"/>
                          </a:stretch>
                        </a:blipFill>
                      </a:tcPr>
                    </a:tc>
                  </a:tr>
                  <a:tr h="4967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Move down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6192" t="-40365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494473"/>
                  </p:ext>
                </p:extLst>
              </p:nvPr>
            </p:nvGraphicFramePr>
            <p:xfrm>
              <a:off x="3145972" y="2615513"/>
              <a:ext cx="2841171" cy="2522545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28283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Algebraic Notation: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2545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the x-axis</a:t>
                          </a:r>
                          <a:endParaRPr lang="en-US" sz="10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09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any horizontal line</a:t>
                          </a:r>
                        </a:p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𝑦=𝑏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)→(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45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the y-axis</a:t>
                          </a:r>
                          <a:endParaRPr lang="en-US" sz="10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2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09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any vertical line</a:t>
                          </a:r>
                        </a:p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𝑥=𝑎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)→(−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45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</a:t>
                          </a:r>
                          <a14:m>
                            <m:oMath xmlns:m="http://schemas.openxmlformats.org/officeDocument/2006/math"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US" sz="1000" b="1" i="0" dirty="0" smtClean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)→(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75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</a:t>
                          </a:r>
                          <a14:m>
                            <m:oMath xmlns:m="http://schemas.openxmlformats.org/officeDocument/2006/math"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=−</m:t>
                              </m:r>
                              <m:r>
                                <a:rPr lang="en-US" sz="1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US" sz="1000" b="1" i="0" dirty="0" smtClean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)→(−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,−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2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494473"/>
                  </p:ext>
                </p:extLst>
              </p:nvPr>
            </p:nvGraphicFramePr>
            <p:xfrm>
              <a:off x="3145972" y="2615513"/>
              <a:ext cx="2841171" cy="2522545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3048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Algebraic Notation: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the x-axis</a:t>
                          </a:r>
                          <a:endParaRPr lang="en-US" sz="10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113333" r="-356" b="-713333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any horizontal line</a:t>
                          </a:r>
                        </a:p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𝑦=𝑏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106667" r="-356" b="-256667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the y-axis</a:t>
                          </a:r>
                          <a:endParaRPr lang="en-US" sz="10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413333" r="-356" b="-413333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Across any vertical line</a:t>
                          </a:r>
                        </a:p>
                        <a:p>
                          <a:pPr algn="ctr"/>
                          <a:r>
                            <a:rPr lang="en-US" sz="10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𝑥=𝑎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256667" r="-356" b="-106667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713333" r="-15243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713333" r="-356" b="-113333"/>
                          </a:stretch>
                        </a:blipFill>
                      </a:tcPr>
                    </a:tc>
                  </a:tr>
                  <a:tr h="2975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746939" r="-152432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5836" t="-746939" r="-356" b="-40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6469948"/>
                  </p:ext>
                </p:extLst>
              </p:nvPr>
            </p:nvGraphicFramePr>
            <p:xfrm>
              <a:off x="6150429" y="2622444"/>
              <a:ext cx="2841171" cy="251561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Algebraic Notation: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50" b="1" i="0" u="none" strike="noStrike" kern="1200" cap="small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only if the center of rotation is the origin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565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90° clockwise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sz="1400" b="1" i="1" dirty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→(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𝒚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, −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  <m:r>
                                  <a:rPr lang="en-US" sz="1400" b="1" i="1" dirty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65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90° counter-</a:t>
                          </a:r>
                          <a:b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clockwise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𝒙</m:t>
                                    </m:r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,</m:t>
                                    </m:r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→(−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𝒚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𝒙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0843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180°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𝒙</m:t>
                                    </m:r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,</m:t>
                                    </m:r>
                                    <m:r>
                                      <a:rPr kumimoji="0" lang="en-US" sz="1400" b="1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/>
                                        <a:cs typeface="+mn-cs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→(−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𝒙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,−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𝒚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1816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cap="small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No direction means </a:t>
                          </a:r>
                          <a:r>
                            <a:rPr lang="en-US" sz="1400" b="1" i="0" cap="small" baseline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counterclockwise</a:t>
                          </a:r>
                          <a:endParaRPr lang="en-US" sz="1400" b="1" i="0" cap="small" baseline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6469948"/>
                  </p:ext>
                </p:extLst>
              </p:nvPr>
            </p:nvGraphicFramePr>
            <p:xfrm>
              <a:off x="6150429" y="2622444"/>
              <a:ext cx="2841171" cy="251561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30670"/>
                    <a:gridCol w="1710501"/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Algebraic Notation: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50" b="1" i="0" u="none" strike="noStrike" kern="1200" cap="small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only if the center of </a:t>
                          </a:r>
                          <a:r>
                            <a:rPr kumimoji="0" lang="en-US" sz="950" b="1" i="0" u="none" strike="noStrike" kern="1200" cap="small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rotation is </a:t>
                          </a:r>
                          <a:r>
                            <a:rPr kumimoji="0" lang="en-US" sz="950" b="1" i="0" u="none" strike="noStrike" kern="1200" cap="small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the origin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565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90° clockwise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66192" t="-80645" b="-269892"/>
                          </a:stretch>
                        </a:blipFill>
                      </a:tcPr>
                    </a:tc>
                  </a:tr>
                  <a:tr h="565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90° counter-</a:t>
                          </a:r>
                          <a:b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clockwise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66192" t="-180645" b="-169892"/>
                          </a:stretch>
                        </a:blipFill>
                      </a:tcPr>
                    </a:tc>
                  </a:tr>
                  <a:tr h="40843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180°</a:t>
                          </a:r>
                          <a:endParaRPr lang="en-US" sz="1400" b="1" i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66192" t="-389552" b="-135821"/>
                          </a:stretch>
                        </a:blipFill>
                      </a:tcPr>
                    </a:tc>
                  </a:tr>
                  <a:tr h="51816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cap="small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No direction means </a:t>
                          </a:r>
                          <a:r>
                            <a:rPr lang="en-US" sz="1400" b="1" i="0" cap="small" baseline="0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counterclockwise</a:t>
                          </a:r>
                          <a:endParaRPr lang="en-US" sz="1400" b="1" i="0" cap="small" baseline="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0" name="Rectangle 19"/>
          <p:cNvSpPr/>
          <p:nvPr/>
        </p:nvSpPr>
        <p:spPr>
          <a:xfrm>
            <a:off x="76199" y="5174794"/>
            <a:ext cx="8946697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b="1" dirty="0" smtClean="0">
                <a:solidFill>
                  <a:srgbClr val="0000FF"/>
                </a:solidFill>
              </a:rPr>
              <a:t>ORIENTATION:  The </a:t>
            </a:r>
            <a:r>
              <a:rPr lang="en-US" sz="2000" b="1" dirty="0">
                <a:solidFill>
                  <a:srgbClr val="0000FF"/>
                </a:solidFill>
              </a:rPr>
              <a:t>relative physical </a:t>
            </a:r>
            <a:r>
              <a:rPr lang="en-US" sz="2000" b="1" dirty="0" smtClean="0">
                <a:solidFill>
                  <a:srgbClr val="0000FF"/>
                </a:solidFill>
              </a:rPr>
              <a:t>DIRECTION of a figure.</a:t>
            </a:r>
          </a:p>
          <a:p>
            <a:pPr>
              <a:spcAft>
                <a:spcPts val="400"/>
              </a:spcAft>
            </a:pPr>
            <a:r>
              <a:rPr lang="en-US" sz="2000" b="1" dirty="0" smtClean="0">
                <a:solidFill>
                  <a:srgbClr val="0000FF"/>
                </a:solidFill>
              </a:rPr>
              <a:t>CONGRUENT</a:t>
            </a:r>
            <a:r>
              <a:rPr lang="en-US" sz="2000" b="1" dirty="0">
                <a:solidFill>
                  <a:srgbClr val="0000FF"/>
                </a:solidFill>
              </a:rPr>
              <a:t>: </a:t>
            </a:r>
            <a:r>
              <a:rPr lang="en-US" sz="2000" b="1" dirty="0" smtClean="0">
                <a:solidFill>
                  <a:srgbClr val="0000FF"/>
                </a:solidFill>
              </a:rPr>
              <a:t> Having </a:t>
            </a:r>
            <a:r>
              <a:rPr lang="en-US" sz="2000" b="1" dirty="0">
                <a:solidFill>
                  <a:srgbClr val="0000FF"/>
                </a:solidFill>
              </a:rPr>
              <a:t>the same size and shape.  The symbol for congruent is </a:t>
            </a:r>
            <a:r>
              <a:rPr lang="en-US" sz="2000" b="1" dirty="0" smtClean="0">
                <a:solidFill>
                  <a:srgbClr val="0000FF"/>
                </a:solidFill>
              </a:rPr>
              <a:t>≅.</a:t>
            </a:r>
            <a:endParaRPr lang="en-US" sz="2000" b="1" dirty="0">
              <a:solidFill>
                <a:srgbClr val="0000FF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en-US" sz="2000" b="1" dirty="0" smtClean="0">
                <a:solidFill>
                  <a:srgbClr val="0000FF"/>
                </a:solidFill>
              </a:rPr>
              <a:t>The </a:t>
            </a:r>
            <a:r>
              <a:rPr lang="en-US" sz="2000" b="1" dirty="0">
                <a:solidFill>
                  <a:srgbClr val="0000FF"/>
                </a:solidFill>
              </a:rPr>
              <a:t>image resulting from </a:t>
            </a:r>
            <a:r>
              <a:rPr lang="en-US" sz="2000" b="1" dirty="0" smtClean="0">
                <a:solidFill>
                  <a:srgbClr val="0000FF"/>
                </a:solidFill>
              </a:rPr>
              <a:t>an ISOMETRY (</a:t>
            </a:r>
            <a:r>
              <a:rPr lang="en-US" b="1" dirty="0" smtClean="0">
                <a:solidFill>
                  <a:srgbClr val="0000FF"/>
                </a:solidFill>
              </a:rPr>
              <a:t>TRANSLATION</a:t>
            </a:r>
            <a:r>
              <a:rPr lang="en-US" b="1" dirty="0">
                <a:solidFill>
                  <a:srgbClr val="0000FF"/>
                </a:solidFill>
              </a:rPr>
              <a:t>, REFLECTION, or </a:t>
            </a:r>
            <a:r>
              <a:rPr lang="en-US" b="1" dirty="0" smtClean="0">
                <a:solidFill>
                  <a:srgbClr val="0000FF"/>
                </a:solidFill>
              </a:rPr>
              <a:t>ROTATION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  <a:br>
              <a:rPr lang="en-US" sz="2000" b="1" dirty="0" smtClean="0">
                <a:solidFill>
                  <a:srgbClr val="0000FF"/>
                </a:solidFill>
              </a:rPr>
            </a:br>
            <a:r>
              <a:rPr lang="en-US" sz="2000" b="1" dirty="0" smtClean="0">
                <a:solidFill>
                  <a:srgbClr val="0000FF"/>
                </a:solidFill>
              </a:rPr>
              <a:t>is CONGRUENT </a:t>
            </a:r>
            <a:r>
              <a:rPr lang="en-US" sz="2000" b="1" dirty="0">
                <a:solidFill>
                  <a:srgbClr val="0000FF"/>
                </a:solidFill>
              </a:rPr>
              <a:t>to its </a:t>
            </a:r>
            <a:r>
              <a:rPr lang="en-US" sz="2000" b="1" dirty="0" smtClean="0">
                <a:solidFill>
                  <a:srgbClr val="0000FF"/>
                </a:solidFill>
              </a:rPr>
              <a:t>pre-image</a:t>
            </a:r>
            <a:r>
              <a:rPr lang="en-US" sz="2000" b="1" dirty="0">
                <a:solidFill>
                  <a:srgbClr val="0000FF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429143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uiExpand="1" build="p"/>
      <p:bldP spid="9" grpId="0" uiExpand="1" build="p"/>
      <p:bldP spid="12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 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marL="457200" indent="-457200" algn="just"/>
            <a:r>
              <a:rPr lang="en-US" sz="2400" dirty="0"/>
              <a:t>2. Understand that a two-dimensional figure is congruent to another if the second can be obtained from </a:t>
            </a:r>
            <a:r>
              <a:rPr lang="en-US" sz="2400" dirty="0" smtClean="0"/>
              <a:t>the first </a:t>
            </a:r>
            <a:r>
              <a:rPr lang="en-US" sz="2400" dirty="0"/>
              <a:t>by a sequence of rotations, reflections, and translations; given two congruent figures, describe </a:t>
            </a:r>
            <a:r>
              <a:rPr lang="en-US" sz="2400" dirty="0" smtClean="0"/>
              <a:t>a sequence </a:t>
            </a:r>
            <a:r>
              <a:rPr lang="en-US" sz="2400" dirty="0"/>
              <a:t>that exhibits the congruence between them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 smtClean="0">
                <a:solidFill>
                  <a:prstClr val="black"/>
                </a:solidFill>
              </a:rPr>
              <a:t>describe </a:t>
            </a:r>
            <a:r>
              <a:rPr lang="en-US" sz="2400" dirty="0">
                <a:solidFill>
                  <a:prstClr val="black"/>
                </a:solidFill>
              </a:rPr>
              <a:t>the effect of a translation, rotation, or reflections </a:t>
            </a:r>
            <a:r>
              <a:rPr lang="en-US" sz="2400" dirty="0" smtClean="0">
                <a:solidFill>
                  <a:prstClr val="black"/>
                </a:solidFill>
              </a:rPr>
              <a:t>in relationship to the congruence of an image and its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Transformations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US" dirty="0" smtClean="0"/>
              <a:t>The transformations we have studied so far do not change the size or shape of the original figure.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Since the lengths of corresponding sides are equal and the measures of corresponding angles are equal, we can say that the image and </a:t>
            </a:r>
            <a:r>
              <a:rPr lang="en-US" dirty="0" err="1" smtClean="0"/>
              <a:t>preimage</a:t>
            </a:r>
            <a:r>
              <a:rPr lang="en-US" dirty="0" smtClean="0"/>
              <a:t> are</a:t>
            </a:r>
          </a:p>
          <a:p>
            <a:pPr algn="ctr">
              <a:spcBef>
                <a:spcPts val="0"/>
              </a:spcBef>
              <a:spcAft>
                <a:spcPts val="2000"/>
              </a:spcAft>
              <a:buNone/>
            </a:pPr>
            <a:r>
              <a:rPr lang="en-US" sz="3600" b="1" dirty="0" smtClean="0">
                <a:solidFill>
                  <a:srgbClr val="FF0066"/>
                </a:solidFill>
              </a:rPr>
              <a:t>CONGRUENT</a:t>
            </a:r>
          </a:p>
          <a:p>
            <a:pPr algn="ctr">
              <a:spcBef>
                <a:spcPts val="0"/>
              </a:spcBef>
              <a:spcAft>
                <a:spcPts val="2000"/>
              </a:spcAft>
              <a:buNone/>
            </a:pPr>
            <a:r>
              <a:rPr lang="en-US" dirty="0"/>
              <a:t>Two figures are </a:t>
            </a:r>
            <a:r>
              <a:rPr lang="en-US" sz="3600" b="1" dirty="0">
                <a:solidFill>
                  <a:srgbClr val="FF0066"/>
                </a:solidFill>
              </a:rPr>
              <a:t>CONGRUENT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if there is a sequence of  isometries of the plane onto itself that map one figure onto the other</a:t>
            </a:r>
            <a:r>
              <a:rPr lang="en-US" dirty="0" smtClean="0"/>
              <a:t>.</a:t>
            </a:r>
            <a:endParaRPr lang="en-US" b="1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Transformations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prstClr val="black"/>
                </a:solidFill>
              </a:rPr>
              <a:t>An </a:t>
            </a:r>
            <a:r>
              <a:rPr lang="en-US" b="1" dirty="0">
                <a:solidFill>
                  <a:srgbClr val="008000"/>
                </a:solidFill>
              </a:rPr>
              <a:t>ISOMETRY </a:t>
            </a:r>
            <a:r>
              <a:rPr lang="en-US" dirty="0">
                <a:solidFill>
                  <a:prstClr val="black"/>
                </a:solidFill>
              </a:rPr>
              <a:t>is a RIGID MOTION.  Distances and angle measures are preserved.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7033"/>
                </a:solidFill>
              </a:rPr>
              <a:t>ISOMETRIC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en-US" dirty="0" smtClean="0"/>
              <a:t>transformations (</a:t>
            </a:r>
            <a:r>
              <a:rPr lang="en-US" sz="2000" dirty="0" smtClean="0"/>
              <a:t>preserve congruence</a:t>
            </a:r>
            <a:r>
              <a:rPr lang="en-US" dirty="0" smtClean="0"/>
              <a:t>) </a:t>
            </a:r>
            <a:r>
              <a:rPr lang="en-US" dirty="0"/>
              <a:t>are:</a:t>
            </a:r>
          </a:p>
          <a:p>
            <a:pPr lvl="7"/>
            <a:r>
              <a:rPr lang="en-US" sz="2800" dirty="0"/>
              <a:t>TRANSLATIONS</a:t>
            </a:r>
          </a:p>
          <a:p>
            <a:pPr lvl="7"/>
            <a:r>
              <a:rPr lang="en-US" sz="2800" dirty="0"/>
              <a:t>REFLECTIONS</a:t>
            </a:r>
          </a:p>
          <a:p>
            <a:pPr lvl="7"/>
            <a:r>
              <a:rPr lang="en-US" sz="2800" dirty="0" smtClean="0"/>
              <a:t>ROTATIONS</a:t>
            </a:r>
          </a:p>
          <a:p>
            <a:pPr lvl="7"/>
            <a:endParaRPr lang="en-US" sz="1000" dirty="0" smtClean="0"/>
          </a:p>
          <a:p>
            <a:pPr marL="274320" algn="just">
              <a:buNone/>
            </a:pPr>
            <a:r>
              <a:rPr lang="en-US" dirty="0" smtClean="0"/>
              <a:t>The ONLY thing that could change when a figure undergoes a series (composition) of isometric transformations is the figure’s</a:t>
            </a:r>
          </a:p>
          <a:p>
            <a:pPr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66"/>
                </a:solidFill>
              </a:rPr>
              <a:t>ORIENTATION</a:t>
            </a:r>
          </a:p>
        </p:txBody>
      </p:sp>
    </p:spTree>
    <p:extLst>
      <p:ext uri="{BB962C8B-B14F-4D97-AF65-F5344CB8AC3E}">
        <p14:creationId xmlns:p14="http://schemas.microsoft.com/office/powerpoint/2010/main" val="242997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ORIENTATION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The isometric transformations that preserve </a:t>
            </a:r>
            <a:r>
              <a:rPr lang="en-US" sz="4000" b="1" dirty="0" smtClean="0">
                <a:solidFill>
                  <a:srgbClr val="FF0066"/>
                </a:solidFill>
              </a:rPr>
              <a:t>ORIENTATION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a</a:t>
            </a:r>
            <a:r>
              <a:rPr lang="en-US" sz="4000" dirty="0" smtClean="0">
                <a:solidFill>
                  <a:prstClr val="black"/>
                </a:solidFill>
              </a:rPr>
              <a:t>re:</a:t>
            </a:r>
            <a:endParaRPr lang="en-US" sz="4000" dirty="0">
              <a:solidFill>
                <a:prstClr val="black"/>
              </a:solidFill>
            </a:endParaRPr>
          </a:p>
          <a:p>
            <a:pPr lvl="6"/>
            <a:r>
              <a:rPr lang="en-US" sz="4000" dirty="0" smtClean="0"/>
              <a:t>TRANSLATIONS</a:t>
            </a:r>
          </a:p>
          <a:p>
            <a:pPr lvl="6"/>
            <a:endParaRPr lang="en-US" sz="1800" dirty="0" smtClean="0"/>
          </a:p>
          <a:p>
            <a:pPr lvl="0">
              <a:buNone/>
            </a:pPr>
            <a:r>
              <a:rPr lang="en-US" sz="4000" dirty="0">
                <a:solidFill>
                  <a:prstClr val="black"/>
                </a:solidFill>
              </a:rPr>
              <a:t>The isometric transformations that </a:t>
            </a:r>
            <a:r>
              <a:rPr lang="en-US" sz="4000" dirty="0" smtClean="0">
                <a:solidFill>
                  <a:prstClr val="black"/>
                </a:solidFill>
              </a:rPr>
              <a:t>change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ORIENTATION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are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  <a:endParaRPr lang="en-US" sz="4000" dirty="0"/>
          </a:p>
          <a:p>
            <a:pPr lvl="6"/>
            <a:r>
              <a:rPr lang="en-US" sz="4000" dirty="0"/>
              <a:t>REFLECTIONS</a:t>
            </a:r>
          </a:p>
          <a:p>
            <a:pPr lvl="6"/>
            <a:r>
              <a:rPr lang="en-US" sz="4000" dirty="0" smtClean="0"/>
              <a:t>ROTATIONS</a:t>
            </a:r>
            <a:endParaRPr lang="en-US" sz="4000" b="1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0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Properties of ISOMETRIES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Distance is preserved</a:t>
            </a:r>
          </a:p>
          <a:p>
            <a:pPr lvl="1"/>
            <a:r>
              <a:rPr lang="en-US" dirty="0" smtClean="0"/>
              <a:t>Lines are taken to lines, line segments are taken to line segments of the same length</a:t>
            </a:r>
            <a:endParaRPr lang="en-US" dirty="0"/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Parallelism is preserved</a:t>
            </a:r>
          </a:p>
          <a:p>
            <a:pPr lvl="1"/>
            <a:r>
              <a:rPr lang="en-US" dirty="0" smtClean="0"/>
              <a:t>Parallel lines are taken to parallel lines</a:t>
            </a:r>
          </a:p>
          <a:p>
            <a:r>
              <a:rPr lang="en-US" dirty="0" smtClean="0"/>
              <a:t>ANGLE MEASURE</a:t>
            </a:r>
          </a:p>
          <a:p>
            <a:pPr lvl="1"/>
            <a:r>
              <a:rPr lang="en-US" dirty="0" smtClean="0"/>
              <a:t>Angle measure is preserved</a:t>
            </a:r>
          </a:p>
          <a:p>
            <a:pPr lvl="1"/>
            <a:r>
              <a:rPr lang="en-US" dirty="0" smtClean="0"/>
              <a:t>Angles are taken to angles of the same measure</a:t>
            </a:r>
          </a:p>
        </p:txBody>
      </p:sp>
    </p:spTree>
    <p:extLst>
      <p:ext uri="{BB962C8B-B14F-4D97-AF65-F5344CB8AC3E}">
        <p14:creationId xmlns:p14="http://schemas.microsoft.com/office/powerpoint/2010/main" val="21886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Properties of ISOMETRIES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dirty="0" smtClean="0"/>
              <a:t>CO-LINEARITY</a:t>
            </a:r>
          </a:p>
          <a:p>
            <a:pPr lvl="1"/>
            <a:r>
              <a:rPr lang="en-US" dirty="0" smtClean="0"/>
              <a:t>Co-linearity is preserved</a:t>
            </a:r>
          </a:p>
          <a:p>
            <a:pPr lvl="1"/>
            <a:r>
              <a:rPr lang="en-US" dirty="0" smtClean="0"/>
              <a:t>If three points lie on the same line,</a:t>
            </a:r>
            <a:br>
              <a:rPr lang="en-US" dirty="0" smtClean="0"/>
            </a:br>
            <a:r>
              <a:rPr lang="en-US" dirty="0" smtClean="0"/>
              <a:t>then their images lie on the same line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BETWEENNESS</a:t>
            </a:r>
          </a:p>
          <a:p>
            <a:pPr lvl="1"/>
            <a:r>
              <a:rPr lang="en-US" dirty="0" err="1" smtClean="0"/>
              <a:t>Betweenness</a:t>
            </a:r>
            <a:r>
              <a:rPr lang="en-US" dirty="0" smtClean="0"/>
              <a:t> is preserved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B</a:t>
            </a:r>
            <a:r>
              <a:rPr lang="en-US" dirty="0" smtClean="0"/>
              <a:t> is between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on a line,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i="1" dirty="0" smtClean="0"/>
              <a:t>B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r>
              <a:rPr lang="en-US" dirty="0"/>
              <a:t> </a:t>
            </a:r>
            <a:r>
              <a:rPr lang="en-US" dirty="0" smtClean="0"/>
              <a:t> is </a:t>
            </a:r>
            <a:r>
              <a:rPr lang="en-US" dirty="0"/>
              <a:t>between </a:t>
            </a:r>
            <a:r>
              <a:rPr lang="en-US" i="1" dirty="0" smtClean="0"/>
              <a:t>A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C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r>
              <a:rPr lang="en-US" i="1" dirty="0" smtClean="0"/>
              <a:t>  </a:t>
            </a:r>
            <a:r>
              <a:rPr lang="en-US" dirty="0" smtClean="0"/>
              <a:t>on the images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371600" y="3842657"/>
            <a:ext cx="17526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6449786" y="3450771"/>
            <a:ext cx="1752600" cy="457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81842" y="3526971"/>
            <a:ext cx="1981200" cy="104502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8386" y="3091543"/>
            <a:ext cx="1981200" cy="104502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06386" y="3526972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</a:p>
          <a:p>
            <a:pPr algn="ctr"/>
            <a:r>
              <a:rPr lang="en-US" i="1" dirty="0" smtClean="0"/>
              <a:t>B</a:t>
            </a:r>
          </a:p>
          <a:p>
            <a:pPr algn="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7987" y="3128111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endParaRPr lang="en-US" i="1" dirty="0" smtClean="0"/>
          </a:p>
          <a:p>
            <a:pPr algn="ctr"/>
            <a:r>
              <a:rPr lang="en-US" i="1" dirty="0" smtClean="0"/>
              <a:t>B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endParaRPr lang="en-US" i="1" dirty="0" smtClean="0"/>
          </a:p>
          <a:p>
            <a:pPr algn="r"/>
            <a:r>
              <a:rPr lang="en-US" i="1" dirty="0" smtClean="0"/>
              <a:t>C</a:t>
            </a:r>
            <a:r>
              <a:rPr lang="el-GR" i="1" dirty="0" smtClean="0">
                <a:latin typeface="Cambria Math"/>
                <a:ea typeface="Cambria Math"/>
              </a:rPr>
              <a:t>´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0490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Transformations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When you are told that two figures are congruent, there MUST be a sequence of translations, reflections, and/or rotations that transforms</a:t>
            </a:r>
            <a:r>
              <a:rPr lang="en-US" sz="5400" dirty="0"/>
              <a:t> </a:t>
            </a:r>
            <a:r>
              <a:rPr lang="en-US" sz="5400" dirty="0" smtClean="0"/>
              <a:t>one into the other.</a:t>
            </a:r>
          </a:p>
        </p:txBody>
      </p:sp>
    </p:spTree>
    <p:extLst>
      <p:ext uri="{BB962C8B-B14F-4D97-AF65-F5344CB8AC3E}">
        <p14:creationId xmlns:p14="http://schemas.microsoft.com/office/powerpoint/2010/main" val="27948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728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2_Office Theme</vt:lpstr>
      <vt:lpstr>Congruent Figures</vt:lpstr>
      <vt:lpstr>Common Core Standard:</vt:lpstr>
      <vt:lpstr>Objectives:</vt:lpstr>
      <vt:lpstr>Transformations</vt:lpstr>
      <vt:lpstr>Transformations</vt:lpstr>
      <vt:lpstr>ORIENTATION</vt:lpstr>
      <vt:lpstr>Properties of ISOMETRIES</vt:lpstr>
      <vt:lpstr>Properties of ISOMETRIES</vt:lpstr>
      <vt:lpstr>Transformations</vt:lpstr>
      <vt:lpstr>FOLDABLE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396</cp:revision>
  <dcterms:created xsi:type="dcterms:W3CDTF">2006-08-16T00:00:00Z</dcterms:created>
  <dcterms:modified xsi:type="dcterms:W3CDTF">2015-11-30T18:15:27Z</dcterms:modified>
</cp:coreProperties>
</file>