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/>
          <a:lstStyle/>
          <a:p>
            <a:r>
              <a:rPr lang="en-US" dirty="0" smtClean="0"/>
              <a:t>Proportional or Non-proportional?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this Flow Chart to help you with Proportional &amp; Non-proportional Linear Relationships</a:t>
            </a:r>
            <a:endParaRPr lang="en-US" sz="3600" dirty="0"/>
          </a:p>
        </p:txBody>
      </p:sp>
      <p:sp>
        <p:nvSpPr>
          <p:cNvPr id="4" name="Flowchart: Decision 3"/>
          <p:cNvSpPr/>
          <p:nvPr/>
        </p:nvSpPr>
        <p:spPr>
          <a:xfrm>
            <a:off x="228600" y="1905000"/>
            <a:ext cx="21336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it a Function?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1295400" y="2971800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Terminator 6"/>
          <p:cNvSpPr/>
          <p:nvPr/>
        </p:nvSpPr>
        <p:spPr>
          <a:xfrm>
            <a:off x="990600" y="3511064"/>
            <a:ext cx="609600" cy="451336"/>
          </a:xfrm>
          <a:prstGeom prst="flowChartTerminator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3037" y="2438400"/>
            <a:ext cx="6087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Terminator 9"/>
          <p:cNvSpPr/>
          <p:nvPr/>
        </p:nvSpPr>
        <p:spPr>
          <a:xfrm>
            <a:off x="2960913" y="2209800"/>
            <a:ext cx="696687" cy="4572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616296" y="4506686"/>
            <a:ext cx="1397560" cy="990600"/>
          </a:xfrm>
          <a:prstGeom prst="flowChartProcess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State it is NOT A FUNCTION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06284" y="3973284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ecision 17"/>
          <p:cNvSpPr/>
          <p:nvPr/>
        </p:nvSpPr>
        <p:spPr>
          <a:xfrm>
            <a:off x="4952999" y="1676400"/>
            <a:ext cx="2439237" cy="15621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there</a:t>
            </a:r>
            <a:br>
              <a:rPr lang="en-US" dirty="0" smtClean="0"/>
            </a:br>
            <a:r>
              <a:rPr lang="en-US" dirty="0" smtClean="0"/>
              <a:t>a Constant Rate of Change?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172200" y="3222172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5867400" y="3750550"/>
            <a:ext cx="609600" cy="451337"/>
          </a:xfrm>
          <a:prstGeom prst="flowChartTerminator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392237" y="2460172"/>
            <a:ext cx="6087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Terminator 21"/>
          <p:cNvSpPr/>
          <p:nvPr/>
        </p:nvSpPr>
        <p:spPr>
          <a:xfrm>
            <a:off x="7990113" y="2231572"/>
            <a:ext cx="696687" cy="4572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4822372" y="4735286"/>
            <a:ext cx="2743200" cy="827314"/>
          </a:xfrm>
          <a:prstGeom prst="flowChartProcess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there is a VARIABLE RATE OF CHANGE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183084" y="4201884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8" idx="1"/>
          </p:cNvCxnSpPr>
          <p:nvPr/>
        </p:nvCxnSpPr>
        <p:spPr>
          <a:xfrm>
            <a:off x="3657600" y="2438400"/>
            <a:ext cx="1295399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wamplo\AppData\Local\Microsoft\Windows\Temporary Internet Files\Content.IE5\LT8DZL31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28" y="5736772"/>
            <a:ext cx="772772" cy="77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Arrow Connector 35"/>
          <p:cNvCxnSpPr/>
          <p:nvPr/>
        </p:nvCxnSpPr>
        <p:spPr>
          <a:xfrm>
            <a:off x="1284514" y="5497284"/>
            <a:ext cx="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C:\Users\wamplo\AppData\Local\Microsoft\Windows\Temporary Internet Files\Content.IE5\LT8DZL31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12972"/>
            <a:ext cx="772772" cy="77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>
            <a:off x="6177586" y="5573484"/>
            <a:ext cx="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1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6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this Flow Chart to help you with Proportional &amp; Non-proportional Linear Relationships</a:t>
            </a:r>
            <a:endParaRPr lang="en-US" sz="3600" dirty="0"/>
          </a:p>
        </p:txBody>
      </p:sp>
      <p:sp>
        <p:nvSpPr>
          <p:cNvPr id="18" name="Flowchart: Decision 17"/>
          <p:cNvSpPr/>
          <p:nvPr/>
        </p:nvSpPr>
        <p:spPr>
          <a:xfrm>
            <a:off x="304799" y="1676400"/>
            <a:ext cx="2439237" cy="15621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there</a:t>
            </a:r>
            <a:br>
              <a:rPr lang="en-US" dirty="0" smtClean="0"/>
            </a:br>
            <a:r>
              <a:rPr lang="en-US" dirty="0" smtClean="0"/>
              <a:t>a Constant Rate of Change?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24000" y="3222172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1219200" y="3750550"/>
            <a:ext cx="609600" cy="451337"/>
          </a:xfrm>
          <a:prstGeom prst="flowChartTerminator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44037" y="2460172"/>
            <a:ext cx="3801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Terminator 21"/>
          <p:cNvSpPr/>
          <p:nvPr/>
        </p:nvSpPr>
        <p:spPr>
          <a:xfrm>
            <a:off x="3113732" y="2231572"/>
            <a:ext cx="696687" cy="4572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174172" y="4735286"/>
            <a:ext cx="2743200" cy="827314"/>
          </a:xfrm>
          <a:prstGeom prst="flowChartProcess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there is a VARIABLE RATE OF CHANGE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34884" y="4201884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C:\Users\wamplo\AppData\Local\Microsoft\Windows\Temporary Internet Files\Content.IE5\LT8DZL31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12972"/>
            <a:ext cx="772772" cy="77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>
            <a:off x="1529386" y="5573484"/>
            <a:ext cx="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7" idx="2"/>
          </p:cNvCxnSpPr>
          <p:nvPr/>
        </p:nvCxnSpPr>
        <p:spPr>
          <a:xfrm>
            <a:off x="3822142" y="2460172"/>
            <a:ext cx="441792" cy="122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Data 26"/>
          <p:cNvSpPr/>
          <p:nvPr/>
        </p:nvSpPr>
        <p:spPr>
          <a:xfrm>
            <a:off x="3984171" y="1981200"/>
            <a:ext cx="2797629" cy="98243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</a:t>
            </a:r>
          </a:p>
          <a:p>
            <a:pPr algn="ctr"/>
            <a:r>
              <a:rPr lang="en-US" dirty="0" smtClean="0"/>
              <a:t>(It graphs to be a straight line!)</a:t>
            </a:r>
          </a:p>
        </p:txBody>
      </p:sp>
      <p:cxnSp>
        <p:nvCxnSpPr>
          <p:cNvPr id="9" name="Straight Arrow Connector 8"/>
          <p:cNvCxnSpPr>
            <a:stCxn id="27" idx="3"/>
            <a:endCxn id="29" idx="0"/>
          </p:cNvCxnSpPr>
          <p:nvPr/>
        </p:nvCxnSpPr>
        <p:spPr>
          <a:xfrm flipH="1">
            <a:off x="4694464" y="2963636"/>
            <a:ext cx="408759" cy="5612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2667000" y="3524882"/>
            <a:ext cx="4054928" cy="17002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Proportional</a:t>
            </a:r>
          </a:p>
          <a:p>
            <a:pPr algn="ctr"/>
            <a:r>
              <a:rPr lang="en-US" dirty="0" smtClean="0"/>
              <a:t>-or-</a:t>
            </a:r>
          </a:p>
          <a:p>
            <a:pPr algn="ctr"/>
            <a:r>
              <a:rPr lang="en-US" dirty="0" smtClean="0"/>
              <a:t>Non-proportional?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97186" y="5236027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Terminator 33"/>
          <p:cNvSpPr/>
          <p:nvPr/>
        </p:nvSpPr>
        <p:spPr>
          <a:xfrm>
            <a:off x="3429000" y="5764405"/>
            <a:ext cx="2438400" cy="451337"/>
          </a:xfrm>
          <a:prstGeom prst="flowChartTerminator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NON-PROPORTIONAL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5600" y="4376056"/>
            <a:ext cx="30438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Terminator 36"/>
          <p:cNvSpPr/>
          <p:nvPr/>
        </p:nvSpPr>
        <p:spPr>
          <a:xfrm>
            <a:off x="7009981" y="4147456"/>
            <a:ext cx="1905419" cy="4572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PROPORTIONAL</a:t>
            </a:r>
          </a:p>
        </p:txBody>
      </p:sp>
    </p:spTree>
    <p:extLst>
      <p:ext uri="{BB962C8B-B14F-4D97-AF65-F5344CB8AC3E}">
        <p14:creationId xmlns:p14="http://schemas.microsoft.com/office/powerpoint/2010/main" val="24304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4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152400" y="198456"/>
            <a:ext cx="3012830" cy="1905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Proportional</a:t>
            </a:r>
          </a:p>
          <a:p>
            <a:pPr algn="ctr"/>
            <a:r>
              <a:rPr lang="en-US" dirty="0" smtClean="0"/>
              <a:t>-or-</a:t>
            </a:r>
          </a:p>
          <a:p>
            <a:pPr algn="ctr"/>
            <a:r>
              <a:rPr lang="en-US" dirty="0" smtClean="0"/>
              <a:t>Non-proportional?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648348" y="2103456"/>
            <a:ext cx="10467" cy="4082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Terminator 5"/>
          <p:cNvSpPr/>
          <p:nvPr/>
        </p:nvSpPr>
        <p:spPr>
          <a:xfrm>
            <a:off x="391048" y="2511663"/>
            <a:ext cx="2514600" cy="451337"/>
          </a:xfrm>
          <a:prstGeom prst="flowChartTerminator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NON-PROPORTIONAL</a:t>
            </a:r>
          </a:p>
        </p:txBody>
      </p:sp>
      <p:cxnSp>
        <p:nvCxnSpPr>
          <p:cNvPr id="7" name="Straight Arrow Connector 6"/>
          <p:cNvCxnSpPr>
            <a:stCxn id="4" idx="3"/>
            <a:endCxn id="8" idx="1"/>
          </p:cNvCxnSpPr>
          <p:nvPr/>
        </p:nvCxnSpPr>
        <p:spPr>
          <a:xfrm>
            <a:off x="3165230" y="1150956"/>
            <a:ext cx="263770" cy="20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Terminator 7"/>
          <p:cNvSpPr/>
          <p:nvPr/>
        </p:nvSpPr>
        <p:spPr>
          <a:xfrm>
            <a:off x="3429000" y="924448"/>
            <a:ext cx="1905000" cy="4572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PROPORTIONAL</a:t>
            </a: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1648348" y="2963000"/>
            <a:ext cx="0" cy="5421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5334000" y="1153048"/>
            <a:ext cx="238229" cy="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62600" y="661649"/>
                <a:ext cx="3505200" cy="2585323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 w="1905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Cross Products are EQUIVALENT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𝑘𝑥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The TABLE contains</a:t>
                </a:r>
                <a:br>
                  <a:rPr lang="en-US" dirty="0" smtClean="0"/>
                </a:br>
                <a:r>
                  <a:rPr lang="en-US" dirty="0" smtClean="0"/>
                  <a:t>the ordered pair (0,0)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The GRAPH will be a line that passes through the ORIGIN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661649"/>
                <a:ext cx="3505200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1038" b="-703"/>
                </a:stretch>
              </a:blipFill>
              <a:ln w="1905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40871" y="3505197"/>
                <a:ext cx="4664529" cy="2585323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 w="1905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Cross Products are NOT EQUIVALENT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The TABLE does not contain the ordered pair (0,0).  It has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dirty="0" smtClean="0"/>
                  <a:t>The GRAPH will be a line that </a:t>
                </a:r>
                <a:r>
                  <a:rPr lang="en-US" dirty="0" smtClean="0"/>
                  <a:t>does </a:t>
                </a:r>
                <a:r>
                  <a:rPr lang="en-US" dirty="0" smtClean="0"/>
                  <a:t>NOT pass through the ORIGIN</a:t>
                </a:r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1" y="3505197"/>
                <a:ext cx="4664529" cy="2585323"/>
              </a:xfrm>
              <a:prstGeom prst="rect">
                <a:avLst/>
              </a:prstGeom>
              <a:blipFill rotWithShape="1">
                <a:blip r:embed="rId3"/>
                <a:stretch>
                  <a:fillRect l="-650" r="-650" b="-703"/>
                </a:stretch>
              </a:blipFill>
              <a:ln w="1905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59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143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Proportional or Non-proportional?</vt:lpstr>
      <vt:lpstr>Use this Flow Chart to help you with Proportional &amp; Non-proportional Linear Relationships</vt:lpstr>
      <vt:lpstr>Use this Flow Chart to help you with Proportional &amp; Non-proportional Linear Relationships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or Non-proportional?</dc:title>
  <dc:creator>Amplo, William (wamplo@psusd.us)</dc:creator>
  <cp:lastModifiedBy>Amplo, William (wamplo@psusd.us)</cp:lastModifiedBy>
  <cp:revision>18</cp:revision>
  <dcterms:created xsi:type="dcterms:W3CDTF">2006-08-16T00:00:00Z</dcterms:created>
  <dcterms:modified xsi:type="dcterms:W3CDTF">2014-11-05T21:18:10Z</dcterms:modified>
</cp:coreProperties>
</file>