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64" r:id="rId2"/>
    <p:sldId id="265" r:id="rId3"/>
    <p:sldId id="284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301" r:id="rId12"/>
    <p:sldId id="302" r:id="rId13"/>
    <p:sldId id="297" r:id="rId14"/>
    <p:sldId id="298" r:id="rId15"/>
    <p:sldId id="299" r:id="rId16"/>
    <p:sldId id="300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085A1-D0CC-4CFF-88D5-2F524A1E4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44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49138-EDDA-4142-94CF-53B741D33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43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445E0-AB08-442E-B849-3E095C61A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68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53540-84EB-453C-A708-F8216CF4C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143F6-4DB9-43AF-B7B7-76A302779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03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56084-3447-4BAE-8061-C61B015C7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8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BC23B-E0B1-468A-B75C-65EDA8BC4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97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67A05-1CE2-4C32-A254-F849A01E5D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11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B003E-41AA-4257-8295-0DADCC805C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9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E00FD-1E0E-4669-8D99-B59B81888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89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2A034-5170-465D-8936-7A8DD0D01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8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E61DC36-DEBF-4049-8CD7-EC0B62CE6A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95300" y="2130425"/>
            <a:ext cx="8153400" cy="2060575"/>
          </a:xfrm>
        </p:spPr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Constant Functions &amp;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Linear Non-Functions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Linear Non-Functions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7150" y="1066800"/>
                <a:ext cx="9029700" cy="5715000"/>
              </a:xfrm>
            </p:spPr>
            <p:txBody>
              <a:bodyPr/>
              <a:lstStyle/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2800" dirty="0" smtClean="0"/>
                  <a:t>What do we already know about the graphs of non-functions?</a:t>
                </a:r>
              </a:p>
              <a:p>
                <a:pPr marL="0" indent="0" algn="ctr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2800" dirty="0" smtClean="0"/>
                  <a:t>They do not pass the vertical line test!</a:t>
                </a:r>
              </a:p>
              <a:p>
                <a:pPr marL="0" indent="0" algn="ctr">
                  <a:spcBef>
                    <a:spcPts val="0"/>
                  </a:spcBef>
                  <a:spcAft>
                    <a:spcPts val="800"/>
                  </a:spcAft>
                  <a:buNone/>
                </a:pPr>
                <a:endParaRPr lang="en-US" sz="2800" dirty="0" smtClean="0"/>
              </a:p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2800" dirty="0" smtClean="0"/>
                  <a:t>What is the only line that does not pass the vertical line test?</a:t>
                </a:r>
              </a:p>
              <a:p>
                <a:pPr marL="0" indent="0" algn="ctr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2800" dirty="0" smtClean="0"/>
                  <a:t>A vertical line.</a:t>
                </a:r>
              </a:p>
              <a:p>
                <a:pPr marL="0" indent="0" algn="ctr">
                  <a:spcBef>
                    <a:spcPts val="0"/>
                  </a:spcBef>
                  <a:spcAft>
                    <a:spcPts val="800"/>
                  </a:spcAft>
                  <a:buNone/>
                </a:pPr>
                <a:endParaRPr lang="en-US" sz="2800" dirty="0" smtClean="0"/>
              </a:p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2800" dirty="0" smtClean="0"/>
                  <a:t>If a vertical line is not a function, what do you know about the equation?</a:t>
                </a:r>
                <a:endParaRPr lang="en-US" sz="2800" dirty="0"/>
              </a:p>
              <a:p>
                <a:pPr marL="0" indent="0" algn="ctr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2800" dirty="0" smtClean="0"/>
                  <a:t>You can’t get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𝑦</m:t>
                    </m:r>
                  </m:oMath>
                </a14:m>
                <a:r>
                  <a:rPr lang="en-US" sz="2800" dirty="0" smtClean="0"/>
                  <a:t> all alone on one side of the equal sign !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150" y="1066800"/>
                <a:ext cx="9029700" cy="5715000"/>
              </a:xfrm>
              <a:blipFill rotWithShape="1">
                <a:blip r:embed="rId2"/>
                <a:stretch>
                  <a:fillRect l="-1350" t="-1066" r="-2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168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Linear Non-Functions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838200"/>
                <a:ext cx="8991600" cy="5943600"/>
              </a:xfrm>
            </p:spPr>
            <p:txBody>
              <a:bodyPr/>
              <a:lstStyle/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2800" dirty="0" smtClean="0"/>
                  <a:t>How are we going to write the equation of a vertical line, if we can’t write it in Function Form?  Do we know any other equation forms for lines?</a:t>
                </a:r>
                <a:endParaRPr lang="en-US" sz="2800" dirty="0" smtClean="0"/>
              </a:p>
              <a:p>
                <a:pPr marL="0" indent="0" algn="ctr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2800" dirty="0" smtClean="0"/>
                  <a:t>STANDARD FORM</a:t>
                </a:r>
              </a:p>
              <a:p>
                <a:pPr marL="0" indent="0" algn="ctr"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/>
                        </a:rPr>
                        <m:t>𝐴𝑥</m:t>
                      </m:r>
                      <m:r>
                        <a:rPr lang="en-US" sz="2800" b="0" i="1" dirty="0" smtClean="0">
                          <a:latin typeface="Cambria Math"/>
                        </a:rPr>
                        <m:t>+</m:t>
                      </m:r>
                      <m:r>
                        <a:rPr lang="en-US" sz="2800" b="0" i="1" dirty="0" smtClean="0">
                          <a:latin typeface="Cambria Math"/>
                        </a:rPr>
                        <m:t>𝐵𝑦</m:t>
                      </m:r>
                      <m:r>
                        <a:rPr lang="en-US" sz="2800" i="1" dirty="0" smtClean="0">
                          <a:latin typeface="Cambria Math"/>
                        </a:rPr>
                        <m:t>=</m:t>
                      </m:r>
                      <m:r>
                        <a:rPr lang="en-US" sz="2800" i="1" dirty="0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 algn="ctr">
                  <a:spcBef>
                    <a:spcPts val="0"/>
                  </a:spcBef>
                  <a:spcAft>
                    <a:spcPts val="800"/>
                  </a:spcAft>
                  <a:buNone/>
                </a:pPr>
                <a:endParaRPr lang="en-US" sz="600" dirty="0" smtClean="0"/>
              </a:p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2800" dirty="0" smtClean="0"/>
                  <a:t>Since vertical lines are not a function, which variable cannot exist in the equation?</a:t>
                </a:r>
              </a:p>
              <a:p>
                <a:pPr marL="0" indent="0" algn="ctr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2800" dirty="0" smtClean="0"/>
                  <a:t>The </a:t>
                </a:r>
                <a:r>
                  <a:rPr lang="en-US" sz="2800" i="1" dirty="0" smtClean="0"/>
                  <a:t>y</a:t>
                </a:r>
                <a:r>
                  <a:rPr lang="en-US" sz="2800" dirty="0" smtClean="0"/>
                  <a:t> variable cannot exist, otherwise you would be able</a:t>
                </a:r>
                <a:br>
                  <a:rPr lang="en-US" sz="2800" dirty="0" smtClean="0"/>
                </a:br>
                <a:r>
                  <a:rPr lang="en-US" sz="2800" dirty="0" smtClean="0"/>
                  <a:t>to get it alone on one side of the equal sign.</a:t>
                </a:r>
              </a:p>
              <a:p>
                <a:pPr marL="0" indent="0" algn="ctr">
                  <a:spcBef>
                    <a:spcPts val="0"/>
                  </a:spcBef>
                  <a:spcAft>
                    <a:spcPts val="800"/>
                  </a:spcAft>
                  <a:buNone/>
                </a:pPr>
                <a:endParaRPr lang="en-US" sz="600" dirty="0" smtClean="0"/>
              </a:p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2800" dirty="0" smtClean="0"/>
                  <a:t>What would make the </a:t>
                </a:r>
                <a:r>
                  <a:rPr lang="en-US" sz="2800" i="1" dirty="0"/>
                  <a:t>y</a:t>
                </a:r>
                <a:r>
                  <a:rPr lang="en-US" sz="2800" dirty="0"/>
                  <a:t> variable</a:t>
                </a:r>
                <a:r>
                  <a:rPr lang="en-US" sz="2800" dirty="0" smtClean="0"/>
                  <a:t> disappear?</a:t>
                </a:r>
              </a:p>
              <a:p>
                <a:pPr marL="0" indent="0" algn="ctr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2800" dirty="0" smtClean="0"/>
                  <a:t>If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/>
                      </a:rPr>
                      <m:t>𝐵</m:t>
                    </m:r>
                    <m:r>
                      <a:rPr lang="en-US" sz="2800" b="0" i="1" dirty="0" smtClean="0">
                        <a:latin typeface="Cambria Math"/>
                      </a:rPr>
                      <m:t>=0</m:t>
                    </m:r>
                  </m:oMath>
                </a14:m>
                <a:endParaRPr lang="en-US" sz="28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838200"/>
                <a:ext cx="8991600" cy="5943600"/>
              </a:xfrm>
              <a:blipFill rotWithShape="1">
                <a:blip r:embed="rId2"/>
                <a:stretch>
                  <a:fillRect l="-1424" t="-1026" b="-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758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Linear Non-Functions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838200"/>
                <a:ext cx="8991600" cy="5943600"/>
              </a:xfrm>
            </p:spPr>
            <p:txBody>
              <a:bodyPr/>
              <a:lstStyle/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2800" dirty="0" smtClean="0"/>
                  <a:t>Let’s write an equation in STANDARD FORM with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/>
                      </a:rPr>
                      <m:t>𝐵</m:t>
                    </m:r>
                    <m:r>
                      <a:rPr lang="en-US" sz="2800" b="0" i="1" dirty="0" smtClean="0">
                        <a:latin typeface="Cambria Math"/>
                      </a:rPr>
                      <m:t>=0.</m:t>
                    </m:r>
                  </m:oMath>
                </a14:m>
                <a:endParaRPr lang="en-US" sz="2800" b="0" dirty="0" smtClean="0"/>
              </a:p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𝐴𝑥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𝐵𝑦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𝐴𝑥</m:t>
                      </m:r>
                      <m:r>
                        <a:rPr lang="en-US" sz="2800" i="1">
                          <a:latin typeface="Cambria Math"/>
                        </a:rPr>
                        <m:t>+0</m:t>
                      </m:r>
                      <m:r>
                        <a:rPr lang="en-US" sz="2800" i="1">
                          <a:latin typeface="Cambria Math"/>
                        </a:rPr>
                        <m:t>𝑦</m:t>
                      </m:r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𝐴𝑥</m:t>
                      </m:r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𝐴𝑥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𝐴</m:t>
                          </m:r>
                        </m:den>
                      </m:f>
                      <m:r>
                        <a:rPr lang="en-US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𝐶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US" sz="2800" dirty="0" smtClean="0"/>
              </a:p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𝐶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US" sz="2800" dirty="0" smtClean="0"/>
              </a:p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2800" dirty="0" smtClean="0"/>
                  <a:t>Since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𝐶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𝐴</m:t>
                        </m:r>
                      </m:den>
                    </m:f>
                  </m:oMath>
                </a14:m>
                <a:r>
                  <a:rPr lang="en-US" sz="2800" dirty="0" smtClean="0"/>
                  <a:t> is a constant, we can write the equation as</a:t>
                </a:r>
              </a:p>
              <a:p>
                <a:pPr marL="0" indent="0" algn="ctr"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m:rPr>
                          <m:nor/>
                        </m:rPr>
                        <a:rPr lang="en-US" sz="2800" dirty="0"/>
                        <m:t> (</m:t>
                      </m:r>
                      <m:r>
                        <m:rPr>
                          <m:nor/>
                        </m:rPr>
                        <a:rPr lang="en-US" sz="2800" dirty="0"/>
                        <m:t>where</m:t>
                      </m:r>
                      <m:r>
                        <m:rPr>
                          <m:nor/>
                        </m:rPr>
                        <a:rPr lang="en-US" sz="2800" dirty="0"/>
                        <m:t> </m:t>
                      </m:r>
                      <m:r>
                        <m:rPr>
                          <m:nor/>
                        </m:rPr>
                        <a:rPr lang="en-US" sz="2800" b="0" i="1" dirty="0" smtClean="0"/>
                        <m:t>a</m:t>
                      </m:r>
                      <m:r>
                        <m:rPr>
                          <m:nor/>
                        </m:rPr>
                        <a:rPr lang="en-US" sz="2800" dirty="0"/>
                        <m:t> </m:t>
                      </m:r>
                      <m:r>
                        <m:rPr>
                          <m:nor/>
                        </m:rPr>
                        <a:rPr lang="en-US" sz="2800" dirty="0"/>
                        <m:t>is</m:t>
                      </m:r>
                      <m:r>
                        <m:rPr>
                          <m:nor/>
                        </m:rPr>
                        <a:rPr lang="en-US" sz="2800" dirty="0"/>
                        <m:t> </m:t>
                      </m:r>
                      <m:r>
                        <m:rPr>
                          <m:nor/>
                        </m:rPr>
                        <a:rPr lang="en-US" sz="2800" dirty="0"/>
                        <m:t>a</m:t>
                      </m:r>
                      <m:r>
                        <m:rPr>
                          <m:nor/>
                        </m:rPr>
                        <a:rPr lang="en-US" sz="2800" dirty="0"/>
                        <m:t> </m:t>
                      </m:r>
                      <m:r>
                        <m:rPr>
                          <m:nor/>
                        </m:rPr>
                        <a:rPr lang="en-US" sz="2800" cap="small" dirty="0"/>
                        <m:t>constant</m:t>
                      </m:r>
                      <m:r>
                        <m:rPr>
                          <m:nor/>
                        </m:rPr>
                        <a:rPr lang="en-US" sz="2800" dirty="0"/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838200"/>
                <a:ext cx="8991600" cy="5943600"/>
              </a:xfrm>
              <a:blipFill rotWithShape="1">
                <a:blip r:embed="rId2"/>
                <a:stretch>
                  <a:fillRect l="-1424" t="-10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334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56" t="32293" r="35376" b="22773"/>
          <a:stretch/>
        </p:blipFill>
        <p:spPr bwMode="auto">
          <a:xfrm>
            <a:off x="4386942" y="2296885"/>
            <a:ext cx="4441371" cy="4419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Constant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914400"/>
                <a:ext cx="8534400" cy="4267200"/>
              </a:xfrm>
            </p:spPr>
            <p:txBody>
              <a:bodyPr/>
              <a:lstStyle/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2800" dirty="0" smtClean="0"/>
                  <a:t>We have just seen that a VERTICAL LINE takes the special form:</a:t>
                </a:r>
              </a:p>
              <a:p>
                <a:pPr marL="0" indent="0" algn="ctr"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sz="2800" dirty="0" smtClean="0"/>
                  <a:t> (where </a:t>
                </a:r>
                <a:r>
                  <a:rPr lang="en-US" sz="2800" i="1" dirty="0" smtClean="0"/>
                  <a:t>a </a:t>
                </a:r>
                <a:r>
                  <a:rPr lang="en-US" sz="2800" dirty="0" smtClean="0"/>
                  <a:t>is a </a:t>
                </a:r>
                <a:r>
                  <a:rPr lang="en-US" sz="2800" cap="small" dirty="0" smtClean="0"/>
                  <a:t>constant</a:t>
                </a:r>
                <a:r>
                  <a:rPr lang="en-US" sz="2800" dirty="0" smtClean="0"/>
                  <a:t>)</a:t>
                </a:r>
              </a:p>
              <a:p>
                <a:pPr marL="0" indent="0" algn="ctr">
                  <a:spcBef>
                    <a:spcPts val="0"/>
                  </a:spcBef>
                  <a:spcAft>
                    <a:spcPts val="800"/>
                  </a:spcAft>
                  <a:buNone/>
                </a:pPr>
                <a:endParaRPr lang="en-US" sz="2800" dirty="0"/>
              </a:p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2800" dirty="0" smtClean="0"/>
                  <a:t>What would the following</a:t>
                </a:r>
                <a:br>
                  <a:rPr lang="en-US" sz="2800" dirty="0" smtClean="0"/>
                </a:br>
                <a:r>
                  <a:rPr lang="en-US" sz="2800" dirty="0" smtClean="0"/>
                  <a:t>lines look like on a graph?</a:t>
                </a:r>
              </a:p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endParaRPr lang="en-US" sz="2800" dirty="0" smtClean="0"/>
              </a:p>
              <a:p>
                <a:pPr marL="1257300" lvl="3" indent="0" algn="ctr"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914400"/>
                <a:ext cx="8534400" cy="4267200"/>
              </a:xfrm>
              <a:blipFill rotWithShape="1">
                <a:blip r:embed="rId3"/>
                <a:stretch>
                  <a:fillRect l="-1429" t="-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 bwMode="auto">
          <a:xfrm flipV="1">
            <a:off x="7380514" y="2296885"/>
            <a:ext cx="0" cy="441960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52350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43" t="32293" r="32969" b="21666"/>
          <a:stretch/>
        </p:blipFill>
        <p:spPr bwMode="auto">
          <a:xfrm>
            <a:off x="1866899" y="228600"/>
            <a:ext cx="6896101" cy="6403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8600" y="381000"/>
                <a:ext cx="1905000" cy="6258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-114300" algn="ctr">
                  <a:spcBef>
                    <a:spcPts val="0"/>
                  </a:spcBef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81000"/>
                <a:ext cx="1905000" cy="62581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 bwMode="auto">
          <a:xfrm flipV="1">
            <a:off x="4299858" y="228600"/>
            <a:ext cx="0" cy="648788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46555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43" t="32293" r="32969" b="21666"/>
          <a:stretch/>
        </p:blipFill>
        <p:spPr bwMode="auto">
          <a:xfrm>
            <a:off x="1866899" y="228600"/>
            <a:ext cx="6896101" cy="6403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8600" y="381000"/>
                <a:ext cx="1905000" cy="6258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-114300" algn="ctr">
                  <a:spcBef>
                    <a:spcPts val="0"/>
                  </a:spcBef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2.5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81000"/>
                <a:ext cx="1905000" cy="62581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 bwMode="auto">
          <a:xfrm flipV="1">
            <a:off x="5834744" y="228600"/>
            <a:ext cx="0" cy="648788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4149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43" t="32293" r="32969" b="21666"/>
          <a:stretch/>
        </p:blipFill>
        <p:spPr bwMode="auto">
          <a:xfrm>
            <a:off x="1866899" y="228600"/>
            <a:ext cx="558018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8600" y="381000"/>
                <a:ext cx="1905000" cy="6258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-114300" algn="ctr">
                  <a:spcBef>
                    <a:spcPts val="0"/>
                  </a:spcBef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81000"/>
                <a:ext cx="1905000" cy="62581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5410200"/>
                <a:ext cx="8534400" cy="1295400"/>
              </a:xfrm>
            </p:spPr>
            <p:txBody>
              <a:bodyPr/>
              <a:lstStyle/>
              <a:p>
                <a:pPr marL="0" indent="0" algn="ctr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2800" dirty="0" smtClean="0"/>
                  <a:t>The equation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r>
                  <a:rPr lang="en-US" dirty="0" smtClean="0"/>
                  <a:t> is the equation for the</a:t>
                </a:r>
              </a:p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𝑎𝑥𝑖𝑠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5410200"/>
                <a:ext cx="8534400" cy="1295400"/>
              </a:xfrm>
              <a:blipFill rotWithShape="1">
                <a:blip r:embed="rId4"/>
                <a:stretch>
                  <a:fillRect t="-6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 bwMode="auto">
          <a:xfrm flipV="1">
            <a:off x="4506686" y="228601"/>
            <a:ext cx="0" cy="502919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5975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685800" y="14478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Objective - To </a:t>
            </a:r>
            <a:r>
              <a:rPr lang="en-US" sz="3600" dirty="0" smtClean="0">
                <a:solidFill>
                  <a:schemeClr val="tx2"/>
                </a:solidFill>
              </a:rPr>
              <a:t>identify constant functions and linear non-functions</a:t>
            </a:r>
            <a:endParaRPr lang="en-US" sz="3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 smtClean="0"/>
              <a:t>Constant Functions and Linear Non-Functions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dirty="0" smtClean="0"/>
              <a:t>Recall that there are four kinds of slope:</a:t>
            </a:r>
          </a:p>
          <a:p>
            <a:pPr marL="400050" lvl="1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 smtClean="0">
                <a:solidFill>
                  <a:srgbClr val="00B050"/>
                </a:solidFill>
              </a:rPr>
              <a:t>Positive Slope</a:t>
            </a:r>
          </a:p>
          <a:p>
            <a:pPr marL="800100" lvl="2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dirty="0" smtClean="0"/>
              <a:t>Line is </a:t>
            </a:r>
            <a:r>
              <a:rPr lang="en-US" sz="2800" dirty="0" smtClean="0">
                <a:solidFill>
                  <a:srgbClr val="00B050"/>
                </a:solidFill>
              </a:rPr>
              <a:t>ascending</a:t>
            </a:r>
          </a:p>
          <a:p>
            <a:pPr marL="400050" lvl="1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solidFill>
                  <a:schemeClr val="accent2"/>
                </a:solidFill>
              </a:rPr>
              <a:t>Negative Slope</a:t>
            </a:r>
            <a:endParaRPr lang="en-US" dirty="0" smtClean="0">
              <a:solidFill>
                <a:schemeClr val="accent2"/>
              </a:solidFill>
            </a:endParaRPr>
          </a:p>
          <a:p>
            <a:pPr marL="800100" lvl="2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dirty="0"/>
              <a:t>Line is </a:t>
            </a:r>
            <a:r>
              <a:rPr lang="en-US" sz="2800" dirty="0" smtClean="0">
                <a:solidFill>
                  <a:schemeClr val="accent2"/>
                </a:solidFill>
              </a:rPr>
              <a:t>descending</a:t>
            </a:r>
            <a:endParaRPr lang="en-US" sz="2800" dirty="0">
              <a:solidFill>
                <a:schemeClr val="accent2"/>
              </a:solidFill>
            </a:endParaRPr>
          </a:p>
          <a:p>
            <a:pPr marL="400050" lvl="1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/>
              <a:t>Zero Slope</a:t>
            </a:r>
            <a:endParaRPr lang="en-US" dirty="0" smtClean="0"/>
          </a:p>
          <a:p>
            <a:pPr marL="800100" lvl="2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dirty="0" smtClean="0"/>
              <a:t>Line is Horizontal</a:t>
            </a:r>
          </a:p>
          <a:p>
            <a:pPr marL="400050" lvl="1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/>
              <a:t>Undefined Slope</a:t>
            </a:r>
            <a:endParaRPr lang="en-US" dirty="0" smtClean="0"/>
          </a:p>
          <a:p>
            <a:pPr marL="800100" lvl="2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dirty="0" smtClean="0"/>
              <a:t>Line is Vertical</a:t>
            </a:r>
          </a:p>
        </p:txBody>
      </p:sp>
    </p:spTree>
    <p:extLst>
      <p:ext uri="{BB962C8B-B14F-4D97-AF65-F5344CB8AC3E}">
        <p14:creationId xmlns:p14="http://schemas.microsoft.com/office/powerpoint/2010/main" val="3706074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 smtClean="0"/>
              <a:t>Linear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3657600"/>
              </a:xfrm>
            </p:spPr>
            <p:txBody>
              <a:bodyPr/>
              <a:lstStyle/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 smtClean="0"/>
                  <a:t>Equations of lines that are FUNCTIONS can be written in:</a:t>
                </a:r>
              </a:p>
              <a:p>
                <a:pPr marL="0" indent="0" algn="ctr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 smtClean="0"/>
                  <a:t>FUNCTION FORM</a:t>
                </a:r>
              </a:p>
              <a:p>
                <a:pPr marL="0" indent="0" algn="ctr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 smtClean="0"/>
                  <a:t>(Slope-Intercept Form)</a:t>
                </a:r>
              </a:p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endParaRPr lang="en-US" dirty="0" smtClean="0"/>
              </a:p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𝑚𝑥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3657600"/>
              </a:xfrm>
              <a:blipFill rotWithShape="1">
                <a:blip r:embed="rId2"/>
                <a:stretch>
                  <a:fillRect l="-1852" t="-2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764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 smtClean="0"/>
              <a:t>Constant Functions and </a:t>
            </a:r>
            <a:r>
              <a:rPr lang="en-US" smtClean="0"/>
              <a:t>Linear Non-Functions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81600"/>
              </a:xfrm>
            </p:spPr>
            <p:txBody>
              <a:bodyPr/>
              <a:lstStyle/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 smtClean="0"/>
                  <a:t>Which kinds of slope give us functions?</a:t>
                </a:r>
              </a:p>
              <a:p>
                <a:pPr marL="400050" lvl="1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 smtClean="0">
                    <a:solidFill>
                      <a:srgbClr val="00B050"/>
                    </a:solidFill>
                  </a:rPr>
                  <a:t>Positive Slope</a:t>
                </a:r>
                <a:endParaRPr lang="en-US" dirty="0">
                  <a:solidFill>
                    <a:srgbClr val="00B050"/>
                  </a:solidFill>
                </a:endParaRPr>
              </a:p>
              <a:p>
                <a:pPr marL="800100" lvl="2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2800" dirty="0"/>
                  <a:t>Line </a:t>
                </a:r>
                <a:r>
                  <a:rPr lang="en-US" sz="2800" dirty="0" smtClean="0"/>
                  <a:t>passes the vertical line test</a:t>
                </a:r>
                <a:br>
                  <a:rPr lang="en-US" sz="2800" dirty="0" smtClean="0"/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𝑦</m:t>
                      </m:r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sz="2800" i="1">
                          <a:latin typeface="Cambria Math"/>
                        </a:rPr>
                        <m:t>𝑥</m:t>
                      </m:r>
                      <m:r>
                        <a:rPr lang="en-US" sz="2800" i="1">
                          <a:latin typeface="Cambria Math"/>
                        </a:rPr>
                        <m:t>+</m:t>
                      </m:r>
                      <m:r>
                        <a:rPr lang="en-US" sz="2800" i="1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sz="2800" dirty="0"/>
              </a:p>
              <a:p>
                <a:pPr marL="400050" lvl="1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 smtClean="0">
                    <a:solidFill>
                      <a:schemeClr val="accent2"/>
                    </a:solidFill>
                  </a:rPr>
                  <a:t>Negative Slope</a:t>
                </a:r>
                <a:endParaRPr lang="en-US" dirty="0">
                  <a:solidFill>
                    <a:schemeClr val="accent2"/>
                  </a:solidFill>
                </a:endParaRPr>
              </a:p>
              <a:p>
                <a:pPr marL="800100" lvl="2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2800" dirty="0"/>
                  <a:t>Line passes the vertical line test</a:t>
                </a:r>
                <a:br>
                  <a:rPr lang="en-US" sz="2800" dirty="0"/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𝑦</m:t>
                      </m:r>
                      <m:r>
                        <a:rPr lang="en-US" sz="2800" i="1">
                          <a:latin typeface="Cambria Math"/>
                        </a:rPr>
                        <m:t>=−</m:t>
                      </m:r>
                      <m:r>
                        <a:rPr lang="en-US" sz="280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sz="2800" i="1">
                          <a:latin typeface="Cambria Math"/>
                        </a:rPr>
                        <m:t>𝑥</m:t>
                      </m:r>
                      <m:r>
                        <a:rPr lang="en-US" sz="2800" i="1">
                          <a:latin typeface="Cambria Math"/>
                        </a:rPr>
                        <m:t>+</m:t>
                      </m:r>
                      <m:r>
                        <a:rPr lang="en-US" sz="2800" i="1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sz="2800" dirty="0"/>
              </a:p>
              <a:p>
                <a:pPr marL="400050" lvl="1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 smtClean="0"/>
                  <a:t>Zero Slope</a:t>
                </a:r>
                <a:endParaRPr lang="en-US" dirty="0"/>
              </a:p>
              <a:p>
                <a:pPr marL="800100" lvl="2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2800" dirty="0"/>
                  <a:t>Line passes the vertical line test</a:t>
                </a:r>
                <a:br>
                  <a:rPr lang="en-US" sz="2800" dirty="0"/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0" smtClean="0">
                          <a:latin typeface="Cambria Math"/>
                        </a:rPr>
                        <m:t>            </m:t>
                      </m:r>
                      <m:r>
                        <a:rPr lang="en-US" sz="2800" b="0" i="0" smtClean="0">
                          <a:latin typeface="Cambria Math"/>
                        </a:rPr>
                        <m:t>    </m:t>
                      </m:r>
                      <m:r>
                        <a:rPr lang="en-US" sz="2800" b="0" i="0" smtClean="0">
                          <a:latin typeface="Cambria Math"/>
                        </a:rPr>
                        <m:t>  </m:t>
                      </m:r>
                      <m:r>
                        <a:rPr lang="en-US" sz="2800" i="1">
                          <a:latin typeface="Cambria Math"/>
                        </a:rPr>
                        <m:t>𝑦</m:t>
                      </m:r>
                      <m:r>
                        <a:rPr lang="en-US" sz="2800" i="1">
                          <a:latin typeface="Cambria Math"/>
                        </a:rPr>
                        <m:t>=0</m:t>
                      </m:r>
                      <m:r>
                        <a:rPr lang="en-US" sz="2800" i="1">
                          <a:latin typeface="Cambria Math"/>
                        </a:rPr>
                        <m:t>𝑥</m:t>
                      </m:r>
                      <m:r>
                        <a:rPr lang="en-US" sz="2800" i="1">
                          <a:latin typeface="Cambria Math"/>
                        </a:rPr>
                        <m:t>+</m:t>
                      </m:r>
                      <m:r>
                        <a:rPr lang="en-US" sz="2800" i="1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sz="2800" dirty="0"/>
              </a:p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endParaRPr lang="en-US" dirty="0" smtClean="0"/>
              </a:p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81600"/>
              </a:xfrm>
              <a:blipFill rotWithShape="1">
                <a:blip r:embed="rId2"/>
                <a:stretch>
                  <a:fillRect l="-1852" t="-1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4502024" y="5926559"/>
                <a:ext cx="1746376" cy="8116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indent="-114300">
                  <a:spcBef>
                    <a:spcPts val="0"/>
                  </a:spcBef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groupChr>
                        <m:groupChrPr>
                          <m:chr m:val="→"/>
                          <m:vertJc m:val="bot"/>
                          <m:ctrlPr>
                            <a:rPr lang="en-US" sz="2800" i="1" kern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groupChrPr>
                        <m:e/>
                      </m:groupChr>
                      <m:r>
                        <a:rPr lang="en-US" sz="2800" b="0" i="1" kern="0" smtClean="0">
                          <a:solidFill>
                            <a:prstClr val="black"/>
                          </a:solidFill>
                          <a:latin typeface="Cambria Math"/>
                        </a:rPr>
                        <m:t>   </m:t>
                      </m:r>
                      <m:r>
                        <a:rPr lang="en-US" sz="2800" i="1" kern="0">
                          <a:solidFill>
                            <a:prstClr val="black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2800" i="1" ker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i="1" kern="0">
                          <a:solidFill>
                            <a:prstClr val="black"/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sz="2800" kern="0" dirty="0">
                  <a:solidFill>
                    <a:prstClr val="black"/>
                  </a:solidFill>
                  <a:latin typeface="Times New Roman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2024" y="5926559"/>
                <a:ext cx="1746376" cy="81169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000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56" t="32293" r="35376" b="22773"/>
          <a:stretch/>
        </p:blipFill>
        <p:spPr bwMode="auto">
          <a:xfrm>
            <a:off x="4386942" y="2296885"/>
            <a:ext cx="4441371" cy="4419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Constant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914400"/>
                <a:ext cx="8534400" cy="4267200"/>
              </a:xfrm>
            </p:spPr>
            <p:txBody>
              <a:bodyPr/>
              <a:lstStyle/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2800" dirty="0" smtClean="0"/>
                  <a:t>We have just seen that a HORIZONTAL LINE takes the special form:</a:t>
                </a:r>
              </a:p>
              <a:p>
                <a:pPr marL="0" indent="0" algn="ctr"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𝑦</m:t>
                    </m:r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i="1">
                        <a:latin typeface="Cambria Math"/>
                      </a:rPr>
                      <m:t>𝑏</m:t>
                    </m:r>
                  </m:oMath>
                </a14:m>
                <a:r>
                  <a:rPr lang="en-US" sz="2800" dirty="0" smtClean="0"/>
                  <a:t> (where </a:t>
                </a:r>
                <a:r>
                  <a:rPr lang="en-US" sz="2800" i="1" dirty="0" smtClean="0"/>
                  <a:t>b</a:t>
                </a:r>
                <a:r>
                  <a:rPr lang="en-US" sz="2800" dirty="0" smtClean="0"/>
                  <a:t> is a </a:t>
                </a:r>
                <a:r>
                  <a:rPr lang="en-US" sz="2800" cap="small" dirty="0" smtClean="0"/>
                  <a:t>constant</a:t>
                </a:r>
                <a:r>
                  <a:rPr lang="en-US" sz="2800" dirty="0" smtClean="0"/>
                  <a:t>)</a:t>
                </a:r>
              </a:p>
              <a:p>
                <a:pPr marL="0" indent="0" algn="ctr">
                  <a:spcBef>
                    <a:spcPts val="0"/>
                  </a:spcBef>
                  <a:spcAft>
                    <a:spcPts val="800"/>
                  </a:spcAft>
                  <a:buNone/>
                </a:pPr>
                <a:endParaRPr lang="en-US" sz="2800" dirty="0"/>
              </a:p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2800" dirty="0" smtClean="0"/>
                  <a:t>What would the following</a:t>
                </a:r>
                <a:br>
                  <a:rPr lang="en-US" sz="2800" dirty="0" smtClean="0"/>
                </a:br>
                <a:r>
                  <a:rPr lang="en-US" sz="2800" dirty="0" smtClean="0"/>
                  <a:t>lines look like on a graph?</a:t>
                </a:r>
              </a:p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endParaRPr lang="en-US" sz="2800" dirty="0" smtClean="0"/>
              </a:p>
              <a:p>
                <a:pPr marL="1257300" lvl="3" indent="0" algn="ctr"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𝑦</m:t>
                      </m:r>
                      <m:r>
                        <a:rPr lang="en-US" sz="2800" i="1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914400"/>
                <a:ext cx="8534400" cy="4267200"/>
              </a:xfrm>
              <a:blipFill rotWithShape="1">
                <a:blip r:embed="rId3"/>
                <a:stretch>
                  <a:fillRect l="-1429" t="-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 bwMode="auto">
          <a:xfrm>
            <a:off x="4191000" y="3744688"/>
            <a:ext cx="48006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8359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43" t="32293" r="32969" b="21666"/>
          <a:stretch/>
        </p:blipFill>
        <p:spPr bwMode="auto">
          <a:xfrm>
            <a:off x="1866899" y="228600"/>
            <a:ext cx="6896101" cy="6403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8600" y="381000"/>
                <a:ext cx="1905000" cy="6258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-114300" algn="ctr">
                  <a:spcBef>
                    <a:spcPts val="0"/>
                  </a:spcBef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𝑦</m:t>
                      </m:r>
                      <m:r>
                        <a:rPr lang="en-US" sz="2800" i="1" smtClean="0">
                          <a:latin typeface="Cambria Math"/>
                        </a:rPr>
                        <m:t>=−3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81000"/>
                <a:ext cx="1905000" cy="62581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 bwMode="auto">
          <a:xfrm>
            <a:off x="1447800" y="4223658"/>
            <a:ext cx="75438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6034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43" t="32293" r="32969" b="21666"/>
          <a:stretch/>
        </p:blipFill>
        <p:spPr bwMode="auto">
          <a:xfrm>
            <a:off x="1866899" y="228600"/>
            <a:ext cx="6896101" cy="6403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8600" y="381000"/>
                <a:ext cx="1905000" cy="6258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-114300" algn="ctr">
                  <a:spcBef>
                    <a:spcPts val="0"/>
                  </a:spcBef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𝑦</m:t>
                      </m:r>
                      <m:r>
                        <a:rPr lang="en-US" sz="2800" i="1" smtClean="0">
                          <a:latin typeface="Cambria Math"/>
                        </a:rPr>
                        <m:t>=2.5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81000"/>
                <a:ext cx="1905000" cy="62581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 bwMode="auto">
          <a:xfrm>
            <a:off x="1447800" y="2699658"/>
            <a:ext cx="75438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61668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43" t="32293" r="32969" b="21666"/>
          <a:stretch/>
        </p:blipFill>
        <p:spPr bwMode="auto">
          <a:xfrm>
            <a:off x="1866899" y="228600"/>
            <a:ext cx="558018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8600" y="381000"/>
                <a:ext cx="1905000" cy="6258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-114300" algn="ctr">
                  <a:spcBef>
                    <a:spcPts val="0"/>
                  </a:spcBef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𝑦</m:t>
                      </m:r>
                      <m:r>
                        <a:rPr lang="en-US" sz="280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81000"/>
                <a:ext cx="1905000" cy="62581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 bwMode="auto">
          <a:xfrm>
            <a:off x="1012360" y="2786742"/>
            <a:ext cx="75438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5410200"/>
                <a:ext cx="8534400" cy="1295400"/>
              </a:xfrm>
            </p:spPr>
            <p:txBody>
              <a:bodyPr/>
              <a:lstStyle/>
              <a:p>
                <a:pPr marL="0" indent="0" algn="ctr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2800" dirty="0" smtClean="0"/>
                  <a:t>The equation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r>
                  <a:rPr lang="en-US" dirty="0" smtClean="0"/>
                  <a:t> is the equation for the</a:t>
                </a:r>
              </a:p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𝑎𝑥𝑖𝑠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5410200"/>
                <a:ext cx="8534400" cy="1295400"/>
              </a:xfrm>
              <a:blipFill rotWithShape="1">
                <a:blip r:embed="rId4"/>
                <a:stretch>
                  <a:fillRect t="-6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956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407</Words>
  <Application>Microsoft Office PowerPoint</Application>
  <PresentationFormat>On-screen Show (4:3)</PresentationFormat>
  <Paragraphs>79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Constant Functions &amp; Linear Non-Functions</vt:lpstr>
      <vt:lpstr>PowerPoint Presentation</vt:lpstr>
      <vt:lpstr>Constant Functions and Linear Non-Functions</vt:lpstr>
      <vt:lpstr>Linear Functions</vt:lpstr>
      <vt:lpstr>Constant Functions and Linear Non-Functions</vt:lpstr>
      <vt:lpstr>Constant Functions</vt:lpstr>
      <vt:lpstr>PowerPoint Presentation</vt:lpstr>
      <vt:lpstr>PowerPoint Presentation</vt:lpstr>
      <vt:lpstr>PowerPoint Presentation</vt:lpstr>
      <vt:lpstr>Linear Non-Functions</vt:lpstr>
      <vt:lpstr>Linear Non-Functions</vt:lpstr>
      <vt:lpstr>Linear Non-Functions</vt:lpstr>
      <vt:lpstr>Constant Functions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 - To transform formulas and to use formulas to find area and volume of geometric figures.</dc:title>
  <dc:creator>James Wenk</dc:creator>
  <cp:lastModifiedBy>Amplo, William (wamplo@psusd.us)</cp:lastModifiedBy>
  <cp:revision>56</cp:revision>
  <dcterms:created xsi:type="dcterms:W3CDTF">2002-01-03T06:30:17Z</dcterms:created>
  <dcterms:modified xsi:type="dcterms:W3CDTF">2015-12-02T18:18:09Z</dcterms:modified>
</cp:coreProperties>
</file>