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63" r:id="rId4"/>
    <p:sldId id="258" r:id="rId5"/>
    <p:sldId id="257" r:id="rId6"/>
    <p:sldId id="264" r:id="rId7"/>
    <p:sldId id="260" r:id="rId8"/>
    <p:sldId id="259" r:id="rId9"/>
    <p:sldId id="261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93408-3DA4-49CF-8E7E-8B54407E9627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30F92-AB43-4AA6-8BE2-439A4F97D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4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838D4-47A4-4464-BFDA-AFFC10609A44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D8373-7ED8-4843-AE0E-25D7058F7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8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1C170-6DD4-4773-9D29-05A0076D9B45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7AE36-A4F0-4228-9B81-2F72E60EF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88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63BE9-EC7A-4954-A36C-8ECCFAEBA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15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90F56-EB58-48F3-B682-BC2CEDDA0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0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914ED-001C-4B2B-8DDB-475D555A9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42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1533A-A8F6-40C2-81DD-C941E8DEF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97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6EECA-2ADC-4FDD-A9B4-098486976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02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70C42-0FEC-43B4-8E08-EB757F28D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59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9968C-2420-41FC-9DFC-554FFBCE3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16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CCBF5-91BA-4983-885A-B501ED8A5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9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ACADC-9FB7-4B24-A9DF-B98D02820480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5AB4A-B0CE-41E1-BE52-5EC709BC8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02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10DFE-8A5F-4422-A55C-6539117EF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43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70FC2-19B9-4939-AC0E-1AC6DF250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17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751B8-AF35-43B5-BACE-A5D41A866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608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F59B5-F00C-4B78-A583-C0FE74D4B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2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7738A-584D-4FB4-91EC-DE4F12D9AC9C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B28F4-4212-4D6C-9B51-25ABC4F23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4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231D9-F4D6-4204-AA0F-B6008849D91F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65653-12C4-43DB-887C-61008C00A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6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11F45-F4B8-4F4F-9AF1-68921684807B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16E07-22DE-4CA6-A6DA-3306EE6D0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8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060F3-6AAC-4CFD-AF84-E9CD8B473428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8616D-9653-42C8-BE64-07AF22891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7AC68-2597-4F26-B54C-DACBF417F595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1CC85-CD04-44F9-9E1F-2ABC1C721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4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F3C29-A9DB-4215-8DFB-50404B9CF211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2CC4D-7793-4244-95FB-753396165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3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1EA9A-21C8-4AAC-9FF3-0F05642815E4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27547-E497-4F25-84CE-8B4A0AF14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7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6371D4-D6C4-4CB1-A4AB-7DC76A00FCCB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4EA75B-C74A-4E8F-A9D2-F65782C59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9CBF0ED-77B5-4246-B9FA-1925D7EC1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Combining Like Terms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CA 1.0, 4.0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28432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2921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990600"/>
            <a:ext cx="28479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048000"/>
            <a:ext cx="2778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05400"/>
            <a:ext cx="406717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00600"/>
            <a:ext cx="2890838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b="1" dirty="0">
                <a:latin typeface="+mj-lt"/>
                <a:ea typeface="+mj-ea"/>
                <a:cs typeface="+mj-cs"/>
              </a:rPr>
              <a:t>Try These!</a:t>
            </a:r>
          </a:p>
        </p:txBody>
      </p:sp>
      <p:cxnSp>
        <p:nvCxnSpPr>
          <p:cNvPr id="12297" name="Straight Connector 10"/>
          <p:cNvCxnSpPr>
            <a:cxnSpLocks noChangeShapeType="1"/>
          </p:cNvCxnSpPr>
          <p:nvPr/>
        </p:nvCxnSpPr>
        <p:spPr bwMode="auto">
          <a:xfrm>
            <a:off x="4572000" y="914400"/>
            <a:ext cx="76200" cy="5562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5867400"/>
          </a:xfrm>
        </p:spPr>
        <p:txBody>
          <a:bodyPr/>
          <a:lstStyle/>
          <a:p>
            <a:pPr eaLnBrk="1" hangingPunct="1"/>
            <a:r>
              <a:rPr lang="en-US" sz="4000" smtClean="0"/>
              <a:t>Objective - To recognize &amp; combine like 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Match Game</a:t>
            </a:r>
          </a:p>
        </p:txBody>
      </p:sp>
      <p:pic>
        <p:nvPicPr>
          <p:cNvPr id="1026" name="Picture 2" descr="C:\Users\wamplo\AppData\Local\Microsoft\Windows\Temporary Internet Files\Content.IE5\V6DGUVT4\MC900433817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86600" y="762000"/>
            <a:ext cx="1219086" cy="1219086"/>
          </a:xfrm>
          <a:prstGeom prst="rect">
            <a:avLst/>
          </a:prstGeom>
          <a:noFill/>
        </p:spPr>
      </p:pic>
      <p:pic>
        <p:nvPicPr>
          <p:cNvPr id="7172" name="Picture 2" descr="C:\Users\wamplo\AppData\Local\Microsoft\Windows\Temporary Internet Files\Content.IE5\V6DGUVT4\MC90043381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C:\Users\wamplo\AppData\Local\Microsoft\Windows\Temporary Internet Files\Content.IE5\V6DGUVT4\MC90043381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2" descr="C:\Users\wamplo\AppData\Local\Microsoft\Windows\Temporary Internet Files\Content.IE5\V6DGUVT4\MC90043381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wamplo\AppData\Local\Microsoft\Windows\Temporary Internet Files\Content.IE5\V6DGUVT4\MC900433817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876800" y="4191000"/>
            <a:ext cx="1219086" cy="1219086"/>
          </a:xfrm>
          <a:prstGeom prst="rect">
            <a:avLst/>
          </a:prstGeom>
          <a:noFill/>
        </p:spPr>
      </p:pic>
      <p:pic>
        <p:nvPicPr>
          <p:cNvPr id="9" name="Picture 2" descr="C:\Users\wamplo\AppData\Local\Microsoft\Windows\Temporary Internet Files\Content.IE5\V6DGUVT4\MC900433817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33800" y="4114800"/>
            <a:ext cx="1219086" cy="1219086"/>
          </a:xfrm>
          <a:prstGeom prst="rect">
            <a:avLst/>
          </a:prstGeom>
          <a:noFill/>
        </p:spPr>
      </p:pic>
      <p:pic>
        <p:nvPicPr>
          <p:cNvPr id="10" name="Picture 2" descr="C:\Users\wamplo\AppData\Local\Microsoft\Windows\Temporary Internet Files\Content.IE5\V6DGUVT4\MC900433817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90800" y="4114800"/>
            <a:ext cx="1219086" cy="1219086"/>
          </a:xfrm>
          <a:prstGeom prst="rect">
            <a:avLst/>
          </a:prstGeom>
          <a:noFill/>
        </p:spPr>
      </p:pic>
      <p:pic>
        <p:nvPicPr>
          <p:cNvPr id="11" name="Picture 2" descr="C:\Users\wamplo\AppData\Local\Microsoft\Windows\Temporary Internet Files\Content.IE5\V6DGUVT4\MC900433817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90800" y="1828800"/>
            <a:ext cx="1219086" cy="1219086"/>
          </a:xfrm>
          <a:prstGeom prst="rect">
            <a:avLst/>
          </a:prstGeom>
          <a:noFill/>
        </p:spPr>
      </p:pic>
      <p:pic>
        <p:nvPicPr>
          <p:cNvPr id="12" name="Picture 2" descr="C:\Users\wamplo\AppData\Local\Microsoft\Windows\Temporary Internet Files\Content.IE5\V6DGUVT4\MC900433817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47800" y="1828800"/>
            <a:ext cx="1219086" cy="1219086"/>
          </a:xfrm>
          <a:prstGeom prst="rect">
            <a:avLst/>
          </a:prstGeom>
          <a:noFill/>
        </p:spPr>
      </p:pic>
      <p:pic>
        <p:nvPicPr>
          <p:cNvPr id="2" name="Picture 2" descr="C:\Users\wamplo\AppData\Local\Microsoft\Windows\Temporary Internet Files\Content.IE5\V6DGUVT4\MC900433817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37375" y="5480050"/>
            <a:ext cx="1219086" cy="1219086"/>
          </a:xfrm>
          <a:prstGeom prst="rect">
            <a:avLst/>
          </a:prstGeom>
          <a:noFill/>
        </p:spPr>
      </p:pic>
      <p:pic>
        <p:nvPicPr>
          <p:cNvPr id="3" name="Picture 2" descr="C:\Users\wamplo\AppData\Local\Microsoft\Windows\Temporary Internet Files\Content.IE5\V6DGUVT4\MC900433817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94375" y="5480050"/>
            <a:ext cx="1219086" cy="1219086"/>
          </a:xfrm>
          <a:prstGeom prst="rect">
            <a:avLst/>
          </a:prstGeom>
          <a:noFill/>
        </p:spPr>
      </p:pic>
      <p:pic>
        <p:nvPicPr>
          <p:cNvPr id="7182" name="Picture 2" descr="C:\Users\wamplo\AppData\Local\Microsoft\Windows\Temporary Internet Files\Content.IE5\V6DGUVT4\MC90043381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3716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2" descr="C:\Users\wamplo\AppData\Local\Microsoft\Windows\Temporary Internet Files\Content.IE5\V6DGUVT4\MC90043381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Like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en-US" sz="4000" b="1" smtClean="0">
                <a:solidFill>
                  <a:schemeClr val="hlink"/>
                </a:solidFill>
              </a:rPr>
              <a:t>TERMS</a:t>
            </a:r>
            <a:r>
              <a:rPr lang="en-US" sz="4000" smtClean="0"/>
              <a:t> consist of a sign, a number, </a:t>
            </a:r>
            <a:r>
              <a:rPr lang="en-US" sz="4000" smtClean="0"/>
              <a:t>and/or </a:t>
            </a:r>
            <a:r>
              <a:rPr lang="en-US" sz="4000" smtClean="0"/>
              <a:t>a variable. 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sz="4000" dirty="0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z="4000" b="1" dirty="0" smtClean="0">
                <a:solidFill>
                  <a:schemeClr val="hlink"/>
                </a:solidFill>
              </a:rPr>
              <a:t>LIKE TERMS</a:t>
            </a:r>
            <a:r>
              <a:rPr lang="en-US" sz="4000" dirty="0" smtClean="0"/>
              <a:t> have the same variable and exponent.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" y="1600200"/>
            <a:ext cx="8991600" cy="4800600"/>
          </a:xfrm>
          <a:prstGeom prst="rect">
            <a:avLst/>
          </a:prstGeom>
        </p:spPr>
        <p:txBody>
          <a:bodyPr/>
          <a:lstStyle/>
          <a:p>
            <a:pPr marL="514350" indent="-514350">
              <a:spcBef>
                <a:spcPct val="20000"/>
              </a:spcBef>
              <a:defRPr/>
            </a:pPr>
            <a:r>
              <a:rPr lang="en-US" sz="3400" dirty="0">
                <a:solidFill>
                  <a:prstClr val="black"/>
                </a:solidFill>
                <a:latin typeface="Calibri"/>
              </a:rPr>
              <a:t>A term without a variable is called a </a:t>
            </a:r>
            <a:r>
              <a:rPr lang="en-US" sz="3400" b="1" dirty="0">
                <a:solidFill>
                  <a:srgbClr val="0000FF"/>
                </a:solidFill>
                <a:latin typeface="Calibri"/>
              </a:rPr>
              <a:t>CONSTANT</a:t>
            </a:r>
            <a:r>
              <a:rPr lang="en-US" sz="34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514350" indent="-514350">
              <a:spcBef>
                <a:spcPct val="20000"/>
              </a:spcBef>
              <a:defRPr/>
            </a:pP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Examples:	   		    5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					   -3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					   </a:t>
            </a:r>
            <a:r>
              <a:rPr lang="en-US" sz="2400" dirty="0">
                <a:latin typeface="+mn-lt"/>
                <a:cs typeface="Arial" charset="0"/>
              </a:rPr>
              <a:t>⅝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+mn-lt"/>
                <a:cs typeface="Arial" charset="0"/>
              </a:rPr>
              <a:t>					-2.35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dirty="0"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600" dirty="0">
                <a:latin typeface="+mn-lt"/>
              </a:rPr>
              <a:t>All constants are considered to be LIKE TERMS.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CONSTANTS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Match Game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47800" y="1752600"/>
          <a:ext cx="17145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253800" imgH="203040" progId="Equation.3">
                  <p:embed/>
                </p:oleObj>
              </mc:Choice>
              <mc:Fallback>
                <p:oleObj name="Equation" r:id="rId3" imgW="25380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600"/>
                        <a:ext cx="17145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410200" y="3886200"/>
          <a:ext cx="2743200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5" imgW="406080" imgH="393480" progId="Equation.3">
                  <p:embed/>
                </p:oleObj>
              </mc:Choice>
              <mc:Fallback>
                <p:oleObj name="Equation" r:id="rId5" imgW="4060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86200"/>
                        <a:ext cx="2743200" cy="265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267200" y="2514600"/>
          <a:ext cx="13716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7" imgW="203040" imgH="177480" progId="Equation.3">
                  <p:embed/>
                </p:oleObj>
              </mc:Choice>
              <mc:Fallback>
                <p:oleObj name="Equation" r:id="rId7" imgW="20304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514600"/>
                        <a:ext cx="1371600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286000" y="5029200"/>
          <a:ext cx="17145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9" imgW="253800" imgH="177480" progId="Equation.3">
                  <p:embed/>
                </p:oleObj>
              </mc:Choice>
              <mc:Fallback>
                <p:oleObj name="Equation" r:id="rId9" imgW="25380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29200"/>
                        <a:ext cx="1714500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295400" y="3581400"/>
          <a:ext cx="77152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1" imgW="114120" imgH="177480" progId="Equation.3">
                  <p:embed/>
                </p:oleObj>
              </mc:Choice>
              <mc:Fallback>
                <p:oleObj name="Equation" r:id="rId11" imgW="1141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81400"/>
                        <a:ext cx="771525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324600" y="1143000"/>
          <a:ext cx="231457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13" imgW="342720" imgH="177480" progId="Equation.3">
                  <p:embed/>
                </p:oleObj>
              </mc:Choice>
              <mc:Fallback>
                <p:oleObj name="Equation" r:id="rId13" imgW="34272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143000"/>
                        <a:ext cx="2314575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Coefficients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1219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600" smtClean="0"/>
              <a:t>A </a:t>
            </a:r>
            <a:r>
              <a:rPr lang="en-US" sz="3600" b="1" smtClean="0">
                <a:solidFill>
                  <a:schemeClr val="hlink"/>
                </a:solidFill>
              </a:rPr>
              <a:t>COEFFICIENT</a:t>
            </a:r>
            <a:r>
              <a:rPr lang="en-US" sz="3600" smtClean="0"/>
              <a:t> is the number in front of the variable.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2971800"/>
          <a:ext cx="17145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253800" imgH="203040" progId="Equation.3">
                  <p:embed/>
                </p:oleObj>
              </mc:Choice>
              <mc:Fallback>
                <p:oleObj name="Equation" r:id="rId3" imgW="25380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71800"/>
                        <a:ext cx="17145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096000" y="2895600"/>
          <a:ext cx="1828800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406080" imgH="393480" progId="Equation.3">
                  <p:embed/>
                </p:oleObj>
              </mc:Choice>
              <mc:Fallback>
                <p:oleObj name="Equation" r:id="rId5" imgW="4060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895600"/>
                        <a:ext cx="1828800" cy="177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200400" y="3124200"/>
          <a:ext cx="13716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7" imgW="203040" imgH="177480" progId="Equation.3">
                  <p:embed/>
                </p:oleObj>
              </mc:Choice>
              <mc:Fallback>
                <p:oleObj name="Equation" r:id="rId7" imgW="20304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124200"/>
                        <a:ext cx="1371600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514600" y="5334000"/>
          <a:ext cx="17145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9" imgW="253800" imgH="177480" progId="Equation.3">
                  <p:embed/>
                </p:oleObj>
              </mc:Choice>
              <mc:Fallback>
                <p:oleObj name="Equation" r:id="rId9" imgW="25380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334000"/>
                        <a:ext cx="1714500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5486400" y="5410200"/>
          <a:ext cx="77152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1" imgW="114120" imgH="177480" progId="Equation.3">
                  <p:embed/>
                </p:oleObj>
              </mc:Choice>
              <mc:Fallback>
                <p:oleObj name="Equation" r:id="rId11" imgW="1141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410200"/>
                        <a:ext cx="771525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COMBINING LIKE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200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To combine like terms:</a:t>
            </a:r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ADD the COEFFICIENTS!</a:t>
            </a:r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You also need to add/subtract the constants.</a:t>
            </a:r>
          </a:p>
          <a:p>
            <a:pPr algn="ctr"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Example: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200400" y="3733800"/>
            <a:ext cx="271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>
                <a:latin typeface="Times New Roman" pitchFamily="18" charset="0"/>
              </a:rPr>
              <a:t>7x - 4y </a:t>
            </a:r>
            <a:r>
              <a:rPr lang="en-US" sz="3200" b="1">
                <a:latin typeface="Times New Roman" pitchFamily="18" charset="0"/>
              </a:rPr>
              <a:t>+</a:t>
            </a:r>
            <a:r>
              <a:rPr lang="en-US" sz="3200">
                <a:latin typeface="Times New Roman" pitchFamily="18" charset="0"/>
              </a:rPr>
              <a:t> 2x - y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573463" y="4335463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CC0000"/>
                </a:solidFill>
                <a:latin typeface="Times New Roman" pitchFamily="18" charset="0"/>
              </a:rPr>
              <a:t>9x</a:t>
            </a:r>
          </a:p>
        </p:txBody>
      </p:sp>
      <p:sp>
        <p:nvSpPr>
          <p:cNvPr id="12" name="Freeform 6"/>
          <p:cNvSpPr>
            <a:spLocks/>
          </p:cNvSpPr>
          <p:nvPr/>
        </p:nvSpPr>
        <p:spPr bwMode="auto">
          <a:xfrm>
            <a:off x="3589338" y="4305300"/>
            <a:ext cx="1524000" cy="149225"/>
          </a:xfrm>
          <a:custGeom>
            <a:avLst/>
            <a:gdLst>
              <a:gd name="T0" fmla="*/ 0 w 960"/>
              <a:gd name="T1" fmla="*/ 0 h 94"/>
              <a:gd name="T2" fmla="*/ 247650 w 960"/>
              <a:gd name="T3" fmla="*/ 149225 h 94"/>
              <a:gd name="T4" fmla="*/ 1524000 w 960"/>
              <a:gd name="T5" fmla="*/ 1588 h 94"/>
              <a:gd name="T6" fmla="*/ 0 60000 65536"/>
              <a:gd name="T7" fmla="*/ 0 60000 65536"/>
              <a:gd name="T8" fmla="*/ 0 60000 65536"/>
              <a:gd name="T9" fmla="*/ 0 w 960"/>
              <a:gd name="T10" fmla="*/ 0 h 94"/>
              <a:gd name="T11" fmla="*/ 960 w 960"/>
              <a:gd name="T12" fmla="*/ 94 h 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94">
                <a:moveTo>
                  <a:pt x="0" y="0"/>
                </a:moveTo>
                <a:lnTo>
                  <a:pt x="156" y="94"/>
                </a:lnTo>
                <a:lnTo>
                  <a:pt x="960" y="1"/>
                </a:lnTo>
              </a:path>
            </a:pathLst>
          </a:custGeom>
          <a:noFill/>
          <a:ln w="28575" cmpd="sng">
            <a:solidFill>
              <a:srgbClr val="CC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141788" y="4335463"/>
            <a:ext cx="8270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CC0000"/>
                </a:solidFill>
                <a:latin typeface="Times New Roman" pitchFamily="18" charset="0"/>
              </a:rPr>
              <a:t>- 5y</a:t>
            </a:r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4198938" y="4305300"/>
            <a:ext cx="1524000" cy="161925"/>
          </a:xfrm>
          <a:custGeom>
            <a:avLst/>
            <a:gdLst>
              <a:gd name="T0" fmla="*/ 0 w 960"/>
              <a:gd name="T1" fmla="*/ 0 h 102"/>
              <a:gd name="T2" fmla="*/ 517525 w 960"/>
              <a:gd name="T3" fmla="*/ 161925 h 102"/>
              <a:gd name="T4" fmla="*/ 1524000 w 960"/>
              <a:gd name="T5" fmla="*/ 1588 h 102"/>
              <a:gd name="T6" fmla="*/ 0 60000 65536"/>
              <a:gd name="T7" fmla="*/ 0 60000 65536"/>
              <a:gd name="T8" fmla="*/ 0 60000 65536"/>
              <a:gd name="T9" fmla="*/ 0 w 960"/>
              <a:gd name="T10" fmla="*/ 0 h 102"/>
              <a:gd name="T11" fmla="*/ 960 w 960"/>
              <a:gd name="T12" fmla="*/ 102 h 1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02">
                <a:moveTo>
                  <a:pt x="0" y="0"/>
                </a:moveTo>
                <a:lnTo>
                  <a:pt x="326" y="102"/>
                </a:lnTo>
                <a:lnTo>
                  <a:pt x="960" y="1"/>
                </a:lnTo>
              </a:path>
            </a:pathLst>
          </a:custGeom>
          <a:noFill/>
          <a:ln w="28575" cmpd="sng">
            <a:solidFill>
              <a:srgbClr val="CC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utoUpdateAnimBg="0"/>
      <p:bldP spid="12" grpId="0" animBg="1"/>
      <p:bldP spid="13" grpId="0" autoUpdateAnimBg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b="1" smtClean="0"/>
              <a:t>Try These!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62000" y="1295400"/>
            <a:ext cx="3243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3m 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</a:rPr>
              <a:t>+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 10n - 4m 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</a:rPr>
              <a:t>+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 1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81050" y="3001963"/>
            <a:ext cx="1431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7x 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</a:rPr>
              <a:t>+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 3y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777875" y="4830763"/>
            <a:ext cx="3489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6x - (5x) 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</a:rPr>
              <a:t>+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 2x 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</a:rPr>
              <a:t>+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 (-3)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214938" y="1295400"/>
            <a:ext cx="2709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4k - (2j) - 6k - j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181600" y="3001963"/>
            <a:ext cx="3124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10 - 4x 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</a:rPr>
              <a:t>+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 3y - 17x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157788" y="4830763"/>
            <a:ext cx="3376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8e 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</a:rPr>
              <a:t>+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 3f 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</a:rPr>
              <a:t>+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 (-5e) - -5f</a:t>
            </a:r>
          </a:p>
        </p:txBody>
      </p:sp>
      <p:cxnSp>
        <p:nvCxnSpPr>
          <p:cNvPr id="11273" name="Straight Connector 9"/>
          <p:cNvCxnSpPr>
            <a:cxnSpLocks noChangeShapeType="1"/>
            <a:stCxn id="11266" idx="2"/>
          </p:cNvCxnSpPr>
          <p:nvPr/>
        </p:nvCxnSpPr>
        <p:spPr bwMode="auto">
          <a:xfrm>
            <a:off x="4572000" y="914400"/>
            <a:ext cx="76200" cy="5562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3320" grpId="0"/>
      <p:bldP spid="13321" grpId="0"/>
      <p:bldP spid="133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153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Default Design</vt:lpstr>
      <vt:lpstr>Equation</vt:lpstr>
      <vt:lpstr>Combining Like Terms</vt:lpstr>
      <vt:lpstr>Objective - To recognize &amp; combine like terms</vt:lpstr>
      <vt:lpstr>Match Game</vt:lpstr>
      <vt:lpstr>Like Terms</vt:lpstr>
      <vt:lpstr>PowerPoint Presentation</vt:lpstr>
      <vt:lpstr>Match Game</vt:lpstr>
      <vt:lpstr>Coefficients</vt:lpstr>
      <vt:lpstr>COMBINING LIKE TERMS</vt:lpstr>
      <vt:lpstr>Try These!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Combining Like Terms</dc:title>
  <dc:creator>Amplo, William (wamplo@psusd.us)</dc:creator>
  <cp:lastModifiedBy>Amplo, William (wamplo@psusd.us)</cp:lastModifiedBy>
  <cp:revision>14</cp:revision>
  <dcterms:created xsi:type="dcterms:W3CDTF">2006-08-16T00:00:00Z</dcterms:created>
  <dcterms:modified xsi:type="dcterms:W3CDTF">2015-09-18T21:59:43Z</dcterms:modified>
</cp:coreProperties>
</file>