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64" r:id="rId5"/>
    <p:sldId id="267" r:id="rId6"/>
    <p:sldId id="263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D99694"/>
    <a:srgbClr val="FF0066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76200" y="0"/>
            <a:ext cx="838200" cy="6858000"/>
          </a:xfrm>
          <a:prstGeom prst="rect">
            <a:avLst/>
          </a:prstGeom>
          <a:solidFill>
            <a:srgbClr val="079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89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82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69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16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85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25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7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3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79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60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432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46F7A-A3ED-4AD5-A51C-329FFE58D0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8739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951F6-42D0-440E-9CD3-42CF70E218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3525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9B95C-865D-4D66-BD7E-5E3DDE88BD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3925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0479A-E811-43B2-BE17-2021DFA467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8138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D7564-6959-47FF-AF13-331FDD1427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704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020E4-DDC9-453A-8ACF-6D3642AB5C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6790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5E7A1-DBFF-44A4-9752-86F24B03CD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4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A69C3-BEDB-4EFB-B101-32FB2BAE93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2131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658A2-B85D-4477-9935-4B9FB82CA3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3866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E3F53-8784-4C8D-B17C-0F16F212A3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2448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5189A-A2FB-4726-BBA5-CC1C56EE71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27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6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31692F0-F0BB-4F94-BBBD-FE61BCA60006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97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Solving Equations with Variables on Both Sides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8.EE.7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197656"/>
            <a:ext cx="8229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you represent and solve equations with variables on both sides?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092200" y="630238"/>
            <a:ext cx="637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000000"/>
                </a:solidFill>
              </a:rPr>
              <a:t>2)  3(x </a:t>
            </a:r>
            <a:r>
              <a:rPr lang="en-US" altLang="en-US" sz="3600" b="1" smtClean="0">
                <a:solidFill>
                  <a:srgbClr val="000000"/>
                </a:solidFill>
              </a:rPr>
              <a:t>+</a:t>
            </a:r>
            <a:r>
              <a:rPr lang="en-US" altLang="en-US" sz="3600" smtClean="0">
                <a:solidFill>
                  <a:srgbClr val="000000"/>
                </a:solidFill>
              </a:rPr>
              <a:t> 2) </a:t>
            </a:r>
            <a:r>
              <a:rPr lang="en-US" altLang="en-US" sz="3600" b="1" smtClean="0">
                <a:solidFill>
                  <a:srgbClr val="000000"/>
                </a:solidFill>
              </a:rPr>
              <a:t>-</a:t>
            </a:r>
            <a:r>
              <a:rPr lang="en-US" altLang="en-US" sz="3600" smtClean="0">
                <a:solidFill>
                  <a:srgbClr val="000000"/>
                </a:solidFill>
              </a:rPr>
              <a:t> (2x </a:t>
            </a:r>
            <a:r>
              <a:rPr lang="en-US" altLang="en-US" sz="3600" b="1" smtClean="0">
                <a:solidFill>
                  <a:srgbClr val="000000"/>
                </a:solidFill>
              </a:rPr>
              <a:t>-</a:t>
            </a:r>
            <a:r>
              <a:rPr lang="en-US" altLang="en-US" sz="3600" smtClean="0">
                <a:solidFill>
                  <a:srgbClr val="000000"/>
                </a:solidFill>
              </a:rPr>
              <a:t> 4) </a:t>
            </a:r>
            <a:r>
              <a:rPr lang="en-US" altLang="en-US" sz="3600" b="1" smtClean="0">
                <a:solidFill>
                  <a:srgbClr val="000000"/>
                </a:solidFill>
              </a:rPr>
              <a:t>=</a:t>
            </a:r>
            <a:r>
              <a:rPr lang="en-US" altLang="en-US" sz="3600" smtClean="0">
                <a:solidFill>
                  <a:srgbClr val="000000"/>
                </a:solidFill>
              </a:rPr>
              <a:t>  </a:t>
            </a:r>
            <a:r>
              <a:rPr lang="en-US" altLang="en-US" sz="3600" b="1" smtClean="0">
                <a:solidFill>
                  <a:srgbClr val="000000"/>
                </a:solidFill>
              </a:rPr>
              <a:t>-</a:t>
            </a:r>
            <a:r>
              <a:rPr lang="en-US" altLang="en-US" sz="3600" smtClean="0">
                <a:solidFill>
                  <a:srgbClr val="000000"/>
                </a:solidFill>
              </a:rPr>
              <a:t> (4x </a:t>
            </a:r>
            <a:r>
              <a:rPr lang="en-US" altLang="en-US" sz="3600" b="1" smtClean="0">
                <a:solidFill>
                  <a:srgbClr val="000000"/>
                </a:solidFill>
              </a:rPr>
              <a:t>+</a:t>
            </a:r>
            <a:r>
              <a:rPr lang="en-US" altLang="en-US" sz="3600" smtClean="0">
                <a:solidFill>
                  <a:srgbClr val="000000"/>
                </a:solidFill>
              </a:rPr>
              <a:t> 1)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082800" y="1219200"/>
            <a:ext cx="4965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000000"/>
                </a:solidFill>
              </a:rPr>
              <a:t>3x </a:t>
            </a:r>
            <a:r>
              <a:rPr lang="en-US" altLang="en-US" sz="3600" b="1" smtClean="0">
                <a:solidFill>
                  <a:srgbClr val="000000"/>
                </a:solidFill>
              </a:rPr>
              <a:t>+</a:t>
            </a:r>
            <a:r>
              <a:rPr lang="en-US" altLang="en-US" sz="3600" smtClean="0">
                <a:solidFill>
                  <a:srgbClr val="000000"/>
                </a:solidFill>
              </a:rPr>
              <a:t> 6 </a:t>
            </a:r>
            <a:r>
              <a:rPr lang="en-US" altLang="en-US" sz="3600" b="1" smtClean="0">
                <a:solidFill>
                  <a:srgbClr val="000000"/>
                </a:solidFill>
              </a:rPr>
              <a:t>-</a:t>
            </a:r>
            <a:r>
              <a:rPr lang="en-US" altLang="en-US" sz="3600" smtClean="0">
                <a:solidFill>
                  <a:srgbClr val="000000"/>
                </a:solidFill>
              </a:rPr>
              <a:t> 2x </a:t>
            </a:r>
            <a:r>
              <a:rPr lang="en-US" altLang="en-US" sz="3600" b="1" smtClean="0">
                <a:solidFill>
                  <a:srgbClr val="000000"/>
                </a:solidFill>
              </a:rPr>
              <a:t>+</a:t>
            </a:r>
            <a:r>
              <a:rPr lang="en-US" altLang="en-US" sz="3600" smtClean="0">
                <a:solidFill>
                  <a:srgbClr val="000000"/>
                </a:solidFill>
              </a:rPr>
              <a:t> 4  </a:t>
            </a:r>
            <a:r>
              <a:rPr lang="en-US" altLang="en-US" sz="3600" b="1" smtClean="0">
                <a:solidFill>
                  <a:srgbClr val="000000"/>
                </a:solidFill>
              </a:rPr>
              <a:t>=</a:t>
            </a:r>
            <a:r>
              <a:rPr lang="en-US" altLang="en-US" sz="3600" smtClean="0">
                <a:solidFill>
                  <a:srgbClr val="000000"/>
                </a:solidFill>
              </a:rPr>
              <a:t>  </a:t>
            </a:r>
            <a:r>
              <a:rPr lang="en-US" altLang="en-US" sz="3600" b="1" smtClean="0">
                <a:solidFill>
                  <a:srgbClr val="000000"/>
                </a:solidFill>
              </a:rPr>
              <a:t>-</a:t>
            </a:r>
            <a:r>
              <a:rPr lang="en-US" altLang="en-US" sz="3600" smtClean="0">
                <a:solidFill>
                  <a:srgbClr val="000000"/>
                </a:solidFill>
              </a:rPr>
              <a:t> 4x </a:t>
            </a:r>
            <a:r>
              <a:rPr lang="en-US" altLang="en-US" sz="3600" b="1" smtClean="0">
                <a:solidFill>
                  <a:srgbClr val="000000"/>
                </a:solidFill>
              </a:rPr>
              <a:t>-</a:t>
            </a:r>
            <a:r>
              <a:rPr lang="en-US" altLang="en-US" sz="3600" smtClean="0">
                <a:solidFill>
                  <a:srgbClr val="000000"/>
                </a:solidFill>
              </a:rPr>
              <a:t> 1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638550" y="1797050"/>
            <a:ext cx="3295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000000"/>
                </a:solidFill>
              </a:rPr>
              <a:t> x </a:t>
            </a:r>
            <a:r>
              <a:rPr lang="en-US" altLang="en-US" sz="3600" b="1" smtClean="0">
                <a:solidFill>
                  <a:srgbClr val="000000"/>
                </a:solidFill>
              </a:rPr>
              <a:t>+</a:t>
            </a:r>
            <a:r>
              <a:rPr lang="en-US" altLang="en-US" sz="3600" smtClean="0">
                <a:solidFill>
                  <a:srgbClr val="000000"/>
                </a:solidFill>
              </a:rPr>
              <a:t> 10 </a:t>
            </a:r>
            <a:r>
              <a:rPr lang="en-US" altLang="en-US" sz="3600" b="1" smtClean="0">
                <a:solidFill>
                  <a:srgbClr val="000000"/>
                </a:solidFill>
              </a:rPr>
              <a:t>=</a:t>
            </a:r>
            <a:r>
              <a:rPr lang="en-US" altLang="en-US" sz="3600" smtClean="0">
                <a:solidFill>
                  <a:srgbClr val="000000"/>
                </a:solidFill>
              </a:rPr>
              <a:t> </a:t>
            </a:r>
            <a:r>
              <a:rPr lang="en-US" altLang="en-US" sz="3600" b="1" smtClean="0">
                <a:solidFill>
                  <a:srgbClr val="000000"/>
                </a:solidFill>
              </a:rPr>
              <a:t>-</a:t>
            </a:r>
            <a:r>
              <a:rPr lang="en-US" altLang="en-US" sz="3600" smtClean="0">
                <a:solidFill>
                  <a:srgbClr val="000000"/>
                </a:solidFill>
              </a:rPr>
              <a:t> 4x </a:t>
            </a:r>
            <a:r>
              <a:rPr lang="en-US" altLang="en-US" sz="3600" b="1" smtClean="0">
                <a:solidFill>
                  <a:srgbClr val="000000"/>
                </a:solidFill>
              </a:rPr>
              <a:t>-</a:t>
            </a:r>
            <a:r>
              <a:rPr lang="en-US" altLang="en-US" sz="3600" smtClean="0">
                <a:solidFill>
                  <a:srgbClr val="000000"/>
                </a:solidFill>
              </a:rPr>
              <a:t> 1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333750" y="2286000"/>
            <a:ext cx="2990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smtClean="0">
                <a:solidFill>
                  <a:srgbClr val="000000"/>
                </a:solidFill>
              </a:rPr>
              <a:t>+</a:t>
            </a:r>
            <a:r>
              <a:rPr lang="en-US" altLang="en-US" sz="3600" smtClean="0">
                <a:solidFill>
                  <a:srgbClr val="000000"/>
                </a:solidFill>
              </a:rPr>
              <a:t> 4x          </a:t>
            </a:r>
            <a:r>
              <a:rPr lang="en-US" altLang="en-US" sz="3600" b="1" smtClean="0">
                <a:solidFill>
                  <a:srgbClr val="000000"/>
                </a:solidFill>
              </a:rPr>
              <a:t>+</a:t>
            </a:r>
            <a:r>
              <a:rPr lang="en-US" altLang="en-US" sz="3600" smtClean="0">
                <a:solidFill>
                  <a:srgbClr val="000000"/>
                </a:solidFill>
              </a:rPr>
              <a:t> 4x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276600" y="29718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524250" y="3016250"/>
            <a:ext cx="257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000000"/>
                </a:solidFill>
              </a:rPr>
              <a:t>5x </a:t>
            </a:r>
            <a:r>
              <a:rPr lang="en-US" altLang="en-US" sz="3600" b="1" smtClean="0">
                <a:solidFill>
                  <a:srgbClr val="000000"/>
                </a:solidFill>
              </a:rPr>
              <a:t>+</a:t>
            </a:r>
            <a:r>
              <a:rPr lang="en-US" altLang="en-US" sz="3600" smtClean="0">
                <a:solidFill>
                  <a:srgbClr val="000000"/>
                </a:solidFill>
              </a:rPr>
              <a:t> 10 </a:t>
            </a:r>
            <a:r>
              <a:rPr lang="en-US" altLang="en-US" sz="3600" b="1" smtClean="0">
                <a:solidFill>
                  <a:srgbClr val="000000"/>
                </a:solidFill>
              </a:rPr>
              <a:t>=</a:t>
            </a:r>
            <a:r>
              <a:rPr lang="en-US" altLang="en-US" sz="3600" smtClean="0">
                <a:solidFill>
                  <a:srgbClr val="000000"/>
                </a:solidFill>
              </a:rPr>
              <a:t>  -1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191000" y="3549650"/>
            <a:ext cx="1974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smtClean="0">
                <a:solidFill>
                  <a:srgbClr val="000000"/>
                </a:solidFill>
              </a:rPr>
              <a:t>-</a:t>
            </a:r>
            <a:r>
              <a:rPr lang="en-US" altLang="en-US" sz="3600" smtClean="0">
                <a:solidFill>
                  <a:srgbClr val="000000"/>
                </a:solidFill>
              </a:rPr>
              <a:t> 10    </a:t>
            </a:r>
            <a:r>
              <a:rPr lang="en-US" altLang="en-US" sz="3600" b="1" smtClean="0">
                <a:solidFill>
                  <a:srgbClr val="000000"/>
                </a:solidFill>
              </a:rPr>
              <a:t>-</a:t>
            </a:r>
            <a:r>
              <a:rPr lang="en-US" altLang="en-US" sz="3600" smtClean="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429000" y="41910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356100" y="4235450"/>
            <a:ext cx="1968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000000"/>
                </a:solidFill>
              </a:rPr>
              <a:t>5x  </a:t>
            </a:r>
            <a:r>
              <a:rPr lang="en-US" altLang="en-US" sz="3600" b="1" smtClean="0">
                <a:solidFill>
                  <a:srgbClr val="000000"/>
                </a:solidFill>
              </a:rPr>
              <a:t>=</a:t>
            </a:r>
            <a:r>
              <a:rPr lang="en-US" altLang="en-US" sz="3600" smtClean="0">
                <a:solidFill>
                  <a:srgbClr val="000000"/>
                </a:solidFill>
              </a:rPr>
              <a:t>  -11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606925" y="5741988"/>
            <a:ext cx="215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smtClean="0">
                <a:solidFill>
                  <a:srgbClr val="000000"/>
                </a:solidFill>
              </a:rPr>
              <a:t> x </a:t>
            </a:r>
            <a:r>
              <a:rPr lang="en-US" altLang="en-US" sz="3600" b="1" smtClean="0">
                <a:solidFill>
                  <a:srgbClr val="000000"/>
                </a:solidFill>
              </a:rPr>
              <a:t>=</a:t>
            </a:r>
            <a:r>
              <a:rPr lang="en-US" altLang="en-US" sz="3600" smtClean="0">
                <a:solidFill>
                  <a:srgbClr val="000000"/>
                </a:solidFill>
              </a:rPr>
              <a:t>           </a:t>
            </a:r>
          </a:p>
        </p:txBody>
      </p:sp>
      <p:graphicFrame>
        <p:nvGraphicFramePr>
          <p:cNvPr id="22528" name="Object 0"/>
          <p:cNvGraphicFramePr>
            <a:graphicFrameLocks noChangeAspect="1"/>
          </p:cNvGraphicFramePr>
          <p:nvPr/>
        </p:nvGraphicFramePr>
        <p:xfrm>
          <a:off x="5537200" y="5564188"/>
          <a:ext cx="812800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PH Computer Item Generator Equation" r:id="rId3" imgW="304560" imgH="393480" progId="Equation">
                  <p:embed/>
                </p:oleObj>
              </mc:Choice>
              <mc:Fallback>
                <p:oleObj name="PH Computer Item Generator Equation" r:id="rId3" imgW="30456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5564188"/>
                        <a:ext cx="812800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5486400" y="5492750"/>
            <a:ext cx="1016000" cy="11366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3808413" y="4191000"/>
          <a:ext cx="68738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5" imgW="279360" imgH="431640" progId="Equation.3">
                  <p:embed/>
                </p:oleObj>
              </mc:Choice>
              <mc:Fallback>
                <p:oleObj name="Equation" r:id="rId5" imgW="279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413" y="4191000"/>
                        <a:ext cx="68738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6172200" y="4191000"/>
          <a:ext cx="6873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7" imgW="279360" imgH="431640" progId="Equation.3">
                  <p:embed/>
                </p:oleObj>
              </mc:Choice>
              <mc:Fallback>
                <p:oleObj name="Equation" r:id="rId7" imgW="279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191000"/>
                        <a:ext cx="6873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5257800" y="838200"/>
            <a:ext cx="31750" cy="54864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47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  <p:bldP spid="6150" grpId="0" autoUpdateAnimBg="0"/>
      <p:bldP spid="6151" grpId="0" animBg="1"/>
      <p:bldP spid="6152" grpId="0" autoUpdateAnimBg="0"/>
      <p:bldP spid="6153" grpId="0" autoUpdateAnimBg="0"/>
      <p:bldP spid="6154" grpId="0" animBg="1"/>
      <p:bldP spid="6155" grpId="0" autoUpdateAnimBg="0"/>
      <p:bldP spid="6159" grpId="0" autoUpdateAnimBg="0"/>
      <p:bldP spid="6162" grpId="0" animBg="1"/>
      <p:bldP spid="61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746125" y="346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90600" y="501650"/>
            <a:ext cx="650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0000"/>
                </a:solidFill>
              </a:rPr>
              <a:t>3) 5(m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6) </a:t>
            </a:r>
            <a:r>
              <a:rPr lang="en-US" sz="3600" b="1" smtClean="0">
                <a:solidFill>
                  <a:srgbClr val="000000"/>
                </a:solidFill>
              </a:rPr>
              <a:t>=</a:t>
            </a:r>
            <a:r>
              <a:rPr lang="en-US" sz="3600" smtClean="0">
                <a:solidFill>
                  <a:srgbClr val="000000"/>
                </a:solidFill>
              </a:rPr>
              <a:t> 10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4[2(m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7)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5m]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49400" y="1143000"/>
            <a:ext cx="5854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0000"/>
                </a:solidFill>
              </a:rPr>
              <a:t>5m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30 </a:t>
            </a:r>
            <a:r>
              <a:rPr lang="en-US" sz="3600" b="1" smtClean="0">
                <a:solidFill>
                  <a:srgbClr val="000000"/>
                </a:solidFill>
              </a:rPr>
              <a:t>=</a:t>
            </a:r>
            <a:r>
              <a:rPr lang="en-US" sz="3600" smtClean="0">
                <a:solidFill>
                  <a:srgbClr val="000000"/>
                </a:solidFill>
              </a:rPr>
              <a:t> 10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4[2m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14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5m]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549400" y="1784350"/>
            <a:ext cx="5041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0000"/>
                </a:solidFill>
              </a:rPr>
              <a:t>5m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30 </a:t>
            </a:r>
            <a:r>
              <a:rPr lang="en-US" sz="3600" b="1" smtClean="0">
                <a:solidFill>
                  <a:srgbClr val="000000"/>
                </a:solidFill>
              </a:rPr>
              <a:t>=</a:t>
            </a:r>
            <a:r>
              <a:rPr lang="en-US" sz="3600" smtClean="0">
                <a:solidFill>
                  <a:srgbClr val="000000"/>
                </a:solidFill>
              </a:rPr>
              <a:t> 10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4[-3m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14]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549400" y="2438400"/>
            <a:ext cx="480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0000"/>
                </a:solidFill>
              </a:rPr>
              <a:t>5m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30 </a:t>
            </a:r>
            <a:r>
              <a:rPr lang="en-US" sz="3600" b="1" smtClean="0">
                <a:solidFill>
                  <a:srgbClr val="000000"/>
                </a:solidFill>
              </a:rPr>
              <a:t>=</a:t>
            </a:r>
            <a:r>
              <a:rPr lang="en-US" sz="3600" smtClean="0">
                <a:solidFill>
                  <a:srgbClr val="000000"/>
                </a:solidFill>
              </a:rPr>
              <a:t> 10 </a:t>
            </a:r>
            <a:r>
              <a:rPr lang="en-US" sz="3600" b="1" smtClean="0">
                <a:solidFill>
                  <a:srgbClr val="000000"/>
                </a:solidFill>
              </a:rPr>
              <a:t>+ </a:t>
            </a:r>
            <a:r>
              <a:rPr lang="en-US" sz="3600" smtClean="0">
                <a:solidFill>
                  <a:srgbClr val="000000"/>
                </a:solidFill>
              </a:rPr>
              <a:t>12m </a:t>
            </a:r>
            <a:r>
              <a:rPr lang="en-US" sz="3600" b="1" smtClean="0">
                <a:solidFill>
                  <a:srgbClr val="000000"/>
                </a:solidFill>
              </a:rPr>
              <a:t>+</a:t>
            </a:r>
            <a:r>
              <a:rPr lang="en-US" sz="3600" smtClean="0">
                <a:solidFill>
                  <a:srgbClr val="000000"/>
                </a:solidFill>
              </a:rPr>
              <a:t> 56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549400" y="3079750"/>
            <a:ext cx="3854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0000"/>
                </a:solidFill>
              </a:rPr>
              <a:t>5m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30 </a:t>
            </a:r>
            <a:r>
              <a:rPr lang="en-US" sz="3600" b="1" smtClean="0">
                <a:solidFill>
                  <a:srgbClr val="000000"/>
                </a:solidFill>
              </a:rPr>
              <a:t>=</a:t>
            </a:r>
            <a:r>
              <a:rPr lang="en-US" sz="3600" smtClean="0">
                <a:solidFill>
                  <a:srgbClr val="000000"/>
                </a:solidFill>
              </a:rPr>
              <a:t> 12m </a:t>
            </a:r>
            <a:r>
              <a:rPr lang="en-US" sz="3600" b="1" smtClean="0">
                <a:solidFill>
                  <a:srgbClr val="000000"/>
                </a:solidFill>
              </a:rPr>
              <a:t>+</a:t>
            </a:r>
            <a:r>
              <a:rPr lang="en-US" sz="3600" smtClean="0">
                <a:solidFill>
                  <a:srgbClr val="000000"/>
                </a:solidFill>
              </a:rPr>
              <a:t> 66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384300" y="3625850"/>
            <a:ext cx="302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5m           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5m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371600" y="42037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362200" y="4235450"/>
            <a:ext cx="2813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30 </a:t>
            </a:r>
            <a:r>
              <a:rPr lang="en-US" sz="3600" b="1" smtClean="0">
                <a:solidFill>
                  <a:srgbClr val="000000"/>
                </a:solidFill>
              </a:rPr>
              <a:t>=</a:t>
            </a:r>
            <a:r>
              <a:rPr lang="en-US" sz="3600" smtClean="0">
                <a:solidFill>
                  <a:srgbClr val="000000"/>
                </a:solidFill>
              </a:rPr>
              <a:t> 7m </a:t>
            </a:r>
            <a:r>
              <a:rPr lang="en-US" sz="3600" b="1" smtClean="0">
                <a:solidFill>
                  <a:srgbClr val="000000"/>
                </a:solidFill>
              </a:rPr>
              <a:t>+</a:t>
            </a:r>
            <a:r>
              <a:rPr lang="en-US" sz="3600" smtClean="0">
                <a:solidFill>
                  <a:srgbClr val="000000"/>
                </a:solidFill>
              </a:rPr>
              <a:t> 66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362200" y="4724400"/>
            <a:ext cx="2774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66            -66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2286000" y="53340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362200" y="5334000"/>
            <a:ext cx="1866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0000"/>
                </a:solidFill>
              </a:rPr>
              <a:t>-96 </a:t>
            </a:r>
            <a:r>
              <a:rPr lang="en-US" sz="3600" b="1" smtClean="0">
                <a:solidFill>
                  <a:srgbClr val="000000"/>
                </a:solidFill>
              </a:rPr>
              <a:t>=</a:t>
            </a:r>
            <a:r>
              <a:rPr lang="en-US" sz="3600" smtClean="0">
                <a:solidFill>
                  <a:srgbClr val="000000"/>
                </a:solidFill>
              </a:rPr>
              <a:t> 7m</a:t>
            </a:r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6145213" y="5422900"/>
          <a:ext cx="1573212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5213" y="5422900"/>
                        <a:ext cx="1573212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5694363" y="5334000"/>
            <a:ext cx="2590800" cy="12192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1795463" y="5334000"/>
          <a:ext cx="7191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291960" imgH="431640" progId="Equation.3">
                  <p:embed/>
                </p:oleObj>
              </mc:Choice>
              <mc:Fallback>
                <p:oleObj name="Equation" r:id="rId5" imgW="291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5334000"/>
                        <a:ext cx="71913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4114800" y="5334000"/>
          <a:ext cx="7191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7" imgW="291960" imgH="431640" progId="Equation.3">
                  <p:embed/>
                </p:oleObj>
              </mc:Choice>
              <mc:Fallback>
                <p:oleObj name="Equation" r:id="rId7" imgW="291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334000"/>
                        <a:ext cx="71913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3297238" y="685800"/>
            <a:ext cx="31750" cy="54864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71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utoUpdateAnimBg="0"/>
      <p:bldP spid="7174" grpId="0" autoUpdateAnimBg="0"/>
      <p:bldP spid="7175" grpId="0" autoUpdateAnimBg="0"/>
      <p:bldP spid="7176" grpId="0" autoUpdateAnimBg="0"/>
      <p:bldP spid="7177" grpId="0" animBg="1"/>
      <p:bldP spid="7178" grpId="0" autoUpdateAnimBg="0"/>
      <p:bldP spid="7179" grpId="0" autoUpdateAnimBg="0"/>
      <p:bldP spid="7180" grpId="0" animBg="1"/>
      <p:bldP spid="7181" grpId="0" autoUpdateAnimBg="0"/>
      <p:bldP spid="7186" grpId="0" animBg="1"/>
      <p:bldP spid="71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248400" cy="762000"/>
          </a:xfrm>
        </p:spPr>
        <p:txBody>
          <a:bodyPr/>
          <a:lstStyle/>
          <a:p>
            <a:r>
              <a:rPr lang="en-US" sz="3600" smtClean="0"/>
              <a:t>Use a variable equation to solve.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050925" y="933450"/>
            <a:ext cx="6832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6)  Find a number that is 20 more than 4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times its opposite.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51125" y="2076450"/>
            <a:ext cx="34417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Let x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the number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     </a:t>
            </a:r>
            <a:r>
              <a:rPr lang="en-US" sz="3200" b="1" smtClean="0">
                <a:solidFill>
                  <a:srgbClr val="000000"/>
                </a:solidFill>
              </a:rPr>
              <a:t>-</a:t>
            </a:r>
            <a:r>
              <a:rPr lang="en-US" sz="3200" smtClean="0">
                <a:solidFill>
                  <a:srgbClr val="000000"/>
                </a:solidFill>
              </a:rPr>
              <a:t>x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the opposite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87688" y="3295650"/>
            <a:ext cx="24749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x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4(</a:t>
            </a:r>
            <a:r>
              <a:rPr lang="en-US" sz="3200" b="1" smtClean="0">
                <a:solidFill>
                  <a:srgbClr val="000000"/>
                </a:solidFill>
              </a:rPr>
              <a:t>-</a:t>
            </a:r>
            <a:r>
              <a:rPr lang="en-US" sz="3200" smtClean="0">
                <a:solidFill>
                  <a:srgbClr val="000000"/>
                </a:solidFill>
              </a:rPr>
              <a:t>x) </a:t>
            </a:r>
            <a:r>
              <a:rPr lang="en-US" sz="3200" b="1" smtClean="0">
                <a:solidFill>
                  <a:srgbClr val="000000"/>
                </a:solidFill>
              </a:rPr>
              <a:t>+</a:t>
            </a:r>
            <a:r>
              <a:rPr lang="en-US" sz="3200" smtClean="0">
                <a:solidFill>
                  <a:srgbClr val="000000"/>
                </a:solidFill>
              </a:rPr>
              <a:t> 20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95625" y="3840163"/>
            <a:ext cx="22050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x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-4x </a:t>
            </a:r>
            <a:r>
              <a:rPr lang="en-US" sz="3200" b="1" smtClean="0">
                <a:solidFill>
                  <a:srgbClr val="000000"/>
                </a:solidFill>
              </a:rPr>
              <a:t>+</a:t>
            </a:r>
            <a:r>
              <a:rPr lang="en-US" sz="3200" smtClean="0">
                <a:solidFill>
                  <a:srgbClr val="000000"/>
                </a:solidFill>
              </a:rPr>
              <a:t> 20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667000" y="4267200"/>
            <a:ext cx="1866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000000"/>
                </a:solidFill>
              </a:rPr>
              <a:t>+</a:t>
            </a:r>
            <a:r>
              <a:rPr lang="en-US" sz="3200" smtClean="0">
                <a:solidFill>
                  <a:srgbClr val="000000"/>
                </a:solidFill>
              </a:rPr>
              <a:t>4x    </a:t>
            </a:r>
            <a:r>
              <a:rPr lang="en-US" sz="3200" b="1" smtClean="0">
                <a:solidFill>
                  <a:srgbClr val="000000"/>
                </a:solidFill>
              </a:rPr>
              <a:t>+</a:t>
            </a:r>
            <a:r>
              <a:rPr lang="en-US" sz="3200" smtClean="0">
                <a:solidFill>
                  <a:srgbClr val="000000"/>
                </a:solidFill>
              </a:rPr>
              <a:t>4x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667000" y="48006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873375" y="4830763"/>
            <a:ext cx="1431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5x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20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095625" y="5791200"/>
            <a:ext cx="1025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x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4</a:t>
            </a:r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2895600" y="5854700"/>
            <a:ext cx="1447800" cy="533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2360613" y="4800600"/>
          <a:ext cx="68738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279360" imgH="431640" progId="Equation.3">
                  <p:embed/>
                </p:oleObj>
              </mc:Choice>
              <mc:Fallback>
                <p:oleObj name="Equation" r:id="rId3" imgW="279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4800600"/>
                        <a:ext cx="68738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4191000" y="4800600"/>
          <a:ext cx="6873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279360" imgH="431640" progId="Equation.3">
                  <p:embed/>
                </p:oleObj>
              </mc:Choice>
              <mc:Fallback>
                <p:oleObj name="Equation" r:id="rId5" imgW="279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800600"/>
                        <a:ext cx="6873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592513" y="3352800"/>
            <a:ext cx="31750" cy="31242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9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  <p:bldP spid="8197" grpId="0" autoUpdateAnimBg="0"/>
      <p:bldP spid="8198" grpId="0" autoUpdateAnimBg="0"/>
      <p:bldP spid="8199" grpId="0" autoUpdateAnimBg="0"/>
      <p:bldP spid="8200" grpId="0" animBg="1"/>
      <p:bldP spid="8201" grpId="0" autoUpdateAnimBg="0"/>
      <p:bldP spid="8205" grpId="0" autoUpdateAnimBg="0"/>
      <p:bldP spid="8206" grpId="0" animBg="1"/>
      <p:bldP spid="82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8.EE.7 ─ </a:t>
            </a:r>
            <a:r>
              <a:rPr lang="en-US" sz="2400" b="1" dirty="0"/>
              <a:t>Analyze and solve linear equations and pairs </a:t>
            </a:r>
            <a:r>
              <a:rPr lang="en-US" sz="2400" b="1" dirty="0" smtClean="0"/>
              <a:t>of simultaneous </a:t>
            </a:r>
            <a:r>
              <a:rPr lang="en-US" sz="2400" b="1" dirty="0"/>
              <a:t>linear equations.</a:t>
            </a:r>
          </a:p>
          <a:p>
            <a:r>
              <a:rPr lang="en-US" sz="2400" dirty="0" smtClean="0"/>
              <a:t>Solve </a:t>
            </a:r>
            <a:r>
              <a:rPr lang="en-US" sz="2400" dirty="0"/>
              <a:t>linear equations in one variable.</a:t>
            </a:r>
          </a:p>
          <a:p>
            <a:pPr marL="274320" algn="just"/>
            <a:r>
              <a:rPr lang="en-US" sz="2400" dirty="0" smtClean="0"/>
              <a:t>b</a:t>
            </a:r>
            <a:r>
              <a:rPr lang="en-US" sz="2400" dirty="0"/>
              <a:t>. Solve linear equations with rational number coefficients, including equations </a:t>
            </a:r>
            <a:r>
              <a:rPr lang="en-US" sz="2400" dirty="0" smtClean="0"/>
              <a:t>whose solutions </a:t>
            </a:r>
            <a:r>
              <a:rPr lang="en-US" sz="2400" dirty="0"/>
              <a:t>require expanding expressions using the distributive property and collecting </a:t>
            </a:r>
            <a:r>
              <a:rPr lang="en-US" sz="2400" dirty="0" smtClean="0"/>
              <a:t>like terms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Objectives: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</a:t>
            </a:r>
            <a:r>
              <a:rPr lang="en-US" sz="2400" dirty="0">
                <a:solidFill>
                  <a:prstClr val="black"/>
                </a:solidFill>
              </a:rPr>
              <a:t>represent and solve equations with variables on both sides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990600" y="228601"/>
            <a:ext cx="6781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000" y="110329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Algebraic Expression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expresión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algebraica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2000" y="1524000"/>
            <a:ext cx="762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An expression that contains at least one variable.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2000" y="2362200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Constant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constante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2000" y="2859107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value that does not change.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3654386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Equation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ecuación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4151293"/>
            <a:ext cx="716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mathematical sentence that shows that two expressions are equivalent.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3771" y="5178386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Coefficient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coeficiente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3771" y="5675293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The number that is multiplied by the variable in an algebraic expression.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5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9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990600" y="228601"/>
            <a:ext cx="6781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000" y="110329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Operations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operaciones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2000" y="1600200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Mathematical procedures including, but not limited to</a:t>
            </a:r>
            <a:r>
              <a:rPr lang="en-US" sz="2800" dirty="0">
                <a:solidFill>
                  <a:prstClr val="black"/>
                </a:solidFill>
              </a:rPr>
              <a:t>;</a:t>
            </a:r>
            <a:r>
              <a:rPr lang="en-US" sz="2800" dirty="0" smtClean="0">
                <a:solidFill>
                  <a:prstClr val="black"/>
                </a:solidFill>
              </a:rPr>
              <a:t> addition, subtraction, multiplication and division.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2000" y="2667000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Solution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solución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2000" y="3163907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value or values that make </a:t>
            </a:r>
            <a:r>
              <a:rPr lang="en-US" sz="2800" dirty="0" smtClean="0">
                <a:solidFill>
                  <a:prstClr val="black"/>
                </a:solidFill>
              </a:rPr>
              <a:t>a </a:t>
            </a:r>
            <a:r>
              <a:rPr lang="en-US" sz="2800" dirty="0" smtClean="0">
                <a:solidFill>
                  <a:prstClr val="black"/>
                </a:solidFill>
              </a:rPr>
              <a:t>statement true.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3733800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Variable </a:t>
            </a:r>
            <a:r>
              <a:rPr lang="en-US" sz="2800" b="1" dirty="0" smtClean="0">
                <a:solidFill>
                  <a:srgbClr val="006600"/>
                </a:solidFill>
              </a:rPr>
              <a:t>(variable)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4230707"/>
            <a:ext cx="716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symbol used to represent a quantity that can change.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2000" y="5257800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Least Common Multiple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mínimo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común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>
                <a:solidFill>
                  <a:srgbClr val="006600"/>
                </a:solidFill>
              </a:rPr>
              <a:t>múltiplo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2000" y="5754707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The smallest whole number, other than zero, that is a multiple of two or more given numbers.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3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9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500"/>
            <a:ext cx="8229600" cy="1489075"/>
          </a:xfrm>
        </p:spPr>
        <p:txBody>
          <a:bodyPr/>
          <a:lstStyle/>
          <a:p>
            <a:r>
              <a:rPr lang="en-US" smtClean="0"/>
              <a:t>The SIX STEPS to Solving Equations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89100"/>
            <a:ext cx="8229600" cy="5102225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en-US" smtClean="0"/>
              <a:t>Look for the DISTRIBUTIVE PROPERTY</a:t>
            </a:r>
          </a:p>
          <a:p>
            <a:pPr marL="990600" lvl="1" indent="-533400" algn="ctr">
              <a:buFontTx/>
              <a:buNone/>
            </a:pPr>
            <a:r>
              <a:rPr lang="en-US" smtClean="0"/>
              <a:t>Distribute if necessary</a:t>
            </a:r>
          </a:p>
          <a:p>
            <a:pPr marL="609600" indent="-609600">
              <a:buFontTx/>
              <a:buAutoNum type="arabicParenR"/>
            </a:pPr>
            <a:endParaRPr lang="en-US" sz="1000" smtClean="0"/>
          </a:p>
          <a:p>
            <a:pPr marL="609600" indent="-609600">
              <a:buFontTx/>
              <a:buAutoNum type="arabicParenR"/>
            </a:pPr>
            <a:r>
              <a:rPr lang="en-US" smtClean="0"/>
              <a:t>Look to COMBINE LIKE TERMS on the same sides of the equation</a:t>
            </a:r>
          </a:p>
          <a:p>
            <a:pPr marL="990600" lvl="1" indent="-533400" algn="ctr">
              <a:buFontTx/>
              <a:buNone/>
            </a:pPr>
            <a:r>
              <a:rPr lang="en-US" smtClean="0"/>
              <a:t>Combine Like Terms if necessary</a:t>
            </a:r>
          </a:p>
          <a:p>
            <a:pPr marL="609600" indent="-609600">
              <a:buFontTx/>
              <a:buAutoNum type="arabicParenR"/>
            </a:pPr>
            <a:endParaRPr lang="en-US" sz="1000" smtClean="0"/>
          </a:p>
          <a:p>
            <a:pPr marL="609600" indent="-609600">
              <a:buFontTx/>
              <a:buAutoNum type="arabicParenR"/>
            </a:pPr>
            <a:r>
              <a:rPr lang="en-US" b="1" smtClean="0">
                <a:solidFill>
                  <a:srgbClr val="CC0000"/>
                </a:solidFill>
              </a:rPr>
              <a:t>Move the variable for which you are solving to the same side of the equation</a:t>
            </a:r>
          </a:p>
          <a:p>
            <a:pPr marL="990600" lvl="1" indent="-533400" algn="ctr">
              <a:buFontTx/>
              <a:buNone/>
            </a:pPr>
            <a:r>
              <a:rPr lang="en-US" b="1" smtClean="0">
                <a:solidFill>
                  <a:schemeClr val="accent2"/>
                </a:solidFill>
              </a:rPr>
              <a:t>Use OPPOSITES!</a:t>
            </a:r>
          </a:p>
        </p:txBody>
      </p:sp>
    </p:spTree>
    <p:extLst>
      <p:ext uri="{BB962C8B-B14F-4D97-AF65-F5344CB8AC3E}">
        <p14:creationId xmlns:p14="http://schemas.microsoft.com/office/powerpoint/2010/main" val="366944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613"/>
            <a:ext cx="8229600" cy="1603375"/>
          </a:xfrm>
        </p:spPr>
        <p:txBody>
          <a:bodyPr/>
          <a:lstStyle/>
          <a:p>
            <a:r>
              <a:rPr lang="en-US" smtClean="0"/>
              <a:t>The SIX STEPS to Solving Equations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2425"/>
            <a:ext cx="8229600" cy="5235575"/>
          </a:xfrm>
        </p:spPr>
        <p:txBody>
          <a:bodyPr/>
          <a:lstStyle/>
          <a:p>
            <a:pPr marL="609600" indent="-609600">
              <a:buFontTx/>
              <a:buAutoNum type="arabicParenR" startAt="4"/>
            </a:pPr>
            <a:r>
              <a:rPr lang="en-US" smtClean="0"/>
              <a:t>Undo the WEAK LINKS</a:t>
            </a:r>
          </a:p>
          <a:p>
            <a:pPr marL="990600" lvl="1" indent="-533400" algn="ctr">
              <a:buFontTx/>
              <a:buNone/>
            </a:pPr>
            <a:r>
              <a:rPr lang="en-US" smtClean="0"/>
              <a:t>ADDITION &amp; SUBTRACTION</a:t>
            </a:r>
          </a:p>
          <a:p>
            <a:pPr marL="990600" lvl="1" indent="-533400" algn="ctr">
              <a:buFontTx/>
              <a:buNone/>
            </a:pPr>
            <a:r>
              <a:rPr lang="en-US" smtClean="0">
                <a:solidFill>
                  <a:srgbClr val="CC00CC"/>
                </a:solidFill>
              </a:rPr>
              <a:t>Use OPPOSITES!</a:t>
            </a:r>
          </a:p>
          <a:p>
            <a:pPr marL="609600" indent="-609600">
              <a:buFontTx/>
              <a:buAutoNum type="arabicParenR" startAt="4"/>
            </a:pPr>
            <a:endParaRPr lang="en-US" sz="1000" smtClean="0"/>
          </a:p>
          <a:p>
            <a:pPr marL="609600" indent="-609600">
              <a:buFontTx/>
              <a:buAutoNum type="arabicParenR" startAt="4"/>
            </a:pPr>
            <a:r>
              <a:rPr lang="en-US" smtClean="0"/>
              <a:t>Undo the STRONG LINKS</a:t>
            </a:r>
          </a:p>
          <a:p>
            <a:pPr marL="990600" lvl="1" indent="-533400" algn="ctr">
              <a:buFontTx/>
              <a:buNone/>
            </a:pPr>
            <a:r>
              <a:rPr lang="en-US" smtClean="0"/>
              <a:t>MULTIPLICATION &amp; DIVISION</a:t>
            </a:r>
          </a:p>
          <a:p>
            <a:pPr marL="990600" lvl="1" indent="-533400" algn="ctr">
              <a:buFontTx/>
              <a:buNone/>
            </a:pPr>
            <a:r>
              <a:rPr lang="en-US" smtClean="0">
                <a:solidFill>
                  <a:srgbClr val="CC00CC"/>
                </a:solidFill>
              </a:rPr>
              <a:t>Multiply by reciprocal!</a:t>
            </a:r>
          </a:p>
          <a:p>
            <a:pPr marL="609600" indent="-609600">
              <a:buFontTx/>
              <a:buAutoNum type="arabicParenR" startAt="4"/>
            </a:pPr>
            <a:endParaRPr lang="en-US" sz="1000" smtClean="0"/>
          </a:p>
          <a:p>
            <a:pPr marL="609600" indent="-609600">
              <a:buFontTx/>
              <a:buAutoNum type="arabicParenR" startAt="4"/>
            </a:pPr>
            <a:r>
              <a:rPr lang="en-US" smtClean="0"/>
              <a:t>CHECK </a:t>
            </a:r>
            <a:r>
              <a:rPr lang="en-US" b="1" smtClean="0">
                <a:solidFill>
                  <a:srgbClr val="009900"/>
                </a:solidFill>
                <a:sym typeface="Wingdings" pitchFamily="2" charset="2"/>
              </a:rPr>
              <a:t></a:t>
            </a:r>
          </a:p>
          <a:p>
            <a:pPr marL="990600" lvl="1" indent="-533400" algn="ctr">
              <a:buFontTx/>
              <a:buNone/>
            </a:pPr>
            <a:r>
              <a:rPr lang="en-US" smtClean="0">
                <a:solidFill>
                  <a:srgbClr val="CC00CC"/>
                </a:solidFill>
              </a:rPr>
              <a:t>Use SUBSTITUTION</a:t>
            </a:r>
          </a:p>
        </p:txBody>
      </p:sp>
    </p:spTree>
    <p:extLst>
      <p:ext uri="{BB962C8B-B14F-4D97-AF65-F5344CB8AC3E}">
        <p14:creationId xmlns:p14="http://schemas.microsoft.com/office/powerpoint/2010/main" val="337509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050925" y="1314450"/>
            <a:ext cx="1211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Solve.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900363" y="1752600"/>
            <a:ext cx="2814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2x </a:t>
            </a:r>
            <a:r>
              <a:rPr lang="en-US" sz="3200" b="1" smtClean="0">
                <a:solidFill>
                  <a:srgbClr val="000000"/>
                </a:solidFill>
              </a:rPr>
              <a:t>+</a:t>
            </a:r>
            <a:r>
              <a:rPr lang="en-US" sz="3200" smtClean="0">
                <a:solidFill>
                  <a:srgbClr val="000000"/>
                </a:solidFill>
              </a:rPr>
              <a:t> 4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5x </a:t>
            </a:r>
            <a:r>
              <a:rPr lang="en-US" sz="3200" b="1" smtClean="0">
                <a:solidFill>
                  <a:srgbClr val="000000"/>
                </a:solidFill>
              </a:rPr>
              <a:t>-</a:t>
            </a:r>
            <a:r>
              <a:rPr lang="en-US" sz="3200" smtClean="0">
                <a:solidFill>
                  <a:srgbClr val="000000"/>
                </a:solidFill>
              </a:rPr>
              <a:t> 17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>
            <a:off x="1828800" y="2133600"/>
            <a:ext cx="1066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5638800" y="2133600"/>
            <a:ext cx="1066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09600" y="2514600"/>
            <a:ext cx="2814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2x </a:t>
            </a:r>
            <a:r>
              <a:rPr lang="en-US" sz="3200" b="1" smtClean="0">
                <a:solidFill>
                  <a:srgbClr val="000000"/>
                </a:solidFill>
              </a:rPr>
              <a:t>+</a:t>
            </a:r>
            <a:r>
              <a:rPr lang="en-US" sz="3200" smtClean="0">
                <a:solidFill>
                  <a:srgbClr val="000000"/>
                </a:solidFill>
              </a:rPr>
              <a:t> 4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5x </a:t>
            </a:r>
            <a:r>
              <a:rPr lang="en-US" sz="3200" b="1" smtClean="0">
                <a:solidFill>
                  <a:srgbClr val="000000"/>
                </a:solidFill>
              </a:rPr>
              <a:t>-</a:t>
            </a:r>
            <a:r>
              <a:rPr lang="en-US" sz="3200" smtClean="0">
                <a:solidFill>
                  <a:srgbClr val="000000"/>
                </a:solidFill>
              </a:rPr>
              <a:t> 17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491163" y="2514600"/>
            <a:ext cx="2814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2x </a:t>
            </a:r>
            <a:r>
              <a:rPr lang="en-US" sz="3200" b="1" smtClean="0">
                <a:solidFill>
                  <a:srgbClr val="000000"/>
                </a:solidFill>
              </a:rPr>
              <a:t>+</a:t>
            </a:r>
            <a:r>
              <a:rPr lang="en-US" sz="3200" smtClean="0">
                <a:solidFill>
                  <a:srgbClr val="000000"/>
                </a:solidFill>
              </a:rPr>
              <a:t> 4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5x </a:t>
            </a:r>
            <a:r>
              <a:rPr lang="en-US" sz="3200" b="1" smtClean="0">
                <a:solidFill>
                  <a:srgbClr val="000000"/>
                </a:solidFill>
              </a:rPr>
              <a:t>-</a:t>
            </a:r>
            <a:r>
              <a:rPr lang="en-US" sz="3200" smtClean="0">
                <a:solidFill>
                  <a:srgbClr val="000000"/>
                </a:solidFill>
              </a:rPr>
              <a:t> 17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57200" y="2925763"/>
            <a:ext cx="2282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-2x          -2x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533400" y="34925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455738" y="3459163"/>
            <a:ext cx="1973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4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3x </a:t>
            </a:r>
            <a:r>
              <a:rPr lang="en-US" sz="3200" b="1" smtClean="0">
                <a:solidFill>
                  <a:srgbClr val="000000"/>
                </a:solidFill>
              </a:rPr>
              <a:t>-</a:t>
            </a:r>
            <a:r>
              <a:rPr lang="en-US" sz="3200" smtClean="0">
                <a:solidFill>
                  <a:srgbClr val="000000"/>
                </a:solidFill>
              </a:rPr>
              <a:t> 17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990600" y="3886200"/>
            <a:ext cx="2476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000000"/>
                </a:solidFill>
              </a:rPr>
              <a:t>+</a:t>
            </a:r>
            <a:r>
              <a:rPr lang="en-US" sz="3200" smtClean="0">
                <a:solidFill>
                  <a:srgbClr val="000000"/>
                </a:solidFill>
              </a:rPr>
              <a:t>17          </a:t>
            </a:r>
            <a:r>
              <a:rPr lang="en-US" sz="3200" b="1" smtClean="0">
                <a:solidFill>
                  <a:srgbClr val="000000"/>
                </a:solidFill>
              </a:rPr>
              <a:t>+</a:t>
            </a:r>
            <a:r>
              <a:rPr lang="en-US" sz="3200" smtClean="0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914400" y="44196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231900" y="4449763"/>
            <a:ext cx="1431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21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3x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447800" y="5486400"/>
            <a:ext cx="1025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7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x</a:t>
            </a:r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1295400" y="5486400"/>
            <a:ext cx="1371600" cy="609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5346700" y="2925763"/>
            <a:ext cx="2282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-5x          -5x</a:t>
            </a: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5410200" y="34925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381625" y="3459163"/>
            <a:ext cx="2339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-3x </a:t>
            </a:r>
            <a:r>
              <a:rPr lang="en-US" sz="3200" b="1" smtClean="0">
                <a:solidFill>
                  <a:srgbClr val="000000"/>
                </a:solidFill>
              </a:rPr>
              <a:t>+</a:t>
            </a:r>
            <a:r>
              <a:rPr lang="en-US" sz="3200" smtClean="0">
                <a:solidFill>
                  <a:srgbClr val="000000"/>
                </a:solidFill>
              </a:rPr>
              <a:t> 4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</a:t>
            </a:r>
            <a:r>
              <a:rPr lang="en-US" sz="3200" b="1" smtClean="0">
                <a:solidFill>
                  <a:srgbClr val="000000"/>
                </a:solidFill>
              </a:rPr>
              <a:t>-</a:t>
            </a:r>
            <a:r>
              <a:rPr lang="en-US" sz="3200" smtClean="0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6248400" y="3886200"/>
            <a:ext cx="1470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000000"/>
                </a:solidFill>
              </a:rPr>
              <a:t>-</a:t>
            </a:r>
            <a:r>
              <a:rPr lang="en-US" sz="3200" smtClean="0">
                <a:solidFill>
                  <a:srgbClr val="000000"/>
                </a:solidFill>
              </a:rPr>
              <a:t>4      </a:t>
            </a:r>
            <a:r>
              <a:rPr lang="en-US" sz="3200" b="1" smtClean="0">
                <a:solidFill>
                  <a:srgbClr val="000000"/>
                </a:solidFill>
              </a:rPr>
              <a:t>-</a:t>
            </a:r>
            <a:r>
              <a:rPr lang="en-US" sz="32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5448300" y="44196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6019800" y="4449763"/>
            <a:ext cx="170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-3x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-21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6362700" y="5486400"/>
            <a:ext cx="1025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x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7</a:t>
            </a:r>
          </a:p>
        </p:txBody>
      </p:sp>
      <p:sp>
        <p:nvSpPr>
          <p:cNvPr id="2078" name="Oval 30"/>
          <p:cNvSpPr>
            <a:spLocks noChangeArrowheads="1"/>
          </p:cNvSpPr>
          <p:nvPr/>
        </p:nvSpPr>
        <p:spPr bwMode="auto">
          <a:xfrm>
            <a:off x="6210300" y="5486400"/>
            <a:ext cx="1371600" cy="609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graphicFrame>
        <p:nvGraphicFramePr>
          <p:cNvPr id="2080" name="Object 32"/>
          <p:cNvGraphicFramePr>
            <a:graphicFrameLocks noChangeAspect="1"/>
          </p:cNvGraphicFramePr>
          <p:nvPr/>
        </p:nvGraphicFramePr>
        <p:xfrm>
          <a:off x="754063" y="4495800"/>
          <a:ext cx="5413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279360" imgH="431640" progId="Equation.3">
                  <p:embed/>
                </p:oleObj>
              </mc:Choice>
              <mc:Fallback>
                <p:oleObj name="Equation" r:id="rId3" imgW="279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4495800"/>
                        <a:ext cx="5413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1" name="Object 33"/>
          <p:cNvGraphicFramePr>
            <a:graphicFrameLocks noChangeAspect="1"/>
          </p:cNvGraphicFramePr>
          <p:nvPr/>
        </p:nvGraphicFramePr>
        <p:xfrm>
          <a:off x="2590800" y="4495800"/>
          <a:ext cx="5413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279360" imgH="431640" progId="Equation.3">
                  <p:embed/>
                </p:oleObj>
              </mc:Choice>
              <mc:Fallback>
                <p:oleObj name="Equation" r:id="rId5" imgW="279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95800"/>
                        <a:ext cx="5413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2" name="Object 34"/>
          <p:cNvGraphicFramePr>
            <a:graphicFrameLocks noChangeAspect="1"/>
          </p:cNvGraphicFramePr>
          <p:nvPr/>
        </p:nvGraphicFramePr>
        <p:xfrm>
          <a:off x="5376863" y="4495800"/>
          <a:ext cx="762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6" imgW="393480" imgH="431640" progId="Equation.3">
                  <p:embed/>
                </p:oleObj>
              </mc:Choice>
              <mc:Fallback>
                <p:oleObj name="Equation" r:id="rId6" imgW="393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6863" y="4495800"/>
                        <a:ext cx="762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3" name="Object 35"/>
          <p:cNvGraphicFramePr>
            <a:graphicFrameLocks noChangeAspect="1"/>
          </p:cNvGraphicFramePr>
          <p:nvPr/>
        </p:nvGraphicFramePr>
        <p:xfrm>
          <a:off x="7620000" y="4572000"/>
          <a:ext cx="762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8" imgW="393480" imgH="431640" progId="Equation.3">
                  <p:embed/>
                </p:oleObj>
              </mc:Choice>
              <mc:Fallback>
                <p:oleObj name="Equation" r:id="rId8" imgW="393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572000"/>
                        <a:ext cx="762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4" name="Line 36"/>
          <p:cNvSpPr>
            <a:spLocks noChangeShapeType="1"/>
          </p:cNvSpPr>
          <p:nvPr/>
        </p:nvSpPr>
        <p:spPr bwMode="auto">
          <a:xfrm>
            <a:off x="1970088" y="2667000"/>
            <a:ext cx="11112" cy="32766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>
            <a:off x="6858000" y="2667000"/>
            <a:ext cx="0" cy="32766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6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  <p:bldP spid="2052" grpId="0" autoUpdateAnimBg="0"/>
      <p:bldP spid="2053" grpId="0" animBg="1"/>
      <p:bldP spid="2054" grpId="0" animBg="1"/>
      <p:bldP spid="2055" grpId="0" autoUpdateAnimBg="0"/>
      <p:bldP spid="2056" grpId="0" autoUpdateAnimBg="0"/>
      <p:bldP spid="2057" grpId="0" autoUpdateAnimBg="0"/>
      <p:bldP spid="2058" grpId="0" animBg="1"/>
      <p:bldP spid="2059" grpId="0" autoUpdateAnimBg="0"/>
      <p:bldP spid="2060" grpId="0" autoUpdateAnimBg="0"/>
      <p:bldP spid="2061" grpId="0" animBg="1"/>
      <p:bldP spid="2062" grpId="0" autoUpdateAnimBg="0"/>
      <p:bldP spid="2066" grpId="0" autoUpdateAnimBg="0"/>
      <p:bldP spid="2067" grpId="0" animBg="1"/>
      <p:bldP spid="2068" grpId="0" autoUpdateAnimBg="0"/>
      <p:bldP spid="2069" grpId="0" animBg="1"/>
      <p:bldP spid="2070" grpId="0" autoUpdateAnimBg="0"/>
      <p:bldP spid="2071" grpId="0" autoUpdateAnimBg="0"/>
      <p:bldP spid="2072" grpId="0" animBg="1"/>
      <p:bldP spid="2073" grpId="0" autoUpdateAnimBg="0"/>
      <p:bldP spid="2077" grpId="0" autoUpdateAnimBg="0"/>
      <p:bldP spid="2078" grpId="0" animBg="1"/>
      <p:bldP spid="2084" grpId="0" animBg="1"/>
      <p:bldP spid="20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746125" y="228600"/>
            <a:ext cx="1339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0000"/>
                </a:solidFill>
              </a:rPr>
              <a:t>Solve.</a:t>
            </a: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1536700" y="685800"/>
            <a:ext cx="4864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0000"/>
                </a:solidFill>
              </a:rPr>
              <a:t>1)  4(x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2)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2x </a:t>
            </a:r>
            <a:r>
              <a:rPr lang="en-US" sz="3600" b="1" smtClean="0">
                <a:solidFill>
                  <a:srgbClr val="000000"/>
                </a:solidFill>
              </a:rPr>
              <a:t>= </a:t>
            </a:r>
            <a:r>
              <a:rPr lang="en-US" sz="3600" smtClean="0">
                <a:solidFill>
                  <a:srgbClr val="000000"/>
                </a:solidFill>
              </a:rPr>
              <a:t>5(x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3)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451100" y="1250950"/>
            <a:ext cx="3873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0000"/>
                </a:solidFill>
              </a:rPr>
              <a:t>4x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8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2x </a:t>
            </a:r>
            <a:r>
              <a:rPr lang="en-US" sz="3600" b="1" smtClean="0">
                <a:solidFill>
                  <a:srgbClr val="000000"/>
                </a:solidFill>
              </a:rPr>
              <a:t>=</a:t>
            </a:r>
            <a:r>
              <a:rPr lang="en-US" sz="3600" smtClean="0">
                <a:solidFill>
                  <a:srgbClr val="000000"/>
                </a:solidFill>
              </a:rPr>
              <a:t> 5x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15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289300" y="1828800"/>
            <a:ext cx="3035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0000"/>
                </a:solidFill>
              </a:rPr>
              <a:t>2x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8 </a:t>
            </a:r>
            <a:r>
              <a:rPr lang="en-US" sz="3600" b="1" smtClean="0">
                <a:solidFill>
                  <a:srgbClr val="000000"/>
                </a:solidFill>
              </a:rPr>
              <a:t>=</a:t>
            </a:r>
            <a:r>
              <a:rPr lang="en-US" sz="3600" smtClean="0">
                <a:solidFill>
                  <a:srgbClr val="000000"/>
                </a:solidFill>
              </a:rPr>
              <a:t> 5x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15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124200" y="2362200"/>
            <a:ext cx="243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2x        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2x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124200" y="300355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975100" y="3003550"/>
            <a:ext cx="2349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8 </a:t>
            </a:r>
            <a:r>
              <a:rPr lang="en-US" sz="3600" b="1" smtClean="0">
                <a:solidFill>
                  <a:srgbClr val="000000"/>
                </a:solidFill>
              </a:rPr>
              <a:t>=</a:t>
            </a:r>
            <a:r>
              <a:rPr lang="en-US" sz="3600" smtClean="0">
                <a:solidFill>
                  <a:srgbClr val="000000"/>
                </a:solidFill>
              </a:rPr>
              <a:t> 3x </a:t>
            </a:r>
            <a:r>
              <a:rPr lang="en-US" sz="3600" b="1" smtClean="0">
                <a:solidFill>
                  <a:srgbClr val="000000"/>
                </a:solidFill>
              </a:rPr>
              <a:t>-</a:t>
            </a:r>
            <a:r>
              <a:rPr lang="en-US" sz="3600" smtClean="0">
                <a:solidFill>
                  <a:srgbClr val="000000"/>
                </a:solidFill>
              </a:rPr>
              <a:t> 15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657600" y="3536950"/>
            <a:ext cx="264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smtClean="0">
                <a:solidFill>
                  <a:srgbClr val="000000"/>
                </a:solidFill>
              </a:rPr>
              <a:t>+</a:t>
            </a:r>
            <a:r>
              <a:rPr lang="en-US" sz="3600" smtClean="0">
                <a:solidFill>
                  <a:srgbClr val="000000"/>
                </a:solidFill>
              </a:rPr>
              <a:t>15         </a:t>
            </a:r>
            <a:r>
              <a:rPr lang="en-US" sz="3600" b="1" smtClean="0">
                <a:solidFill>
                  <a:srgbClr val="000000"/>
                </a:solidFill>
              </a:rPr>
              <a:t>+</a:t>
            </a:r>
            <a:r>
              <a:rPr lang="en-US" sz="3600" smtClean="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3657600" y="414655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127500" y="4146550"/>
            <a:ext cx="1358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0000"/>
                </a:solidFill>
              </a:rPr>
              <a:t>7 </a:t>
            </a:r>
            <a:r>
              <a:rPr lang="en-US" sz="3600" b="1" smtClean="0">
                <a:solidFill>
                  <a:srgbClr val="000000"/>
                </a:solidFill>
              </a:rPr>
              <a:t>=</a:t>
            </a:r>
            <a:r>
              <a:rPr lang="en-US" sz="3600" smtClean="0">
                <a:solidFill>
                  <a:srgbClr val="000000"/>
                </a:solidFill>
              </a:rPr>
              <a:t> 3x</a:t>
            </a:r>
          </a:p>
        </p:txBody>
      </p: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4189413" y="5289550"/>
          <a:ext cx="1138237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380880" imgH="393480" progId="Equation.3">
                  <p:embed/>
                </p:oleObj>
              </mc:Choice>
              <mc:Fallback>
                <p:oleObj name="Equation" r:id="rId3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413" y="5289550"/>
                        <a:ext cx="1138237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3657600" y="5289550"/>
            <a:ext cx="2209800" cy="12192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5410200" y="4114800"/>
          <a:ext cx="6873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279360" imgH="431640" progId="Equation.3">
                  <p:embed/>
                </p:oleObj>
              </mc:Choice>
              <mc:Fallback>
                <p:oleObj name="Equation" r:id="rId5" imgW="279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114800"/>
                        <a:ext cx="6873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3579813" y="4114800"/>
          <a:ext cx="68738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7" imgW="279360" imgH="431640" progId="Equation.3">
                  <p:embed/>
                </p:oleObj>
              </mc:Choice>
              <mc:Fallback>
                <p:oleObj name="Equation" r:id="rId7" imgW="279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813" y="4114800"/>
                        <a:ext cx="68738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4692650" y="838200"/>
            <a:ext cx="31750" cy="54864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88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utoUpdateAnimBg="0"/>
      <p:bldP spid="5126" grpId="0" autoUpdateAnimBg="0"/>
      <p:bldP spid="5127" grpId="0" animBg="1"/>
      <p:bldP spid="5128" grpId="0" autoUpdateAnimBg="0"/>
      <p:bldP spid="5129" grpId="0" autoUpdateAnimBg="0"/>
      <p:bldP spid="5130" grpId="0" animBg="1"/>
      <p:bldP spid="5131" grpId="0" autoUpdateAnimBg="0"/>
      <p:bldP spid="5136" grpId="0" animBg="1"/>
      <p:bldP spid="51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2282</TotalTime>
  <Words>613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Office Theme</vt:lpstr>
      <vt:lpstr>1_Office Theme</vt:lpstr>
      <vt:lpstr>Default Design</vt:lpstr>
      <vt:lpstr>Equation</vt:lpstr>
      <vt:lpstr>PH Computer Item Generator Equation</vt:lpstr>
      <vt:lpstr>Solving Equations with Variables on Both Sides</vt:lpstr>
      <vt:lpstr>Common Core Standard:</vt:lpstr>
      <vt:lpstr>Objectives:</vt:lpstr>
      <vt:lpstr>PowerPoint Presentation</vt:lpstr>
      <vt:lpstr>PowerPoint Presentation</vt:lpstr>
      <vt:lpstr>The SIX STEPS to Solving Equations</vt:lpstr>
      <vt:lpstr>The SIX STEPS to Solving Equations</vt:lpstr>
      <vt:lpstr>PowerPoint Presentation</vt:lpstr>
      <vt:lpstr>PowerPoint Presentation</vt:lpstr>
      <vt:lpstr>PowerPoint Presentation</vt:lpstr>
      <vt:lpstr>PowerPoint Presentation</vt:lpstr>
      <vt:lpstr>Use a variable equation to solve.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90</cp:revision>
  <dcterms:created xsi:type="dcterms:W3CDTF">2006-08-16T00:00:00Z</dcterms:created>
  <dcterms:modified xsi:type="dcterms:W3CDTF">2014-12-10T21:56:58Z</dcterms:modified>
</cp:coreProperties>
</file>