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Slope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F-IF: 1, 2, 5, 7, 9</a:t>
            </a:r>
          </a:p>
          <a:p>
            <a:r>
              <a:rPr lang="en-US" dirty="0" smtClean="0"/>
              <a:t>A-REI: 10</a:t>
            </a:r>
          </a:p>
        </p:txBody>
      </p:sp>
    </p:spTree>
    <p:extLst>
      <p:ext uri="{BB962C8B-B14F-4D97-AF65-F5344CB8AC3E}">
        <p14:creationId xmlns:p14="http://schemas.microsoft.com/office/powerpoint/2010/main" val="33597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First Differences</a:t>
            </a:r>
            <a:endParaRPr lang="en-US" dirty="0" smtClean="0"/>
          </a:p>
          <a:p>
            <a:pPr marL="800100" lvl="2" indent="0">
              <a:buNone/>
            </a:pPr>
            <a:r>
              <a:rPr lang="en-US" b="1" dirty="0" smtClean="0"/>
              <a:t>First differences </a:t>
            </a:r>
            <a:r>
              <a:rPr lang="en-US" dirty="0" smtClean="0"/>
              <a:t>are the values determined by subtracting </a:t>
            </a:r>
            <a:r>
              <a:rPr lang="en-US" dirty="0"/>
              <a:t>consecutive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y-values</a:t>
            </a:r>
            <a:r>
              <a:rPr lang="en-US" dirty="0"/>
              <a:t> in a table when </a:t>
            </a:r>
            <a:r>
              <a:rPr lang="en-US" dirty="0" smtClean="0"/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x-values</a:t>
            </a:r>
            <a:r>
              <a:rPr lang="en-US" dirty="0" smtClean="0"/>
              <a:t> </a:t>
            </a:r>
            <a:r>
              <a:rPr lang="en-US" dirty="0"/>
              <a:t>are consecutive integers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Example: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b="11073"/>
          <a:stretch/>
        </p:blipFill>
        <p:spPr bwMode="auto">
          <a:xfrm>
            <a:off x="2945633" y="3124200"/>
            <a:ext cx="5365611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SLOPE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Slope </a:t>
            </a:r>
            <a:r>
              <a:rPr lang="en-US" sz="3600" b="1" dirty="0" smtClean="0">
                <a:solidFill>
                  <a:srgbClr val="006600"/>
                </a:solidFill>
              </a:rPr>
              <a:t>(</a:t>
            </a:r>
            <a:r>
              <a:rPr lang="en-US" sz="3600" b="1" dirty="0" err="1" smtClean="0">
                <a:solidFill>
                  <a:srgbClr val="006600"/>
                </a:solidFill>
              </a:rPr>
              <a:t>pendiente</a:t>
            </a:r>
            <a:r>
              <a:rPr lang="en-US" sz="3600" b="1" dirty="0" smtClean="0">
                <a:solidFill>
                  <a:srgbClr val="006600"/>
                </a:solidFill>
              </a:rPr>
              <a:t>)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1295400"/>
                <a:ext cx="8534400" cy="381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The slope of a line is the ratio of the change in</a:t>
                </a:r>
                <a:br>
                  <a:rPr lang="en-US" sz="3200" dirty="0" smtClean="0"/>
                </a:b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dirty="0" smtClean="0"/>
                  <a:t>-values (rise) to the corresponding change in</a:t>
                </a:r>
                <a:br>
                  <a:rPr lang="en-US" sz="3200" dirty="0" smtClean="0"/>
                </a:b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 smtClean="0"/>
                  <a:t>-values (run).</a:t>
                </a:r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Slope uses the letter 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𝒓𝒖𝒏</m:t>
                        </m:r>
                      </m:den>
                    </m:f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l-GR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</a:rPr>
                  <a:t>	The Slope Formula</a:t>
                </a:r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534400" cy="3818546"/>
              </a:xfrm>
              <a:prstGeom prst="rect">
                <a:avLst/>
              </a:prstGeom>
              <a:blipFill rotWithShape="1">
                <a:blip r:embed="rId2"/>
                <a:stretch>
                  <a:fillRect l="-1786" t="-2077" b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ope Formula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81000"/>
            <a:ext cx="7747000" cy="581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107451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</a:rPr>
              <a:t>SLOPE FORMULA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libri" pitchFamily="34" charset="0"/>
                <a:cs typeface="Arial" pitchFamily="34" charset="0"/>
              </a:rPr>
              <a:t>USING THE SLOPE FORMULA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4400" y="749853"/>
                <a:ext cx="4343400" cy="576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/>
                  <a:t>Step 1:</a:t>
                </a:r>
              </a:p>
              <a:p>
                <a:pPr lvl="1" algn="just"/>
                <a:r>
                  <a:rPr lang="en-US" sz="2200" dirty="0" smtClean="0"/>
                  <a:t>Identify two points on the line.</a:t>
                </a:r>
              </a:p>
              <a:p>
                <a:pPr algn="ctr"/>
                <a:r>
                  <a:rPr lang="en-US" sz="2200" dirty="0" smtClean="0"/>
                  <a:t>(2,6) and (3,9)</a:t>
                </a:r>
              </a:p>
              <a:p>
                <a:r>
                  <a:rPr lang="en-US" sz="2200" dirty="0" smtClean="0"/>
                  <a:t>Step 2:</a:t>
                </a:r>
              </a:p>
              <a:p>
                <a:pPr lvl="1"/>
                <a:r>
                  <a:rPr lang="en-US" sz="2200" dirty="0" smtClean="0"/>
                  <a:t>LABEL each point</a:t>
                </a:r>
              </a:p>
              <a:p>
                <a:pPr algn="ctr"/>
                <a:r>
                  <a:rPr lang="en-US" sz="2200" dirty="0"/>
                  <a:t>Point 1: (2,6</a:t>
                </a:r>
                <a:r>
                  <a:rPr lang="en-US" sz="2200" dirty="0" smtClean="0"/>
                  <a:t>)</a:t>
                </a:r>
              </a:p>
              <a:p>
                <a:pPr algn="ctr"/>
                <a:r>
                  <a:rPr lang="en-US" sz="2200" dirty="0" smtClean="0"/>
                  <a:t>               (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dirty="0" smtClean="0"/>
                  <a:t>)</a:t>
                </a:r>
              </a:p>
              <a:p>
                <a:pPr algn="ctr"/>
                <a:r>
                  <a:rPr lang="en-US" sz="2200" dirty="0"/>
                  <a:t>Point </a:t>
                </a:r>
                <a:r>
                  <a:rPr lang="en-US" sz="2200" dirty="0" smtClean="0"/>
                  <a:t>2: (3,9)</a:t>
                </a:r>
                <a:endParaRPr lang="en-US" sz="2200" dirty="0"/>
              </a:p>
              <a:p>
                <a:pPr algn="ctr"/>
                <a:r>
                  <a:rPr lang="en-US" sz="2200" dirty="0"/>
                  <a:t>               (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dirty="0" smtClean="0"/>
                  <a:t>)</a:t>
                </a:r>
                <a:endParaRPr lang="en-US" sz="2200" dirty="0"/>
              </a:p>
              <a:p>
                <a:r>
                  <a:rPr lang="en-US" sz="2200" dirty="0" smtClean="0"/>
                  <a:t>Step 3:</a:t>
                </a:r>
                <a:endParaRPr lang="en-US" sz="2200" dirty="0"/>
              </a:p>
              <a:p>
                <a:pPr lvl="1"/>
                <a:r>
                  <a:rPr lang="en-US" sz="2200" dirty="0"/>
                  <a:t>Write the slope 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prstClr val="black"/>
                  </a:solidFill>
                </a:endParaRPr>
              </a:p>
              <a:p>
                <a:r>
                  <a:rPr lang="en-US" sz="2200" dirty="0"/>
                  <a:t>Step </a:t>
                </a:r>
                <a:r>
                  <a:rPr lang="en-US" sz="2200" dirty="0" smtClean="0"/>
                  <a:t>4:</a:t>
                </a:r>
              </a:p>
              <a:p>
                <a:pPr lvl="1"/>
                <a:r>
                  <a:rPr lang="en-US" sz="2200" dirty="0" smtClean="0"/>
                  <a:t>Substitute and solve (SIMPLIFY!)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2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49853"/>
                <a:ext cx="4343400" cy="5769593"/>
              </a:xfrm>
              <a:prstGeom prst="rect">
                <a:avLst/>
              </a:prstGeom>
              <a:blipFill rotWithShape="1">
                <a:blip r:embed="rId2"/>
                <a:stretch>
                  <a:fillRect l="-1683" t="-63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152400" y="990600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554144" y="1143000"/>
            <a:ext cx="1361552" cy="412929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62200" y="253611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48096" y="1986798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23104" y="142325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libri" pitchFamily="34" charset="0"/>
                <a:cs typeface="Arial" pitchFamily="34" charset="0"/>
              </a:rPr>
              <a:t>Try These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749853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Find the slope of the line between the two points:</a:t>
            </a:r>
          </a:p>
          <a:p>
            <a:pPr algn="just"/>
            <a:endParaRPr lang="en-US" sz="2800" dirty="0"/>
          </a:p>
          <a:p>
            <a:pPr algn="ctr"/>
            <a:r>
              <a:rPr lang="en-US" sz="2800" dirty="0" smtClean="0"/>
              <a:t>(6,5) and (3,2)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(-7,5</a:t>
            </a:r>
            <a:r>
              <a:rPr lang="en-US" sz="2800" dirty="0"/>
              <a:t>) and </a:t>
            </a:r>
            <a:r>
              <a:rPr lang="en-US" sz="2800" dirty="0" smtClean="0"/>
              <a:t>(2,-4)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(9,-7) </a:t>
            </a:r>
            <a:r>
              <a:rPr lang="en-US" sz="2800" dirty="0"/>
              <a:t>and </a:t>
            </a:r>
            <a:r>
              <a:rPr lang="en-US" sz="2800" dirty="0" smtClean="0"/>
              <a:t>(-3,-7)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(4.3,8.5) </a:t>
            </a:r>
            <a:r>
              <a:rPr lang="en-US" sz="2800" dirty="0"/>
              <a:t>and (</a:t>
            </a:r>
            <a:r>
              <a:rPr lang="en-US" sz="2800" dirty="0" smtClean="0"/>
              <a:t>3.1,-2.7)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(11,15) </a:t>
            </a:r>
            <a:r>
              <a:rPr lang="en-US" sz="2800" dirty="0"/>
              <a:t>and </a:t>
            </a:r>
            <a:r>
              <a:rPr lang="en-US" sz="2800" dirty="0" smtClean="0"/>
              <a:t>(11,-2)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5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223</Words>
  <Application>Microsoft Office PowerPoint</Application>
  <PresentationFormat>On-screen Show (4:3)</PresentationFormat>
  <Paragraphs>43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Finding Slope</vt:lpstr>
      <vt:lpstr>First Differences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Functions</dc:title>
  <dc:creator>Amplo, William (wamplo@psusd.us)</dc:creator>
  <cp:lastModifiedBy>Amplo, William (wamplo@psusd.us)</cp:lastModifiedBy>
  <cp:revision>35</cp:revision>
  <dcterms:created xsi:type="dcterms:W3CDTF">2006-08-16T00:00:00Z</dcterms:created>
  <dcterms:modified xsi:type="dcterms:W3CDTF">2015-09-17T20:17:37Z</dcterms:modified>
</cp:coreProperties>
</file>