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sldIdLst>
    <p:sldId id="257" r:id="rId3"/>
    <p:sldId id="264" r:id="rId4"/>
    <p:sldId id="267" r:id="rId5"/>
    <p:sldId id="327" r:id="rId6"/>
    <p:sldId id="328" r:id="rId7"/>
    <p:sldId id="329" r:id="rId8"/>
    <p:sldId id="331" r:id="rId9"/>
    <p:sldId id="333" r:id="rId10"/>
    <p:sldId id="334" r:id="rId11"/>
    <p:sldId id="336" r:id="rId12"/>
    <p:sldId id="335" r:id="rId13"/>
    <p:sldId id="337" r:id="rId14"/>
    <p:sldId id="338" r:id="rId15"/>
    <p:sldId id="339" r:id="rId16"/>
    <p:sldId id="340" r:id="rId17"/>
    <p:sldId id="341" r:id="rId18"/>
    <p:sldId id="34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50"/>
    <a:srgbClr val="FF0066"/>
    <a:srgbClr val="FF0000"/>
    <a:srgbClr val="4F81BD"/>
    <a:srgbClr val="B3A2C7"/>
    <a:srgbClr val="D996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0392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6500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3969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4024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45796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03845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8977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637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1192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6572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6564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410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7.png"/><Relationship Id="rId7" Type="http://schemas.openxmlformats.org/officeDocument/2006/relationships/image" Target="../media/image1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1905000"/>
          </a:xfrm>
        </p:spPr>
        <p:txBody>
          <a:bodyPr>
            <a:normAutofit/>
          </a:bodyPr>
          <a:lstStyle/>
          <a:p>
            <a:r>
              <a:rPr lang="en-US" dirty="0" smtClean="0"/>
              <a:t>Angle Theorems for Triangles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715000"/>
            <a:ext cx="6400800" cy="685800"/>
          </a:xfrm>
        </p:spPr>
        <p:txBody>
          <a:bodyPr/>
          <a:lstStyle/>
          <a:p>
            <a:r>
              <a:rPr lang="en-US" dirty="0" smtClean="0"/>
              <a:t>8.G.5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2197656"/>
            <a:ext cx="8763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prstClr val="black"/>
                </a:solidFill>
              </a:rPr>
              <a:t>Essential Question</a:t>
            </a:r>
            <a:r>
              <a:rPr lang="en-US" sz="4000" dirty="0" smtClean="0">
                <a:solidFill>
                  <a:prstClr val="black"/>
                </a:solidFill>
              </a:rPr>
              <a:t>?</a:t>
            </a:r>
          </a:p>
          <a:p>
            <a:pPr marL="914400"/>
            <a:r>
              <a:rPr lang="en-US" sz="4000" dirty="0" smtClean="0">
                <a:solidFill>
                  <a:prstClr val="black"/>
                </a:solidFill>
              </a:rPr>
              <a:t>What can you conclude about the measures of the angles of a triangle?</a:t>
            </a:r>
            <a:r>
              <a:rPr lang="en-US" sz="4000" dirty="0">
                <a:solidFill>
                  <a:prstClr val="black"/>
                </a:solidFill>
              </a:rPr>
              <a:t/>
            </a:r>
            <a:br>
              <a:rPr lang="en-US" sz="4000" dirty="0">
                <a:solidFill>
                  <a:prstClr val="black"/>
                </a:solidFill>
              </a:rPr>
            </a:b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128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469571"/>
            <a:ext cx="6489676" cy="3483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dirty="0"/>
              <a:t>Using the Exterior </a:t>
            </a:r>
            <a:r>
              <a:rPr lang="en-US" dirty="0" smtClean="0"/>
              <a:t>Angle Theorem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2400" y="838200"/>
            <a:ext cx="87630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Arial" pitchFamily="34" charset="0"/>
              <a:buNone/>
            </a:pPr>
            <a:r>
              <a:rPr lang="en-US" sz="2800" dirty="0" smtClean="0"/>
              <a:t>Find all missing angle measures: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5614606"/>
              </p:ext>
            </p:extLst>
          </p:nvPr>
        </p:nvGraphicFramePr>
        <p:xfrm>
          <a:off x="5562600" y="1143000"/>
          <a:ext cx="3276599" cy="2280960"/>
        </p:xfrm>
        <a:graphic>
          <a:graphicData uri="http://schemas.openxmlformats.org/drawingml/2006/table">
            <a:tbl>
              <a:tblPr/>
              <a:tblGrid>
                <a:gridCol w="1389319"/>
                <a:gridCol w="1887280"/>
              </a:tblGrid>
              <a:tr h="672225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400" dirty="0">
                          <a:solidFill>
                            <a:srgbClr val="FFFFFF"/>
                          </a:solidFill>
                          <a:effectLst/>
                          <a:latin typeface="Berlin Sans FB Demi"/>
                        </a:rPr>
                        <a:t>Angle</a:t>
                      </a:r>
                      <a:endParaRPr lang="en-US" sz="2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291" marR="86291" marT="43140" marB="4314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400" dirty="0">
                          <a:solidFill>
                            <a:srgbClr val="FFFFFF"/>
                          </a:solidFill>
                          <a:effectLst/>
                          <a:latin typeface="Berlin Sans FB Demi"/>
                        </a:rPr>
                        <a:t>Measure</a:t>
                      </a:r>
                      <a:endParaRPr lang="en-US" sz="2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291" marR="86291" marT="43140" marB="4314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536245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∠</a:t>
                      </a:r>
                      <a:r>
                        <a:rPr lang="en-US" sz="1800" i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MNP</a:t>
                      </a:r>
                      <a:endParaRPr lang="en-US" sz="1800" i="1" kern="140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6291" marR="86291" marT="43140" marB="4314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endParaRPr lang="en-US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291" marR="86291" marT="43140" marB="4314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245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ambria Math"/>
                        </a:rPr>
                        <a:t>∠</a:t>
                      </a:r>
                      <a:r>
                        <a:rPr lang="en-US" sz="1800" i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NMP</a:t>
                      </a:r>
                      <a:endParaRPr lang="en-US" sz="1800" i="1" kern="14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291" marR="86291" marT="43140" marB="4314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endParaRPr lang="en-US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291" marR="86291" marT="43140" marB="4314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245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ambria Math"/>
                        </a:rPr>
                        <a:t>∠</a:t>
                      </a:r>
                      <a:r>
                        <a:rPr lang="en-US" sz="1800" i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MPN</a:t>
                      </a:r>
                      <a:endParaRPr lang="en-US" sz="1800" i="1" kern="14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291" marR="86291" marT="43140" marB="4314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endParaRPr lang="en-US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291" marR="86291" marT="43140" marB="4314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3284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dirty="0"/>
              <a:t>Using the Exterior </a:t>
            </a:r>
            <a:r>
              <a:rPr lang="en-US" dirty="0" smtClean="0"/>
              <a:t>Angle Theorem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2" r="2132"/>
          <a:stretch/>
        </p:blipFill>
        <p:spPr bwMode="auto">
          <a:xfrm>
            <a:off x="152400" y="1153885"/>
            <a:ext cx="5714999" cy="3428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ontent Placeholder 2"/>
          <p:cNvSpPr txBox="1">
            <a:spLocks/>
          </p:cNvSpPr>
          <p:nvPr/>
        </p:nvSpPr>
        <p:spPr>
          <a:xfrm>
            <a:off x="152400" y="838200"/>
            <a:ext cx="87630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Arial" pitchFamily="34" charset="0"/>
              <a:buNone/>
            </a:pPr>
            <a:r>
              <a:rPr lang="en-US" sz="2800" dirty="0" smtClean="0"/>
              <a:t>Find all missing angle measures: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4688607"/>
              </p:ext>
            </p:extLst>
          </p:nvPr>
        </p:nvGraphicFramePr>
        <p:xfrm>
          <a:off x="5562600" y="1066800"/>
          <a:ext cx="3276599" cy="2280960"/>
        </p:xfrm>
        <a:graphic>
          <a:graphicData uri="http://schemas.openxmlformats.org/drawingml/2006/table">
            <a:tbl>
              <a:tblPr/>
              <a:tblGrid>
                <a:gridCol w="1389319"/>
                <a:gridCol w="1887280"/>
              </a:tblGrid>
              <a:tr h="672225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400" dirty="0">
                          <a:solidFill>
                            <a:srgbClr val="FFFFFF"/>
                          </a:solidFill>
                          <a:effectLst/>
                          <a:latin typeface="Berlin Sans FB Demi"/>
                        </a:rPr>
                        <a:t>Angle</a:t>
                      </a:r>
                      <a:endParaRPr lang="en-US" sz="2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291" marR="86291" marT="43140" marB="4314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400" dirty="0">
                          <a:solidFill>
                            <a:srgbClr val="FFFFFF"/>
                          </a:solidFill>
                          <a:effectLst/>
                          <a:latin typeface="Berlin Sans FB Demi"/>
                        </a:rPr>
                        <a:t>Measure</a:t>
                      </a:r>
                      <a:endParaRPr lang="en-US" sz="2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291" marR="86291" marT="43140" marB="4314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536245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ambria Math"/>
                        </a:rPr>
                        <a:t>∠</a:t>
                      </a:r>
                      <a:r>
                        <a:rPr lang="en-US" sz="1800" i="1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CAB</a:t>
                      </a:r>
                      <a:endParaRPr lang="en-US" sz="1800" i="1" kern="140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291" marR="86291" marT="43140" marB="4314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endParaRPr lang="en-US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291" marR="86291" marT="43140" marB="4314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245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ambria Math"/>
                        </a:rPr>
                        <a:t>∠</a:t>
                      </a:r>
                      <a:r>
                        <a:rPr lang="en-US" sz="1800" i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ABC</a:t>
                      </a:r>
                      <a:endParaRPr lang="en-US" sz="1800" i="1" kern="14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291" marR="86291" marT="43140" marB="4314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endParaRPr lang="en-US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291" marR="86291" marT="43140" marB="4314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245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ambria Math"/>
                        </a:rPr>
                        <a:t>∠</a:t>
                      </a:r>
                      <a:r>
                        <a:rPr lang="en-US" sz="1800" i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ACB</a:t>
                      </a:r>
                      <a:endParaRPr lang="en-US" sz="1800" i="1" kern="14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291" marR="86291" marT="43140" marB="4314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endParaRPr lang="en-US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291" marR="86291" marT="43140" marB="4314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2864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152400" y="76200"/>
            <a:ext cx="87630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Arial" pitchFamily="34" charset="0"/>
              <a:buNone/>
            </a:pPr>
            <a:r>
              <a:rPr lang="en-US" sz="2800" dirty="0" smtClean="0"/>
              <a:t>Find all missing angle measures: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720" y="1143000"/>
            <a:ext cx="4892005" cy="305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362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152400" y="76200"/>
            <a:ext cx="87630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Arial" pitchFamily="34" charset="0"/>
              <a:buNone/>
            </a:pPr>
            <a:r>
              <a:rPr lang="en-US" sz="2800" dirty="0" smtClean="0"/>
              <a:t>Find all missing angle measures: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757577"/>
            <a:ext cx="5953468" cy="284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431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152400" y="76200"/>
            <a:ext cx="87630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Arial" pitchFamily="34" charset="0"/>
              <a:buNone/>
            </a:pPr>
            <a:r>
              <a:rPr lang="en-US" sz="2800" dirty="0" smtClean="0"/>
              <a:t>Find all missing angle measures: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832967"/>
            <a:ext cx="4310063" cy="3496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143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152400" y="76200"/>
            <a:ext cx="87630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Arial" pitchFamily="34" charset="0"/>
              <a:buNone/>
            </a:pPr>
            <a:r>
              <a:rPr lang="en-US" sz="2800" dirty="0" smtClean="0"/>
              <a:t>Find all missing angle measures: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6"/>
          <a:stretch/>
        </p:blipFill>
        <p:spPr bwMode="auto">
          <a:xfrm>
            <a:off x="729343" y="685800"/>
            <a:ext cx="8146794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8381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152400" y="76200"/>
            <a:ext cx="87630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Arial" pitchFamily="34" charset="0"/>
              <a:buNone/>
            </a:pPr>
            <a:r>
              <a:rPr lang="en-US" sz="2800" dirty="0" smtClean="0"/>
              <a:t>Find all missing angle measures: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0"/>
            <a:ext cx="7010401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713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152400" y="76200"/>
            <a:ext cx="87630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Arial" pitchFamily="34" charset="0"/>
              <a:buNone/>
            </a:pPr>
            <a:r>
              <a:rPr lang="en-US" sz="2800" dirty="0" smtClean="0"/>
              <a:t>Find all missing angle measures: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52401" y="685800"/>
            <a:ext cx="6624638" cy="5257800"/>
            <a:chOff x="152401" y="685800"/>
            <a:chExt cx="6624638" cy="5257800"/>
          </a:xfrm>
        </p:grpSpPr>
        <p:pic>
          <p:nvPicPr>
            <p:cNvPr id="8194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8051" y="685800"/>
              <a:ext cx="6508988" cy="5257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Rectangle 1"/>
            <p:cNvSpPr/>
            <p:nvPr/>
          </p:nvSpPr>
          <p:spPr>
            <a:xfrm>
              <a:off x="152401" y="685800"/>
              <a:ext cx="381000" cy="381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39660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b="1" dirty="0"/>
              <a:t>Common Core Standard</a:t>
            </a:r>
            <a:r>
              <a:rPr lang="en-US" b="1" dirty="0" smtClean="0"/>
              <a:t>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1219200"/>
            <a:ext cx="8839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8.G ─Understand </a:t>
            </a:r>
            <a:r>
              <a:rPr lang="en-US" sz="2400" b="1" dirty="0"/>
              <a:t>congruence and similarity using physical models, transparencies, or geometry software.</a:t>
            </a:r>
          </a:p>
          <a:p>
            <a:pPr lvl="1" algn="just"/>
            <a:r>
              <a:rPr lang="en-US" sz="2400" dirty="0"/>
              <a:t>5. Use informal arguments to establish facts about the angle sum and exterior angle of triangles, about </a:t>
            </a:r>
            <a:r>
              <a:rPr lang="en-US" sz="2400" dirty="0" smtClean="0"/>
              <a:t>the angles </a:t>
            </a:r>
            <a:r>
              <a:rPr lang="en-US" sz="2400" dirty="0"/>
              <a:t>created when parallel lines are cut by a transversal, and the angle-angle criterion for similarity </a:t>
            </a:r>
            <a:r>
              <a:rPr lang="en-US" sz="2400" dirty="0" smtClean="0"/>
              <a:t>of triangles</a:t>
            </a:r>
            <a:r>
              <a:rPr lang="en-US" sz="2400" dirty="0"/>
              <a:t>. For example, arrange three copies of the same triangle so that the sum of the three </a:t>
            </a:r>
            <a:r>
              <a:rPr lang="en-US" sz="2400" dirty="0" smtClean="0"/>
              <a:t>angles appears </a:t>
            </a:r>
            <a:r>
              <a:rPr lang="en-US" sz="2400" dirty="0"/>
              <a:t>to form a line, and give an argument in terms of transversals why this is </a:t>
            </a:r>
            <a:r>
              <a:rPr lang="en-US" sz="2400" dirty="0" smtClean="0"/>
              <a:t>so.</a:t>
            </a: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47482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Objectives: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1828800"/>
            <a:ext cx="8153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To learn the basic angle theorems for triangles and use them to solve problems.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6398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79216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Sum of the Angle Measures in a Triangle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0"/>
            <a:ext cx="8991600" cy="114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There is a special relationship between the measures of the interior angles of a triangle.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505664"/>
            <a:ext cx="6612524" cy="3209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2"/>
          <p:cNvSpPr txBox="1">
            <a:spLocks/>
          </p:cNvSpPr>
          <p:nvPr/>
        </p:nvSpPr>
        <p:spPr>
          <a:xfrm>
            <a:off x="21771" y="1828800"/>
            <a:ext cx="3788229" cy="4876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just">
              <a:buFont typeface="+mj-lt"/>
              <a:buAutoNum type="arabicPeriod"/>
            </a:pPr>
            <a:r>
              <a:rPr lang="en-US" sz="3000" dirty="0" smtClean="0"/>
              <a:t>Using the cardstock you just received shade the inside corners and label the inside of each angle of the triangle.</a:t>
            </a:r>
          </a:p>
          <a:p>
            <a:pPr marL="514350" indent="-514350" algn="just">
              <a:buFont typeface="+mj-lt"/>
              <a:buAutoNum type="arabicPeriod"/>
            </a:pPr>
            <a:endParaRPr lang="en-US" sz="3000" dirty="0" smtClean="0"/>
          </a:p>
          <a:p>
            <a:pPr marL="514350" indent="-514350" algn="just">
              <a:buFont typeface="+mj-lt"/>
              <a:buAutoNum type="arabicPeriod"/>
            </a:pPr>
            <a:endParaRPr lang="en-US" sz="3000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sz="3000" dirty="0"/>
              <a:t>T</a:t>
            </a:r>
            <a:r>
              <a:rPr lang="en-US" sz="3000" dirty="0" smtClean="0"/>
              <a:t>ear off each corner of the </a:t>
            </a:r>
            <a:r>
              <a:rPr lang="en-US" sz="2800" dirty="0" smtClean="0"/>
              <a:t>triangle.</a:t>
            </a:r>
          </a:p>
        </p:txBody>
      </p:sp>
      <p:sp>
        <p:nvSpPr>
          <p:cNvPr id="4" name="Freeform 3"/>
          <p:cNvSpPr/>
          <p:nvPr/>
        </p:nvSpPr>
        <p:spPr>
          <a:xfrm>
            <a:off x="4973704" y="2775857"/>
            <a:ext cx="492625" cy="297400"/>
          </a:xfrm>
          <a:custGeom>
            <a:avLst/>
            <a:gdLst>
              <a:gd name="connsiteX0" fmla="*/ 207896 w 492625"/>
              <a:gd name="connsiteY0" fmla="*/ 0 h 297400"/>
              <a:gd name="connsiteX1" fmla="*/ 153467 w 492625"/>
              <a:gd name="connsiteY1" fmla="*/ 97972 h 297400"/>
              <a:gd name="connsiteX2" fmla="*/ 120810 w 492625"/>
              <a:gd name="connsiteY2" fmla="*/ 141514 h 297400"/>
              <a:gd name="connsiteX3" fmla="*/ 99039 w 492625"/>
              <a:gd name="connsiteY3" fmla="*/ 163286 h 297400"/>
              <a:gd name="connsiteX4" fmla="*/ 142582 w 492625"/>
              <a:gd name="connsiteY4" fmla="*/ 97972 h 297400"/>
              <a:gd name="connsiteX5" fmla="*/ 164353 w 492625"/>
              <a:gd name="connsiteY5" fmla="*/ 54429 h 297400"/>
              <a:gd name="connsiteX6" fmla="*/ 142582 w 492625"/>
              <a:gd name="connsiteY6" fmla="*/ 87086 h 297400"/>
              <a:gd name="connsiteX7" fmla="*/ 142582 w 492625"/>
              <a:gd name="connsiteY7" fmla="*/ 108857 h 297400"/>
              <a:gd name="connsiteX8" fmla="*/ 164353 w 492625"/>
              <a:gd name="connsiteY8" fmla="*/ 65314 h 297400"/>
              <a:gd name="connsiteX9" fmla="*/ 99039 w 492625"/>
              <a:gd name="connsiteY9" fmla="*/ 141514 h 297400"/>
              <a:gd name="connsiteX10" fmla="*/ 77267 w 492625"/>
              <a:gd name="connsiteY10" fmla="*/ 185057 h 297400"/>
              <a:gd name="connsiteX11" fmla="*/ 120810 w 492625"/>
              <a:gd name="connsiteY11" fmla="*/ 119743 h 297400"/>
              <a:gd name="connsiteX12" fmla="*/ 109925 w 492625"/>
              <a:gd name="connsiteY12" fmla="*/ 130629 h 297400"/>
              <a:gd name="connsiteX13" fmla="*/ 11953 w 492625"/>
              <a:gd name="connsiteY13" fmla="*/ 261257 h 297400"/>
              <a:gd name="connsiteX14" fmla="*/ 55496 w 492625"/>
              <a:gd name="connsiteY14" fmla="*/ 174172 h 297400"/>
              <a:gd name="connsiteX15" fmla="*/ 99039 w 492625"/>
              <a:gd name="connsiteY15" fmla="*/ 141514 h 297400"/>
              <a:gd name="connsiteX16" fmla="*/ 44610 w 492625"/>
              <a:gd name="connsiteY16" fmla="*/ 185057 h 297400"/>
              <a:gd name="connsiteX17" fmla="*/ 22839 w 492625"/>
              <a:gd name="connsiteY17" fmla="*/ 228600 h 297400"/>
              <a:gd name="connsiteX18" fmla="*/ 1067 w 492625"/>
              <a:gd name="connsiteY18" fmla="*/ 250372 h 297400"/>
              <a:gd name="connsiteX19" fmla="*/ 88153 w 492625"/>
              <a:gd name="connsiteY19" fmla="*/ 141514 h 297400"/>
              <a:gd name="connsiteX20" fmla="*/ 131696 w 492625"/>
              <a:gd name="connsiteY20" fmla="*/ 108857 h 297400"/>
              <a:gd name="connsiteX21" fmla="*/ 99039 w 492625"/>
              <a:gd name="connsiteY21" fmla="*/ 119743 h 297400"/>
              <a:gd name="connsiteX22" fmla="*/ 66382 w 492625"/>
              <a:gd name="connsiteY22" fmla="*/ 185057 h 297400"/>
              <a:gd name="connsiteX23" fmla="*/ 77267 w 492625"/>
              <a:gd name="connsiteY23" fmla="*/ 195943 h 297400"/>
              <a:gd name="connsiteX24" fmla="*/ 142582 w 492625"/>
              <a:gd name="connsiteY24" fmla="*/ 97972 h 297400"/>
              <a:gd name="connsiteX25" fmla="*/ 120810 w 492625"/>
              <a:gd name="connsiteY25" fmla="*/ 152400 h 297400"/>
              <a:gd name="connsiteX26" fmla="*/ 55496 w 492625"/>
              <a:gd name="connsiteY26" fmla="*/ 250372 h 297400"/>
              <a:gd name="connsiteX27" fmla="*/ 22839 w 492625"/>
              <a:gd name="connsiteY27" fmla="*/ 293914 h 297400"/>
              <a:gd name="connsiteX28" fmla="*/ 66382 w 492625"/>
              <a:gd name="connsiteY28" fmla="*/ 228600 h 297400"/>
              <a:gd name="connsiteX29" fmla="*/ 99039 w 492625"/>
              <a:gd name="connsiteY29" fmla="*/ 174172 h 297400"/>
              <a:gd name="connsiteX30" fmla="*/ 142582 w 492625"/>
              <a:gd name="connsiteY30" fmla="*/ 141514 h 297400"/>
              <a:gd name="connsiteX31" fmla="*/ 88153 w 492625"/>
              <a:gd name="connsiteY31" fmla="*/ 239486 h 297400"/>
              <a:gd name="connsiteX32" fmla="*/ 55496 w 492625"/>
              <a:gd name="connsiteY32" fmla="*/ 261257 h 297400"/>
              <a:gd name="connsiteX33" fmla="*/ 66382 w 492625"/>
              <a:gd name="connsiteY33" fmla="*/ 228600 h 297400"/>
              <a:gd name="connsiteX34" fmla="*/ 186125 w 492625"/>
              <a:gd name="connsiteY34" fmla="*/ 76200 h 297400"/>
              <a:gd name="connsiteX35" fmla="*/ 120810 w 492625"/>
              <a:gd name="connsiteY35" fmla="*/ 206829 h 297400"/>
              <a:gd name="connsiteX36" fmla="*/ 99039 w 492625"/>
              <a:gd name="connsiteY36" fmla="*/ 261257 h 297400"/>
              <a:gd name="connsiteX37" fmla="*/ 142582 w 492625"/>
              <a:gd name="connsiteY37" fmla="*/ 141514 h 297400"/>
              <a:gd name="connsiteX38" fmla="*/ 120810 w 492625"/>
              <a:gd name="connsiteY38" fmla="*/ 163286 h 297400"/>
              <a:gd name="connsiteX39" fmla="*/ 109925 w 492625"/>
              <a:gd name="connsiteY39" fmla="*/ 206829 h 297400"/>
              <a:gd name="connsiteX40" fmla="*/ 99039 w 492625"/>
              <a:gd name="connsiteY40" fmla="*/ 239486 h 297400"/>
              <a:gd name="connsiteX41" fmla="*/ 142582 w 492625"/>
              <a:gd name="connsiteY41" fmla="*/ 130629 h 297400"/>
              <a:gd name="connsiteX42" fmla="*/ 164353 w 492625"/>
              <a:gd name="connsiteY42" fmla="*/ 97972 h 297400"/>
              <a:gd name="connsiteX43" fmla="*/ 175239 w 492625"/>
              <a:gd name="connsiteY43" fmla="*/ 65314 h 297400"/>
              <a:gd name="connsiteX44" fmla="*/ 153467 w 492625"/>
              <a:gd name="connsiteY44" fmla="*/ 119743 h 297400"/>
              <a:gd name="connsiteX45" fmla="*/ 142582 w 492625"/>
              <a:gd name="connsiteY45" fmla="*/ 152400 h 297400"/>
              <a:gd name="connsiteX46" fmla="*/ 153467 w 492625"/>
              <a:gd name="connsiteY46" fmla="*/ 97972 h 297400"/>
              <a:gd name="connsiteX47" fmla="*/ 142582 w 492625"/>
              <a:gd name="connsiteY47" fmla="*/ 185057 h 297400"/>
              <a:gd name="connsiteX48" fmla="*/ 175239 w 492625"/>
              <a:gd name="connsiteY48" fmla="*/ 76200 h 297400"/>
              <a:gd name="connsiteX49" fmla="*/ 164353 w 492625"/>
              <a:gd name="connsiteY49" fmla="*/ 174172 h 297400"/>
              <a:gd name="connsiteX50" fmla="*/ 153467 w 492625"/>
              <a:gd name="connsiteY50" fmla="*/ 206829 h 297400"/>
              <a:gd name="connsiteX51" fmla="*/ 175239 w 492625"/>
              <a:gd name="connsiteY51" fmla="*/ 152400 h 297400"/>
              <a:gd name="connsiteX52" fmla="*/ 207896 w 492625"/>
              <a:gd name="connsiteY52" fmla="*/ 76200 h 297400"/>
              <a:gd name="connsiteX53" fmla="*/ 197010 w 492625"/>
              <a:gd name="connsiteY53" fmla="*/ 97972 h 297400"/>
              <a:gd name="connsiteX54" fmla="*/ 218782 w 492625"/>
              <a:gd name="connsiteY54" fmla="*/ 217714 h 297400"/>
              <a:gd name="connsiteX55" fmla="*/ 229667 w 492625"/>
              <a:gd name="connsiteY55" fmla="*/ 130629 h 297400"/>
              <a:gd name="connsiteX56" fmla="*/ 218782 w 492625"/>
              <a:gd name="connsiteY56" fmla="*/ 87086 h 297400"/>
              <a:gd name="connsiteX57" fmla="*/ 186125 w 492625"/>
              <a:gd name="connsiteY57" fmla="*/ 108857 h 297400"/>
              <a:gd name="connsiteX58" fmla="*/ 218782 w 492625"/>
              <a:gd name="connsiteY58" fmla="*/ 228600 h 297400"/>
              <a:gd name="connsiteX59" fmla="*/ 218782 w 492625"/>
              <a:gd name="connsiteY59" fmla="*/ 76200 h 297400"/>
              <a:gd name="connsiteX60" fmla="*/ 207896 w 492625"/>
              <a:gd name="connsiteY60" fmla="*/ 119743 h 297400"/>
              <a:gd name="connsiteX61" fmla="*/ 218782 w 492625"/>
              <a:gd name="connsiteY61" fmla="*/ 206829 h 297400"/>
              <a:gd name="connsiteX62" fmla="*/ 240553 w 492625"/>
              <a:gd name="connsiteY62" fmla="*/ 76200 h 297400"/>
              <a:gd name="connsiteX63" fmla="*/ 262325 w 492625"/>
              <a:gd name="connsiteY63" fmla="*/ 228600 h 297400"/>
              <a:gd name="connsiteX64" fmla="*/ 273210 w 492625"/>
              <a:gd name="connsiteY64" fmla="*/ 185057 h 297400"/>
              <a:gd name="connsiteX65" fmla="*/ 240553 w 492625"/>
              <a:gd name="connsiteY65" fmla="*/ 97972 h 297400"/>
              <a:gd name="connsiteX66" fmla="*/ 262325 w 492625"/>
              <a:gd name="connsiteY66" fmla="*/ 195943 h 297400"/>
              <a:gd name="connsiteX67" fmla="*/ 284096 w 492625"/>
              <a:gd name="connsiteY67" fmla="*/ 250372 h 297400"/>
              <a:gd name="connsiteX68" fmla="*/ 294982 w 492625"/>
              <a:gd name="connsiteY68" fmla="*/ 206829 h 297400"/>
              <a:gd name="connsiteX69" fmla="*/ 262325 w 492625"/>
              <a:gd name="connsiteY69" fmla="*/ 163286 h 297400"/>
              <a:gd name="connsiteX70" fmla="*/ 218782 w 492625"/>
              <a:gd name="connsiteY70" fmla="*/ 76200 h 297400"/>
              <a:gd name="connsiteX71" fmla="*/ 197010 w 492625"/>
              <a:gd name="connsiteY71" fmla="*/ 108857 h 297400"/>
              <a:gd name="connsiteX72" fmla="*/ 218782 w 492625"/>
              <a:gd name="connsiteY72" fmla="*/ 163286 h 297400"/>
              <a:gd name="connsiteX73" fmla="*/ 305867 w 492625"/>
              <a:gd name="connsiteY73" fmla="*/ 228600 h 297400"/>
              <a:gd name="connsiteX74" fmla="*/ 294982 w 492625"/>
              <a:gd name="connsiteY74" fmla="*/ 174172 h 297400"/>
              <a:gd name="connsiteX75" fmla="*/ 262325 w 492625"/>
              <a:gd name="connsiteY75" fmla="*/ 141514 h 297400"/>
              <a:gd name="connsiteX76" fmla="*/ 207896 w 492625"/>
              <a:gd name="connsiteY76" fmla="*/ 76200 h 297400"/>
              <a:gd name="connsiteX77" fmla="*/ 262325 w 492625"/>
              <a:gd name="connsiteY77" fmla="*/ 174172 h 297400"/>
              <a:gd name="connsiteX78" fmla="*/ 273210 w 492625"/>
              <a:gd name="connsiteY78" fmla="*/ 217714 h 297400"/>
              <a:gd name="connsiteX79" fmla="*/ 251439 w 492625"/>
              <a:gd name="connsiteY79" fmla="*/ 141514 h 297400"/>
              <a:gd name="connsiteX80" fmla="*/ 240553 w 492625"/>
              <a:gd name="connsiteY80" fmla="*/ 76200 h 297400"/>
              <a:gd name="connsiteX81" fmla="*/ 229667 w 492625"/>
              <a:gd name="connsiteY81" fmla="*/ 108857 h 297400"/>
              <a:gd name="connsiteX82" fmla="*/ 305867 w 492625"/>
              <a:gd name="connsiteY82" fmla="*/ 206829 h 297400"/>
              <a:gd name="connsiteX83" fmla="*/ 251439 w 492625"/>
              <a:gd name="connsiteY83" fmla="*/ 54429 h 297400"/>
              <a:gd name="connsiteX84" fmla="*/ 218782 w 492625"/>
              <a:gd name="connsiteY84" fmla="*/ 43543 h 297400"/>
              <a:gd name="connsiteX85" fmla="*/ 262325 w 492625"/>
              <a:gd name="connsiteY85" fmla="*/ 130629 h 297400"/>
              <a:gd name="connsiteX86" fmla="*/ 327639 w 492625"/>
              <a:gd name="connsiteY86" fmla="*/ 174172 h 297400"/>
              <a:gd name="connsiteX87" fmla="*/ 360296 w 492625"/>
              <a:gd name="connsiteY87" fmla="*/ 195943 h 297400"/>
              <a:gd name="connsiteX88" fmla="*/ 273210 w 492625"/>
              <a:gd name="connsiteY88" fmla="*/ 65314 h 297400"/>
              <a:gd name="connsiteX89" fmla="*/ 240553 w 492625"/>
              <a:gd name="connsiteY89" fmla="*/ 32657 h 297400"/>
              <a:gd name="connsiteX90" fmla="*/ 262325 w 492625"/>
              <a:gd name="connsiteY90" fmla="*/ 76200 h 297400"/>
              <a:gd name="connsiteX91" fmla="*/ 327639 w 492625"/>
              <a:gd name="connsiteY91" fmla="*/ 141514 h 297400"/>
              <a:gd name="connsiteX92" fmla="*/ 349410 w 492625"/>
              <a:gd name="connsiteY92" fmla="*/ 174172 h 297400"/>
              <a:gd name="connsiteX93" fmla="*/ 305867 w 492625"/>
              <a:gd name="connsiteY93" fmla="*/ 76200 h 297400"/>
              <a:gd name="connsiteX94" fmla="*/ 273210 w 492625"/>
              <a:gd name="connsiteY94" fmla="*/ 43543 h 297400"/>
              <a:gd name="connsiteX95" fmla="*/ 349410 w 492625"/>
              <a:gd name="connsiteY95" fmla="*/ 130629 h 297400"/>
              <a:gd name="connsiteX96" fmla="*/ 371182 w 492625"/>
              <a:gd name="connsiteY96" fmla="*/ 152400 h 297400"/>
              <a:gd name="connsiteX97" fmla="*/ 349410 w 492625"/>
              <a:gd name="connsiteY97" fmla="*/ 119743 h 297400"/>
              <a:gd name="connsiteX98" fmla="*/ 382067 w 492625"/>
              <a:gd name="connsiteY98" fmla="*/ 163286 h 297400"/>
              <a:gd name="connsiteX99" fmla="*/ 403839 w 492625"/>
              <a:gd name="connsiteY99" fmla="*/ 195943 h 297400"/>
              <a:gd name="connsiteX100" fmla="*/ 458267 w 492625"/>
              <a:gd name="connsiteY100" fmla="*/ 217714 h 297400"/>
              <a:gd name="connsiteX101" fmla="*/ 425610 w 492625"/>
              <a:gd name="connsiteY101" fmla="*/ 174172 h 297400"/>
              <a:gd name="connsiteX102" fmla="*/ 382067 w 492625"/>
              <a:gd name="connsiteY102" fmla="*/ 152400 h 297400"/>
              <a:gd name="connsiteX103" fmla="*/ 392953 w 492625"/>
              <a:gd name="connsiteY103" fmla="*/ 141514 h 297400"/>
              <a:gd name="connsiteX104" fmla="*/ 469153 w 492625"/>
              <a:gd name="connsiteY104" fmla="*/ 206829 h 297400"/>
              <a:gd name="connsiteX105" fmla="*/ 490925 w 492625"/>
              <a:gd name="connsiteY105" fmla="*/ 228600 h 297400"/>
              <a:gd name="connsiteX106" fmla="*/ 360296 w 492625"/>
              <a:gd name="connsiteY106" fmla="*/ 130629 h 297400"/>
              <a:gd name="connsiteX107" fmla="*/ 425610 w 492625"/>
              <a:gd name="connsiteY107" fmla="*/ 174172 h 297400"/>
              <a:gd name="connsiteX108" fmla="*/ 447382 w 492625"/>
              <a:gd name="connsiteY108" fmla="*/ 195943 h 297400"/>
              <a:gd name="connsiteX109" fmla="*/ 447382 w 492625"/>
              <a:gd name="connsiteY109" fmla="*/ 206829 h 297400"/>
              <a:gd name="connsiteX110" fmla="*/ 414725 w 492625"/>
              <a:gd name="connsiteY110" fmla="*/ 174172 h 297400"/>
              <a:gd name="connsiteX111" fmla="*/ 349410 w 492625"/>
              <a:gd name="connsiteY111" fmla="*/ 130629 h 297400"/>
              <a:gd name="connsiteX112" fmla="*/ 425610 w 492625"/>
              <a:gd name="connsiteY112" fmla="*/ 206829 h 297400"/>
              <a:gd name="connsiteX113" fmla="*/ 458267 w 492625"/>
              <a:gd name="connsiteY113" fmla="*/ 239486 h 297400"/>
              <a:gd name="connsiteX114" fmla="*/ 382067 w 492625"/>
              <a:gd name="connsiteY114" fmla="*/ 185057 h 297400"/>
              <a:gd name="connsiteX115" fmla="*/ 316753 w 492625"/>
              <a:gd name="connsiteY115" fmla="*/ 130629 h 297400"/>
              <a:gd name="connsiteX116" fmla="*/ 338525 w 492625"/>
              <a:gd name="connsiteY116" fmla="*/ 152400 h 297400"/>
              <a:gd name="connsiteX117" fmla="*/ 382067 w 492625"/>
              <a:gd name="connsiteY117" fmla="*/ 217714 h 297400"/>
              <a:gd name="connsiteX118" fmla="*/ 338525 w 492625"/>
              <a:gd name="connsiteY118" fmla="*/ 141514 h 297400"/>
              <a:gd name="connsiteX119" fmla="*/ 305867 w 492625"/>
              <a:gd name="connsiteY119" fmla="*/ 130629 h 297400"/>
              <a:gd name="connsiteX120" fmla="*/ 382067 w 492625"/>
              <a:gd name="connsiteY120" fmla="*/ 283029 h 297400"/>
              <a:gd name="connsiteX121" fmla="*/ 360296 w 492625"/>
              <a:gd name="connsiteY121" fmla="*/ 185057 h 297400"/>
              <a:gd name="connsiteX122" fmla="*/ 327639 w 492625"/>
              <a:gd name="connsiteY122" fmla="*/ 163286 h 297400"/>
              <a:gd name="connsiteX123" fmla="*/ 371182 w 492625"/>
              <a:gd name="connsiteY123" fmla="*/ 250372 h 297400"/>
              <a:gd name="connsiteX124" fmla="*/ 403839 w 492625"/>
              <a:gd name="connsiteY124" fmla="*/ 228600 h 297400"/>
              <a:gd name="connsiteX125" fmla="*/ 316753 w 492625"/>
              <a:gd name="connsiteY125" fmla="*/ 163286 h 297400"/>
              <a:gd name="connsiteX126" fmla="*/ 305867 w 492625"/>
              <a:gd name="connsiteY126" fmla="*/ 195943 h 297400"/>
              <a:gd name="connsiteX127" fmla="*/ 338525 w 492625"/>
              <a:gd name="connsiteY127" fmla="*/ 283029 h 297400"/>
              <a:gd name="connsiteX128" fmla="*/ 382067 w 492625"/>
              <a:gd name="connsiteY128" fmla="*/ 293914 h 297400"/>
              <a:gd name="connsiteX129" fmla="*/ 403839 w 492625"/>
              <a:gd name="connsiteY129" fmla="*/ 261257 h 297400"/>
              <a:gd name="connsiteX130" fmla="*/ 392953 w 492625"/>
              <a:gd name="connsiteY130" fmla="*/ 250372 h 297400"/>
              <a:gd name="connsiteX131" fmla="*/ 425610 w 492625"/>
              <a:gd name="connsiteY131" fmla="*/ 272143 h 297400"/>
              <a:gd name="connsiteX132" fmla="*/ 414725 w 492625"/>
              <a:gd name="connsiteY132" fmla="*/ 239486 h 297400"/>
              <a:gd name="connsiteX133" fmla="*/ 360296 w 492625"/>
              <a:gd name="connsiteY133" fmla="*/ 239486 h 297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</a:cxnLst>
            <a:rect l="l" t="t" r="r" b="b"/>
            <a:pathLst>
              <a:path w="492625" h="297400">
                <a:moveTo>
                  <a:pt x="207896" y="0"/>
                </a:moveTo>
                <a:cubicBezTo>
                  <a:pt x="189753" y="32657"/>
                  <a:pt x="173047" y="66155"/>
                  <a:pt x="153467" y="97972"/>
                </a:cubicBezTo>
                <a:cubicBezTo>
                  <a:pt x="143958" y="113423"/>
                  <a:pt x="132425" y="127576"/>
                  <a:pt x="120810" y="141514"/>
                </a:cubicBezTo>
                <a:cubicBezTo>
                  <a:pt x="114240" y="149398"/>
                  <a:pt x="94449" y="172466"/>
                  <a:pt x="99039" y="163286"/>
                </a:cubicBezTo>
                <a:cubicBezTo>
                  <a:pt x="110741" y="139883"/>
                  <a:pt x="129120" y="120409"/>
                  <a:pt x="142582" y="97972"/>
                </a:cubicBezTo>
                <a:cubicBezTo>
                  <a:pt x="150931" y="84057"/>
                  <a:pt x="164353" y="54429"/>
                  <a:pt x="164353" y="54429"/>
                </a:cubicBezTo>
                <a:cubicBezTo>
                  <a:pt x="157096" y="65315"/>
                  <a:pt x="151096" y="77153"/>
                  <a:pt x="142582" y="87086"/>
                </a:cubicBezTo>
                <a:cubicBezTo>
                  <a:pt x="101319" y="135226"/>
                  <a:pt x="69805" y="145246"/>
                  <a:pt x="142582" y="108857"/>
                </a:cubicBezTo>
                <a:cubicBezTo>
                  <a:pt x="149839" y="94343"/>
                  <a:pt x="180580" y="65314"/>
                  <a:pt x="164353" y="65314"/>
                </a:cubicBezTo>
                <a:cubicBezTo>
                  <a:pt x="149158" y="65314"/>
                  <a:pt x="108231" y="125427"/>
                  <a:pt x="99039" y="141514"/>
                </a:cubicBezTo>
                <a:cubicBezTo>
                  <a:pt x="90988" y="155603"/>
                  <a:pt x="65792" y="196532"/>
                  <a:pt x="77267" y="185057"/>
                </a:cubicBezTo>
                <a:cubicBezTo>
                  <a:pt x="95769" y="166555"/>
                  <a:pt x="139311" y="101240"/>
                  <a:pt x="120810" y="119743"/>
                </a:cubicBezTo>
                <a:cubicBezTo>
                  <a:pt x="117182" y="123372"/>
                  <a:pt x="112220" y="126039"/>
                  <a:pt x="109925" y="130629"/>
                </a:cubicBezTo>
                <a:cubicBezTo>
                  <a:pt x="91791" y="166896"/>
                  <a:pt x="49189" y="261257"/>
                  <a:pt x="11953" y="261257"/>
                </a:cubicBezTo>
                <a:cubicBezTo>
                  <a:pt x="-20502" y="261257"/>
                  <a:pt x="36407" y="200419"/>
                  <a:pt x="55496" y="174172"/>
                </a:cubicBezTo>
                <a:cubicBezTo>
                  <a:pt x="66167" y="159499"/>
                  <a:pt x="113206" y="130180"/>
                  <a:pt x="99039" y="141514"/>
                </a:cubicBezTo>
                <a:lnTo>
                  <a:pt x="44610" y="185057"/>
                </a:lnTo>
                <a:cubicBezTo>
                  <a:pt x="37353" y="199571"/>
                  <a:pt x="31840" y="215098"/>
                  <a:pt x="22839" y="228600"/>
                </a:cubicBezTo>
                <a:cubicBezTo>
                  <a:pt x="17146" y="237140"/>
                  <a:pt x="-5091" y="258583"/>
                  <a:pt x="1067" y="250372"/>
                </a:cubicBezTo>
                <a:cubicBezTo>
                  <a:pt x="28948" y="213197"/>
                  <a:pt x="50978" y="169395"/>
                  <a:pt x="88153" y="141514"/>
                </a:cubicBezTo>
                <a:cubicBezTo>
                  <a:pt x="102667" y="130628"/>
                  <a:pt x="123582" y="125084"/>
                  <a:pt x="131696" y="108857"/>
                </a:cubicBezTo>
                <a:cubicBezTo>
                  <a:pt x="136828" y="98594"/>
                  <a:pt x="109925" y="116114"/>
                  <a:pt x="99039" y="119743"/>
                </a:cubicBezTo>
                <a:cubicBezTo>
                  <a:pt x="36643" y="213334"/>
                  <a:pt x="111451" y="94919"/>
                  <a:pt x="66382" y="185057"/>
                </a:cubicBezTo>
                <a:cubicBezTo>
                  <a:pt x="48240" y="221342"/>
                  <a:pt x="22837" y="232229"/>
                  <a:pt x="77267" y="195943"/>
                </a:cubicBezTo>
                <a:cubicBezTo>
                  <a:pt x="85997" y="178484"/>
                  <a:pt x="122452" y="97972"/>
                  <a:pt x="142582" y="97972"/>
                </a:cubicBezTo>
                <a:cubicBezTo>
                  <a:pt x="162122" y="97972"/>
                  <a:pt x="130505" y="135434"/>
                  <a:pt x="120810" y="152400"/>
                </a:cubicBezTo>
                <a:cubicBezTo>
                  <a:pt x="101337" y="186478"/>
                  <a:pt x="77837" y="218102"/>
                  <a:pt x="55496" y="250372"/>
                </a:cubicBezTo>
                <a:cubicBezTo>
                  <a:pt x="45169" y="265289"/>
                  <a:pt x="14725" y="310141"/>
                  <a:pt x="22839" y="293914"/>
                </a:cubicBezTo>
                <a:cubicBezTo>
                  <a:pt x="34541" y="270510"/>
                  <a:pt x="52334" y="250675"/>
                  <a:pt x="66382" y="228600"/>
                </a:cubicBezTo>
                <a:cubicBezTo>
                  <a:pt x="77741" y="210750"/>
                  <a:pt x="85106" y="190095"/>
                  <a:pt x="99039" y="174172"/>
                </a:cubicBezTo>
                <a:cubicBezTo>
                  <a:pt x="110986" y="160518"/>
                  <a:pt x="128068" y="152400"/>
                  <a:pt x="142582" y="141514"/>
                </a:cubicBezTo>
                <a:cubicBezTo>
                  <a:pt x="130219" y="166238"/>
                  <a:pt x="104553" y="220352"/>
                  <a:pt x="88153" y="239486"/>
                </a:cubicBezTo>
                <a:cubicBezTo>
                  <a:pt x="79639" y="249419"/>
                  <a:pt x="66382" y="254000"/>
                  <a:pt x="55496" y="261257"/>
                </a:cubicBezTo>
                <a:cubicBezTo>
                  <a:pt x="59125" y="250371"/>
                  <a:pt x="60222" y="238281"/>
                  <a:pt x="66382" y="228600"/>
                </a:cubicBezTo>
                <a:cubicBezTo>
                  <a:pt x="95936" y="182158"/>
                  <a:pt x="149676" y="119938"/>
                  <a:pt x="186125" y="76200"/>
                </a:cubicBezTo>
                <a:cubicBezTo>
                  <a:pt x="135706" y="202246"/>
                  <a:pt x="200670" y="47109"/>
                  <a:pt x="120810" y="206829"/>
                </a:cubicBezTo>
                <a:cubicBezTo>
                  <a:pt x="112071" y="224306"/>
                  <a:pt x="99039" y="280797"/>
                  <a:pt x="99039" y="261257"/>
                </a:cubicBezTo>
                <a:cubicBezTo>
                  <a:pt x="99039" y="198895"/>
                  <a:pt x="115119" y="182708"/>
                  <a:pt x="142582" y="141514"/>
                </a:cubicBezTo>
                <a:cubicBezTo>
                  <a:pt x="143894" y="137577"/>
                  <a:pt x="189359" y="9047"/>
                  <a:pt x="120810" y="163286"/>
                </a:cubicBezTo>
                <a:cubicBezTo>
                  <a:pt x="114734" y="176958"/>
                  <a:pt x="114035" y="192444"/>
                  <a:pt x="109925" y="206829"/>
                </a:cubicBezTo>
                <a:cubicBezTo>
                  <a:pt x="106773" y="217862"/>
                  <a:pt x="94519" y="250033"/>
                  <a:pt x="99039" y="239486"/>
                </a:cubicBezTo>
                <a:cubicBezTo>
                  <a:pt x="114434" y="203565"/>
                  <a:pt x="126205" y="166113"/>
                  <a:pt x="142582" y="130629"/>
                </a:cubicBezTo>
                <a:cubicBezTo>
                  <a:pt x="148064" y="118750"/>
                  <a:pt x="158502" y="109674"/>
                  <a:pt x="164353" y="97972"/>
                </a:cubicBezTo>
                <a:cubicBezTo>
                  <a:pt x="169485" y="87709"/>
                  <a:pt x="180371" y="55051"/>
                  <a:pt x="175239" y="65314"/>
                </a:cubicBezTo>
                <a:cubicBezTo>
                  <a:pt x="166500" y="82792"/>
                  <a:pt x="160328" y="101446"/>
                  <a:pt x="153467" y="119743"/>
                </a:cubicBezTo>
                <a:cubicBezTo>
                  <a:pt x="149438" y="130487"/>
                  <a:pt x="140332" y="163652"/>
                  <a:pt x="142582" y="152400"/>
                </a:cubicBezTo>
                <a:cubicBezTo>
                  <a:pt x="146210" y="134257"/>
                  <a:pt x="153467" y="79470"/>
                  <a:pt x="153467" y="97972"/>
                </a:cubicBezTo>
                <a:cubicBezTo>
                  <a:pt x="153467" y="127226"/>
                  <a:pt x="133331" y="157304"/>
                  <a:pt x="142582" y="185057"/>
                </a:cubicBezTo>
                <a:cubicBezTo>
                  <a:pt x="155681" y="224352"/>
                  <a:pt x="175239" y="44779"/>
                  <a:pt x="175239" y="76200"/>
                </a:cubicBezTo>
                <a:cubicBezTo>
                  <a:pt x="175239" y="109058"/>
                  <a:pt x="169755" y="141761"/>
                  <a:pt x="164353" y="174172"/>
                </a:cubicBezTo>
                <a:cubicBezTo>
                  <a:pt x="162467" y="185490"/>
                  <a:pt x="150315" y="217862"/>
                  <a:pt x="153467" y="206829"/>
                </a:cubicBezTo>
                <a:cubicBezTo>
                  <a:pt x="195661" y="59153"/>
                  <a:pt x="191494" y="71128"/>
                  <a:pt x="175239" y="152400"/>
                </a:cubicBezTo>
                <a:cubicBezTo>
                  <a:pt x="196466" y="237304"/>
                  <a:pt x="182090" y="205229"/>
                  <a:pt x="207896" y="76200"/>
                </a:cubicBezTo>
                <a:cubicBezTo>
                  <a:pt x="216121" y="35073"/>
                  <a:pt x="236133" y="-19394"/>
                  <a:pt x="197010" y="97972"/>
                </a:cubicBezTo>
                <a:cubicBezTo>
                  <a:pt x="204267" y="137886"/>
                  <a:pt x="190096" y="189028"/>
                  <a:pt x="218782" y="217714"/>
                </a:cubicBezTo>
                <a:cubicBezTo>
                  <a:pt x="239468" y="238400"/>
                  <a:pt x="229667" y="159883"/>
                  <a:pt x="229667" y="130629"/>
                </a:cubicBezTo>
                <a:cubicBezTo>
                  <a:pt x="229667" y="115668"/>
                  <a:pt x="222410" y="101600"/>
                  <a:pt x="218782" y="87086"/>
                </a:cubicBezTo>
                <a:cubicBezTo>
                  <a:pt x="207896" y="94343"/>
                  <a:pt x="188465" y="95985"/>
                  <a:pt x="186125" y="108857"/>
                </a:cubicBezTo>
                <a:cubicBezTo>
                  <a:pt x="171332" y="190219"/>
                  <a:pt x="182150" y="191969"/>
                  <a:pt x="218782" y="228600"/>
                </a:cubicBezTo>
                <a:cubicBezTo>
                  <a:pt x="220848" y="212072"/>
                  <a:pt x="243195" y="100613"/>
                  <a:pt x="218782" y="76200"/>
                </a:cubicBezTo>
                <a:cubicBezTo>
                  <a:pt x="208203" y="65621"/>
                  <a:pt x="211525" y="105229"/>
                  <a:pt x="207896" y="119743"/>
                </a:cubicBezTo>
                <a:cubicBezTo>
                  <a:pt x="211525" y="148772"/>
                  <a:pt x="198096" y="186143"/>
                  <a:pt x="218782" y="206829"/>
                </a:cubicBezTo>
                <a:cubicBezTo>
                  <a:pt x="277138" y="265185"/>
                  <a:pt x="240553" y="-20757"/>
                  <a:pt x="240553" y="76200"/>
                </a:cubicBezTo>
                <a:cubicBezTo>
                  <a:pt x="240553" y="171597"/>
                  <a:pt x="242179" y="168163"/>
                  <a:pt x="262325" y="228600"/>
                </a:cubicBezTo>
                <a:cubicBezTo>
                  <a:pt x="265953" y="214086"/>
                  <a:pt x="273210" y="200018"/>
                  <a:pt x="273210" y="185057"/>
                </a:cubicBezTo>
                <a:cubicBezTo>
                  <a:pt x="273210" y="137975"/>
                  <a:pt x="263077" y="131757"/>
                  <a:pt x="240553" y="97972"/>
                </a:cubicBezTo>
                <a:cubicBezTo>
                  <a:pt x="247810" y="130629"/>
                  <a:pt x="253135" y="163776"/>
                  <a:pt x="262325" y="195943"/>
                </a:cubicBezTo>
                <a:cubicBezTo>
                  <a:pt x="267693" y="214732"/>
                  <a:pt x="265558" y="244193"/>
                  <a:pt x="284096" y="250372"/>
                </a:cubicBezTo>
                <a:cubicBezTo>
                  <a:pt x="298289" y="255103"/>
                  <a:pt x="291353" y="221343"/>
                  <a:pt x="294982" y="206829"/>
                </a:cubicBezTo>
                <a:cubicBezTo>
                  <a:pt x="284096" y="192315"/>
                  <a:pt x="271136" y="179146"/>
                  <a:pt x="262325" y="163286"/>
                </a:cubicBezTo>
                <a:cubicBezTo>
                  <a:pt x="173553" y="3498"/>
                  <a:pt x="292997" y="187524"/>
                  <a:pt x="218782" y="76200"/>
                </a:cubicBezTo>
                <a:cubicBezTo>
                  <a:pt x="211525" y="87086"/>
                  <a:pt x="197010" y="95774"/>
                  <a:pt x="197010" y="108857"/>
                </a:cubicBezTo>
                <a:cubicBezTo>
                  <a:pt x="197010" y="128398"/>
                  <a:pt x="208425" y="146716"/>
                  <a:pt x="218782" y="163286"/>
                </a:cubicBezTo>
                <a:cubicBezTo>
                  <a:pt x="237829" y="193761"/>
                  <a:pt x="277505" y="211582"/>
                  <a:pt x="305867" y="228600"/>
                </a:cubicBezTo>
                <a:cubicBezTo>
                  <a:pt x="302239" y="210457"/>
                  <a:pt x="303256" y="190721"/>
                  <a:pt x="294982" y="174172"/>
                </a:cubicBezTo>
                <a:cubicBezTo>
                  <a:pt x="288097" y="160402"/>
                  <a:pt x="272181" y="153341"/>
                  <a:pt x="262325" y="141514"/>
                </a:cubicBezTo>
                <a:cubicBezTo>
                  <a:pt x="186554" y="50589"/>
                  <a:pt x="303295" y="171599"/>
                  <a:pt x="207896" y="76200"/>
                </a:cubicBezTo>
                <a:cubicBezTo>
                  <a:pt x="234535" y="156119"/>
                  <a:pt x="213440" y="125287"/>
                  <a:pt x="262325" y="174172"/>
                </a:cubicBezTo>
                <a:cubicBezTo>
                  <a:pt x="265953" y="188686"/>
                  <a:pt x="277941" y="231907"/>
                  <a:pt x="273210" y="217714"/>
                </a:cubicBezTo>
                <a:cubicBezTo>
                  <a:pt x="264856" y="192653"/>
                  <a:pt x="257379" y="167254"/>
                  <a:pt x="251439" y="141514"/>
                </a:cubicBezTo>
                <a:cubicBezTo>
                  <a:pt x="246476" y="120008"/>
                  <a:pt x="244182" y="97971"/>
                  <a:pt x="240553" y="76200"/>
                </a:cubicBezTo>
                <a:cubicBezTo>
                  <a:pt x="236924" y="87086"/>
                  <a:pt x="225405" y="98203"/>
                  <a:pt x="229667" y="108857"/>
                </a:cubicBezTo>
                <a:cubicBezTo>
                  <a:pt x="245770" y="149116"/>
                  <a:pt x="276587" y="177548"/>
                  <a:pt x="305867" y="206829"/>
                </a:cubicBezTo>
                <a:cubicBezTo>
                  <a:pt x="295961" y="137480"/>
                  <a:pt x="301879" y="112075"/>
                  <a:pt x="251439" y="54429"/>
                </a:cubicBezTo>
                <a:cubicBezTo>
                  <a:pt x="243883" y="45794"/>
                  <a:pt x="229668" y="47172"/>
                  <a:pt x="218782" y="43543"/>
                </a:cubicBezTo>
                <a:cubicBezTo>
                  <a:pt x="229388" y="75362"/>
                  <a:pt x="236615" y="104919"/>
                  <a:pt x="262325" y="130629"/>
                </a:cubicBezTo>
                <a:cubicBezTo>
                  <a:pt x="280827" y="149131"/>
                  <a:pt x="305868" y="159658"/>
                  <a:pt x="327639" y="174172"/>
                </a:cubicBezTo>
                <a:lnTo>
                  <a:pt x="360296" y="195943"/>
                </a:lnTo>
                <a:cubicBezTo>
                  <a:pt x="328789" y="101419"/>
                  <a:pt x="354752" y="146856"/>
                  <a:pt x="273210" y="65314"/>
                </a:cubicBezTo>
                <a:cubicBezTo>
                  <a:pt x="262324" y="54428"/>
                  <a:pt x="233668" y="18888"/>
                  <a:pt x="240553" y="32657"/>
                </a:cubicBezTo>
                <a:cubicBezTo>
                  <a:pt x="247810" y="47171"/>
                  <a:pt x="252188" y="63528"/>
                  <a:pt x="262325" y="76200"/>
                </a:cubicBezTo>
                <a:cubicBezTo>
                  <a:pt x="281559" y="100242"/>
                  <a:pt x="310561" y="115895"/>
                  <a:pt x="327639" y="141514"/>
                </a:cubicBezTo>
                <a:lnTo>
                  <a:pt x="349410" y="174172"/>
                </a:lnTo>
                <a:cubicBezTo>
                  <a:pt x="336960" y="124369"/>
                  <a:pt x="341179" y="123282"/>
                  <a:pt x="305867" y="76200"/>
                </a:cubicBezTo>
                <a:cubicBezTo>
                  <a:pt x="296630" y="63884"/>
                  <a:pt x="273210" y="28148"/>
                  <a:pt x="273210" y="43543"/>
                </a:cubicBezTo>
                <a:cubicBezTo>
                  <a:pt x="273210" y="58534"/>
                  <a:pt x="343919" y="125138"/>
                  <a:pt x="349410" y="130629"/>
                </a:cubicBezTo>
                <a:cubicBezTo>
                  <a:pt x="356667" y="137886"/>
                  <a:pt x="379196" y="158811"/>
                  <a:pt x="371182" y="152400"/>
                </a:cubicBezTo>
                <a:cubicBezTo>
                  <a:pt x="307793" y="101689"/>
                  <a:pt x="294711" y="101509"/>
                  <a:pt x="349410" y="119743"/>
                </a:cubicBezTo>
                <a:cubicBezTo>
                  <a:pt x="360296" y="134257"/>
                  <a:pt x="371522" y="148523"/>
                  <a:pt x="382067" y="163286"/>
                </a:cubicBezTo>
                <a:cubicBezTo>
                  <a:pt x="389671" y="173932"/>
                  <a:pt x="393193" y="188339"/>
                  <a:pt x="403839" y="195943"/>
                </a:cubicBezTo>
                <a:cubicBezTo>
                  <a:pt x="419740" y="207300"/>
                  <a:pt x="440124" y="210457"/>
                  <a:pt x="458267" y="217714"/>
                </a:cubicBezTo>
                <a:cubicBezTo>
                  <a:pt x="447381" y="203200"/>
                  <a:pt x="439385" y="185979"/>
                  <a:pt x="425610" y="174172"/>
                </a:cubicBezTo>
                <a:cubicBezTo>
                  <a:pt x="413289" y="163611"/>
                  <a:pt x="395828" y="161001"/>
                  <a:pt x="382067" y="152400"/>
                </a:cubicBezTo>
                <a:cubicBezTo>
                  <a:pt x="290020" y="94870"/>
                  <a:pt x="357085" y="127167"/>
                  <a:pt x="392953" y="141514"/>
                </a:cubicBezTo>
                <a:cubicBezTo>
                  <a:pt x="452051" y="220312"/>
                  <a:pt x="394442" y="157022"/>
                  <a:pt x="469153" y="206829"/>
                </a:cubicBezTo>
                <a:cubicBezTo>
                  <a:pt x="477693" y="212522"/>
                  <a:pt x="498717" y="235279"/>
                  <a:pt x="490925" y="228600"/>
                </a:cubicBezTo>
                <a:cubicBezTo>
                  <a:pt x="377922" y="131739"/>
                  <a:pt x="436100" y="155895"/>
                  <a:pt x="360296" y="130629"/>
                </a:cubicBezTo>
                <a:cubicBezTo>
                  <a:pt x="382067" y="145143"/>
                  <a:pt x="407107" y="155670"/>
                  <a:pt x="425610" y="174172"/>
                </a:cubicBezTo>
                <a:cubicBezTo>
                  <a:pt x="432867" y="181429"/>
                  <a:pt x="439368" y="189532"/>
                  <a:pt x="447382" y="195943"/>
                </a:cubicBezTo>
                <a:cubicBezTo>
                  <a:pt x="477529" y="220060"/>
                  <a:pt x="503026" y="225376"/>
                  <a:pt x="447382" y="206829"/>
                </a:cubicBezTo>
                <a:cubicBezTo>
                  <a:pt x="436496" y="195943"/>
                  <a:pt x="426877" y="183623"/>
                  <a:pt x="414725" y="174172"/>
                </a:cubicBezTo>
                <a:cubicBezTo>
                  <a:pt x="394071" y="158108"/>
                  <a:pt x="330908" y="112127"/>
                  <a:pt x="349410" y="130629"/>
                </a:cubicBezTo>
                <a:lnTo>
                  <a:pt x="425610" y="206829"/>
                </a:lnTo>
                <a:lnTo>
                  <a:pt x="458267" y="239486"/>
                </a:lnTo>
                <a:cubicBezTo>
                  <a:pt x="406616" y="187831"/>
                  <a:pt x="434195" y="202433"/>
                  <a:pt x="382067" y="185057"/>
                </a:cubicBezTo>
                <a:cubicBezTo>
                  <a:pt x="360296" y="166914"/>
                  <a:pt x="339425" y="147633"/>
                  <a:pt x="316753" y="130629"/>
                </a:cubicBezTo>
                <a:cubicBezTo>
                  <a:pt x="308542" y="124471"/>
                  <a:pt x="332367" y="144189"/>
                  <a:pt x="338525" y="152400"/>
                </a:cubicBezTo>
                <a:cubicBezTo>
                  <a:pt x="354224" y="173333"/>
                  <a:pt x="391785" y="242008"/>
                  <a:pt x="382067" y="217714"/>
                </a:cubicBezTo>
                <a:cubicBezTo>
                  <a:pt x="370750" y="189422"/>
                  <a:pt x="366620" y="158371"/>
                  <a:pt x="338525" y="141514"/>
                </a:cubicBezTo>
                <a:cubicBezTo>
                  <a:pt x="328685" y="135610"/>
                  <a:pt x="316753" y="134257"/>
                  <a:pt x="305867" y="130629"/>
                </a:cubicBezTo>
                <a:cubicBezTo>
                  <a:pt x="353547" y="273669"/>
                  <a:pt x="311221" y="235797"/>
                  <a:pt x="382067" y="283029"/>
                </a:cubicBezTo>
                <a:cubicBezTo>
                  <a:pt x="374810" y="250372"/>
                  <a:pt x="374139" y="215512"/>
                  <a:pt x="360296" y="185057"/>
                </a:cubicBezTo>
                <a:cubicBezTo>
                  <a:pt x="354882" y="173147"/>
                  <a:pt x="325488" y="150381"/>
                  <a:pt x="327639" y="163286"/>
                </a:cubicBezTo>
                <a:cubicBezTo>
                  <a:pt x="332975" y="195299"/>
                  <a:pt x="356668" y="221343"/>
                  <a:pt x="371182" y="250372"/>
                </a:cubicBezTo>
                <a:cubicBezTo>
                  <a:pt x="382068" y="243115"/>
                  <a:pt x="405689" y="241552"/>
                  <a:pt x="403839" y="228600"/>
                </a:cubicBezTo>
                <a:cubicBezTo>
                  <a:pt x="396004" y="173753"/>
                  <a:pt x="353825" y="172554"/>
                  <a:pt x="316753" y="163286"/>
                </a:cubicBezTo>
                <a:cubicBezTo>
                  <a:pt x="313124" y="174172"/>
                  <a:pt x="305867" y="184468"/>
                  <a:pt x="305867" y="195943"/>
                </a:cubicBezTo>
                <a:cubicBezTo>
                  <a:pt x="305867" y="224902"/>
                  <a:pt x="306993" y="267263"/>
                  <a:pt x="338525" y="283029"/>
                </a:cubicBezTo>
                <a:cubicBezTo>
                  <a:pt x="351906" y="289720"/>
                  <a:pt x="367553" y="290286"/>
                  <a:pt x="382067" y="293914"/>
                </a:cubicBezTo>
                <a:cubicBezTo>
                  <a:pt x="389324" y="283028"/>
                  <a:pt x="398685" y="273282"/>
                  <a:pt x="403839" y="261257"/>
                </a:cubicBezTo>
                <a:cubicBezTo>
                  <a:pt x="446018" y="162841"/>
                  <a:pt x="398433" y="242152"/>
                  <a:pt x="392953" y="250372"/>
                </a:cubicBezTo>
                <a:cubicBezTo>
                  <a:pt x="403839" y="257629"/>
                  <a:pt x="413908" y="277994"/>
                  <a:pt x="425610" y="272143"/>
                </a:cubicBezTo>
                <a:cubicBezTo>
                  <a:pt x="435873" y="267011"/>
                  <a:pt x="423540" y="246832"/>
                  <a:pt x="414725" y="239486"/>
                </a:cubicBezTo>
                <a:cubicBezTo>
                  <a:pt x="353558" y="188513"/>
                  <a:pt x="360296" y="208018"/>
                  <a:pt x="360296" y="239486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2656114" y="5223019"/>
            <a:ext cx="348343" cy="241610"/>
          </a:xfrm>
          <a:custGeom>
            <a:avLst/>
            <a:gdLst>
              <a:gd name="connsiteX0" fmla="*/ 0 w 348343"/>
              <a:gd name="connsiteY0" fmla="*/ 208952 h 241610"/>
              <a:gd name="connsiteX1" fmla="*/ 97972 w 348343"/>
              <a:gd name="connsiteY1" fmla="*/ 132752 h 241610"/>
              <a:gd name="connsiteX2" fmla="*/ 76200 w 348343"/>
              <a:gd name="connsiteY2" fmla="*/ 165410 h 241610"/>
              <a:gd name="connsiteX3" fmla="*/ 10886 w 348343"/>
              <a:gd name="connsiteY3" fmla="*/ 187181 h 241610"/>
              <a:gd name="connsiteX4" fmla="*/ 97972 w 348343"/>
              <a:gd name="connsiteY4" fmla="*/ 121867 h 241610"/>
              <a:gd name="connsiteX5" fmla="*/ 130629 w 348343"/>
              <a:gd name="connsiteY5" fmla="*/ 78324 h 241610"/>
              <a:gd name="connsiteX6" fmla="*/ 10886 w 348343"/>
              <a:gd name="connsiteY6" fmla="*/ 219838 h 241610"/>
              <a:gd name="connsiteX7" fmla="*/ 97972 w 348343"/>
              <a:gd name="connsiteY7" fmla="*/ 132752 h 241610"/>
              <a:gd name="connsiteX8" fmla="*/ 130629 w 348343"/>
              <a:gd name="connsiteY8" fmla="*/ 89210 h 241610"/>
              <a:gd name="connsiteX9" fmla="*/ 97972 w 348343"/>
              <a:gd name="connsiteY9" fmla="*/ 121867 h 241610"/>
              <a:gd name="connsiteX10" fmla="*/ 76200 w 348343"/>
              <a:gd name="connsiteY10" fmla="*/ 154524 h 241610"/>
              <a:gd name="connsiteX11" fmla="*/ 141515 w 348343"/>
              <a:gd name="connsiteY11" fmla="*/ 78324 h 241610"/>
              <a:gd name="connsiteX12" fmla="*/ 195943 w 348343"/>
              <a:gd name="connsiteY12" fmla="*/ 34781 h 241610"/>
              <a:gd name="connsiteX13" fmla="*/ 152400 w 348343"/>
              <a:gd name="connsiteY13" fmla="*/ 78324 h 241610"/>
              <a:gd name="connsiteX14" fmla="*/ 108857 w 348343"/>
              <a:gd name="connsiteY14" fmla="*/ 154524 h 241610"/>
              <a:gd name="connsiteX15" fmla="*/ 76200 w 348343"/>
              <a:gd name="connsiteY15" fmla="*/ 165410 h 241610"/>
              <a:gd name="connsiteX16" fmla="*/ 108857 w 348343"/>
              <a:gd name="connsiteY16" fmla="*/ 143638 h 241610"/>
              <a:gd name="connsiteX17" fmla="*/ 185057 w 348343"/>
              <a:gd name="connsiteY17" fmla="*/ 78324 h 241610"/>
              <a:gd name="connsiteX18" fmla="*/ 141515 w 348343"/>
              <a:gd name="connsiteY18" fmla="*/ 143638 h 241610"/>
              <a:gd name="connsiteX19" fmla="*/ 76200 w 348343"/>
              <a:gd name="connsiteY19" fmla="*/ 187181 h 241610"/>
              <a:gd name="connsiteX20" fmla="*/ 174172 w 348343"/>
              <a:gd name="connsiteY20" fmla="*/ 110981 h 241610"/>
              <a:gd name="connsiteX21" fmla="*/ 206829 w 348343"/>
              <a:gd name="connsiteY21" fmla="*/ 89210 h 241610"/>
              <a:gd name="connsiteX22" fmla="*/ 163286 w 348343"/>
              <a:gd name="connsiteY22" fmla="*/ 110981 h 241610"/>
              <a:gd name="connsiteX23" fmla="*/ 130629 w 348343"/>
              <a:gd name="connsiteY23" fmla="*/ 121867 h 241610"/>
              <a:gd name="connsiteX24" fmla="*/ 108857 w 348343"/>
              <a:gd name="connsiteY24" fmla="*/ 154524 h 241610"/>
              <a:gd name="connsiteX25" fmla="*/ 141515 w 348343"/>
              <a:gd name="connsiteY25" fmla="*/ 143638 h 241610"/>
              <a:gd name="connsiteX26" fmla="*/ 239486 w 348343"/>
              <a:gd name="connsiteY26" fmla="*/ 143638 h 241610"/>
              <a:gd name="connsiteX27" fmla="*/ 185057 w 348343"/>
              <a:gd name="connsiteY27" fmla="*/ 132752 h 241610"/>
              <a:gd name="connsiteX28" fmla="*/ 119743 w 348343"/>
              <a:gd name="connsiteY28" fmla="*/ 143638 h 241610"/>
              <a:gd name="connsiteX29" fmla="*/ 185057 w 348343"/>
              <a:gd name="connsiteY29" fmla="*/ 154524 h 241610"/>
              <a:gd name="connsiteX30" fmla="*/ 250372 w 348343"/>
              <a:gd name="connsiteY30" fmla="*/ 143638 h 241610"/>
              <a:gd name="connsiteX31" fmla="*/ 152400 w 348343"/>
              <a:gd name="connsiteY31" fmla="*/ 132752 h 241610"/>
              <a:gd name="connsiteX32" fmla="*/ 272143 w 348343"/>
              <a:gd name="connsiteY32" fmla="*/ 121867 h 241610"/>
              <a:gd name="connsiteX33" fmla="*/ 239486 w 348343"/>
              <a:gd name="connsiteY33" fmla="*/ 132752 h 241610"/>
              <a:gd name="connsiteX34" fmla="*/ 130629 w 348343"/>
              <a:gd name="connsiteY34" fmla="*/ 143638 h 241610"/>
              <a:gd name="connsiteX35" fmla="*/ 195943 w 348343"/>
              <a:gd name="connsiteY35" fmla="*/ 154524 h 241610"/>
              <a:gd name="connsiteX36" fmla="*/ 283029 w 348343"/>
              <a:gd name="connsiteY36" fmla="*/ 143638 h 241610"/>
              <a:gd name="connsiteX37" fmla="*/ 152400 w 348343"/>
              <a:gd name="connsiteY37" fmla="*/ 154524 h 241610"/>
              <a:gd name="connsiteX38" fmla="*/ 185057 w 348343"/>
              <a:gd name="connsiteY38" fmla="*/ 165410 h 241610"/>
              <a:gd name="connsiteX39" fmla="*/ 250372 w 348343"/>
              <a:gd name="connsiteY39" fmla="*/ 154524 h 241610"/>
              <a:gd name="connsiteX40" fmla="*/ 326572 w 348343"/>
              <a:gd name="connsiteY40" fmla="*/ 143638 h 241610"/>
              <a:gd name="connsiteX41" fmla="*/ 261257 w 348343"/>
              <a:gd name="connsiteY41" fmla="*/ 154524 h 241610"/>
              <a:gd name="connsiteX42" fmla="*/ 174172 w 348343"/>
              <a:gd name="connsiteY42" fmla="*/ 176295 h 241610"/>
              <a:gd name="connsiteX43" fmla="*/ 141515 w 348343"/>
              <a:gd name="connsiteY43" fmla="*/ 187181 h 241610"/>
              <a:gd name="connsiteX44" fmla="*/ 217715 w 348343"/>
              <a:gd name="connsiteY44" fmla="*/ 154524 h 241610"/>
              <a:gd name="connsiteX45" fmla="*/ 163286 w 348343"/>
              <a:gd name="connsiteY45" fmla="*/ 165410 h 241610"/>
              <a:gd name="connsiteX46" fmla="*/ 228600 w 348343"/>
              <a:gd name="connsiteY46" fmla="*/ 187181 h 241610"/>
              <a:gd name="connsiteX47" fmla="*/ 293915 w 348343"/>
              <a:gd name="connsiteY47" fmla="*/ 198067 h 241610"/>
              <a:gd name="connsiteX48" fmla="*/ 130629 w 348343"/>
              <a:gd name="connsiteY48" fmla="*/ 187181 h 241610"/>
              <a:gd name="connsiteX49" fmla="*/ 228600 w 348343"/>
              <a:gd name="connsiteY49" fmla="*/ 198067 h 241610"/>
              <a:gd name="connsiteX50" fmla="*/ 141515 w 348343"/>
              <a:gd name="connsiteY50" fmla="*/ 187181 h 241610"/>
              <a:gd name="connsiteX51" fmla="*/ 195943 w 348343"/>
              <a:gd name="connsiteY51" fmla="*/ 198067 h 241610"/>
              <a:gd name="connsiteX52" fmla="*/ 141515 w 348343"/>
              <a:gd name="connsiteY52" fmla="*/ 208952 h 241610"/>
              <a:gd name="connsiteX53" fmla="*/ 130629 w 348343"/>
              <a:gd name="connsiteY53" fmla="*/ 187181 h 241610"/>
              <a:gd name="connsiteX54" fmla="*/ 195943 w 348343"/>
              <a:gd name="connsiteY54" fmla="*/ 198067 h 241610"/>
              <a:gd name="connsiteX55" fmla="*/ 228600 w 348343"/>
              <a:gd name="connsiteY55" fmla="*/ 208952 h 241610"/>
              <a:gd name="connsiteX56" fmla="*/ 185057 w 348343"/>
              <a:gd name="connsiteY56" fmla="*/ 219838 h 241610"/>
              <a:gd name="connsiteX57" fmla="*/ 97972 w 348343"/>
              <a:gd name="connsiteY57" fmla="*/ 208952 h 241610"/>
              <a:gd name="connsiteX58" fmla="*/ 163286 w 348343"/>
              <a:gd name="connsiteY58" fmla="*/ 219838 h 241610"/>
              <a:gd name="connsiteX59" fmla="*/ 119743 w 348343"/>
              <a:gd name="connsiteY59" fmla="*/ 230724 h 241610"/>
              <a:gd name="connsiteX60" fmla="*/ 76200 w 348343"/>
              <a:gd name="connsiteY60" fmla="*/ 219838 h 241610"/>
              <a:gd name="connsiteX61" fmla="*/ 119743 w 348343"/>
              <a:gd name="connsiteY61" fmla="*/ 208952 h 241610"/>
              <a:gd name="connsiteX62" fmla="*/ 97972 w 348343"/>
              <a:gd name="connsiteY62" fmla="*/ 230724 h 241610"/>
              <a:gd name="connsiteX63" fmla="*/ 43543 w 348343"/>
              <a:gd name="connsiteY63" fmla="*/ 241610 h 241610"/>
              <a:gd name="connsiteX64" fmla="*/ 250372 w 348343"/>
              <a:gd name="connsiteY64" fmla="*/ 208952 h 241610"/>
              <a:gd name="connsiteX65" fmla="*/ 304800 w 348343"/>
              <a:gd name="connsiteY65" fmla="*/ 219838 h 241610"/>
              <a:gd name="connsiteX66" fmla="*/ 250372 w 348343"/>
              <a:gd name="connsiteY66" fmla="*/ 198067 h 241610"/>
              <a:gd name="connsiteX67" fmla="*/ 228600 w 348343"/>
              <a:gd name="connsiteY67" fmla="*/ 176295 h 241610"/>
              <a:gd name="connsiteX68" fmla="*/ 293915 w 348343"/>
              <a:gd name="connsiteY68" fmla="*/ 187181 h 241610"/>
              <a:gd name="connsiteX69" fmla="*/ 228600 w 348343"/>
              <a:gd name="connsiteY69" fmla="*/ 198067 h 241610"/>
              <a:gd name="connsiteX70" fmla="*/ 185057 w 348343"/>
              <a:gd name="connsiteY70" fmla="*/ 187181 h 241610"/>
              <a:gd name="connsiteX71" fmla="*/ 217715 w 348343"/>
              <a:gd name="connsiteY71" fmla="*/ 143638 h 241610"/>
              <a:gd name="connsiteX72" fmla="*/ 206829 w 348343"/>
              <a:gd name="connsiteY72" fmla="*/ 132752 h 241610"/>
              <a:gd name="connsiteX73" fmla="*/ 174172 w 348343"/>
              <a:gd name="connsiteY73" fmla="*/ 154524 h 241610"/>
              <a:gd name="connsiteX74" fmla="*/ 195943 w 348343"/>
              <a:gd name="connsiteY74" fmla="*/ 121867 h 241610"/>
              <a:gd name="connsiteX75" fmla="*/ 228600 w 348343"/>
              <a:gd name="connsiteY75" fmla="*/ 89210 h 241610"/>
              <a:gd name="connsiteX76" fmla="*/ 250372 w 348343"/>
              <a:gd name="connsiteY76" fmla="*/ 56552 h 241610"/>
              <a:gd name="connsiteX77" fmla="*/ 174172 w 348343"/>
              <a:gd name="connsiteY77" fmla="*/ 143638 h 241610"/>
              <a:gd name="connsiteX78" fmla="*/ 206829 w 348343"/>
              <a:gd name="connsiteY78" fmla="*/ 89210 h 241610"/>
              <a:gd name="connsiteX79" fmla="*/ 261257 w 348343"/>
              <a:gd name="connsiteY79" fmla="*/ 56552 h 241610"/>
              <a:gd name="connsiteX80" fmla="*/ 304800 w 348343"/>
              <a:gd name="connsiteY80" fmla="*/ 23895 h 241610"/>
              <a:gd name="connsiteX81" fmla="*/ 239486 w 348343"/>
              <a:gd name="connsiteY81" fmla="*/ 100095 h 241610"/>
              <a:gd name="connsiteX82" fmla="*/ 195943 w 348343"/>
              <a:gd name="connsiteY82" fmla="*/ 121867 h 241610"/>
              <a:gd name="connsiteX83" fmla="*/ 272143 w 348343"/>
              <a:gd name="connsiteY83" fmla="*/ 45667 h 241610"/>
              <a:gd name="connsiteX84" fmla="*/ 206829 w 348343"/>
              <a:gd name="connsiteY84" fmla="*/ 121867 h 241610"/>
              <a:gd name="connsiteX85" fmla="*/ 185057 w 348343"/>
              <a:gd name="connsiteY85" fmla="*/ 100095 h 241610"/>
              <a:gd name="connsiteX86" fmla="*/ 152400 w 348343"/>
              <a:gd name="connsiteY86" fmla="*/ 67438 h 241610"/>
              <a:gd name="connsiteX87" fmla="*/ 130629 w 348343"/>
              <a:gd name="connsiteY87" fmla="*/ 89210 h 241610"/>
              <a:gd name="connsiteX88" fmla="*/ 195943 w 348343"/>
              <a:gd name="connsiteY88" fmla="*/ 23895 h 241610"/>
              <a:gd name="connsiteX89" fmla="*/ 217715 w 348343"/>
              <a:gd name="connsiteY89" fmla="*/ 2124 h 241610"/>
              <a:gd name="connsiteX90" fmla="*/ 152400 w 348343"/>
              <a:gd name="connsiteY90" fmla="*/ 67438 h 241610"/>
              <a:gd name="connsiteX91" fmla="*/ 217715 w 348343"/>
              <a:gd name="connsiteY91" fmla="*/ 2124 h 241610"/>
              <a:gd name="connsiteX92" fmla="*/ 206829 w 348343"/>
              <a:gd name="connsiteY92" fmla="*/ 13010 h 241610"/>
              <a:gd name="connsiteX93" fmla="*/ 195943 w 348343"/>
              <a:gd name="connsiteY93" fmla="*/ 45667 h 241610"/>
              <a:gd name="connsiteX94" fmla="*/ 185057 w 348343"/>
              <a:gd name="connsiteY94" fmla="*/ 78324 h 241610"/>
              <a:gd name="connsiteX95" fmla="*/ 228600 w 348343"/>
              <a:gd name="connsiteY95" fmla="*/ 45667 h 241610"/>
              <a:gd name="connsiteX96" fmla="*/ 261257 w 348343"/>
              <a:gd name="connsiteY96" fmla="*/ 23895 h 241610"/>
              <a:gd name="connsiteX97" fmla="*/ 228600 w 348343"/>
              <a:gd name="connsiteY97" fmla="*/ 89210 h 241610"/>
              <a:gd name="connsiteX98" fmla="*/ 261257 w 348343"/>
              <a:gd name="connsiteY98" fmla="*/ 56552 h 241610"/>
              <a:gd name="connsiteX99" fmla="*/ 283029 w 348343"/>
              <a:gd name="connsiteY99" fmla="*/ 23895 h 241610"/>
              <a:gd name="connsiteX100" fmla="*/ 250372 w 348343"/>
              <a:gd name="connsiteY100" fmla="*/ 78324 h 241610"/>
              <a:gd name="connsiteX101" fmla="*/ 228600 w 348343"/>
              <a:gd name="connsiteY101" fmla="*/ 121867 h 241610"/>
              <a:gd name="connsiteX102" fmla="*/ 261257 w 348343"/>
              <a:gd name="connsiteY102" fmla="*/ 100095 h 241610"/>
              <a:gd name="connsiteX103" fmla="*/ 250372 w 348343"/>
              <a:gd name="connsiteY103" fmla="*/ 143638 h 241610"/>
              <a:gd name="connsiteX104" fmla="*/ 261257 w 348343"/>
              <a:gd name="connsiteY104" fmla="*/ 165410 h 241610"/>
              <a:gd name="connsiteX105" fmla="*/ 304800 w 348343"/>
              <a:gd name="connsiteY105" fmla="*/ 176295 h 241610"/>
              <a:gd name="connsiteX106" fmla="*/ 337457 w 348343"/>
              <a:gd name="connsiteY106" fmla="*/ 187181 h 241610"/>
              <a:gd name="connsiteX107" fmla="*/ 250372 w 348343"/>
              <a:gd name="connsiteY107" fmla="*/ 198067 h 241610"/>
              <a:gd name="connsiteX108" fmla="*/ 272143 w 348343"/>
              <a:gd name="connsiteY108" fmla="*/ 230724 h 241610"/>
              <a:gd name="connsiteX109" fmla="*/ 304800 w 348343"/>
              <a:gd name="connsiteY109" fmla="*/ 208952 h 241610"/>
              <a:gd name="connsiteX110" fmla="*/ 348343 w 348343"/>
              <a:gd name="connsiteY110" fmla="*/ 176295 h 241610"/>
              <a:gd name="connsiteX111" fmla="*/ 337457 w 348343"/>
              <a:gd name="connsiteY111" fmla="*/ 132752 h 241610"/>
              <a:gd name="connsiteX112" fmla="*/ 261257 w 348343"/>
              <a:gd name="connsiteY112" fmla="*/ 132752 h 241610"/>
              <a:gd name="connsiteX113" fmla="*/ 228600 w 348343"/>
              <a:gd name="connsiteY113" fmla="*/ 165410 h 241610"/>
              <a:gd name="connsiteX114" fmla="*/ 272143 w 348343"/>
              <a:gd name="connsiteY114" fmla="*/ 143638 h 241610"/>
              <a:gd name="connsiteX115" fmla="*/ 304800 w 348343"/>
              <a:gd name="connsiteY115" fmla="*/ 121867 h 241610"/>
              <a:gd name="connsiteX116" fmla="*/ 261257 w 348343"/>
              <a:gd name="connsiteY116" fmla="*/ 143638 h 241610"/>
              <a:gd name="connsiteX117" fmla="*/ 283029 w 348343"/>
              <a:gd name="connsiteY117" fmla="*/ 121867 h 241610"/>
              <a:gd name="connsiteX118" fmla="*/ 228600 w 348343"/>
              <a:gd name="connsiteY118" fmla="*/ 154524 h 241610"/>
              <a:gd name="connsiteX119" fmla="*/ 195943 w 348343"/>
              <a:gd name="connsiteY119" fmla="*/ 165410 h 241610"/>
              <a:gd name="connsiteX120" fmla="*/ 228600 w 348343"/>
              <a:gd name="connsiteY120" fmla="*/ 143638 h 241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</a:cxnLst>
            <a:rect l="l" t="t" r="r" b="b"/>
            <a:pathLst>
              <a:path w="348343" h="241610">
                <a:moveTo>
                  <a:pt x="0" y="208952"/>
                </a:moveTo>
                <a:cubicBezTo>
                  <a:pt x="32657" y="183552"/>
                  <a:pt x="120921" y="98328"/>
                  <a:pt x="97972" y="132752"/>
                </a:cubicBezTo>
                <a:cubicBezTo>
                  <a:pt x="90715" y="143638"/>
                  <a:pt x="87295" y="158476"/>
                  <a:pt x="76200" y="165410"/>
                </a:cubicBezTo>
                <a:cubicBezTo>
                  <a:pt x="56739" y="177573"/>
                  <a:pt x="10886" y="187181"/>
                  <a:pt x="10886" y="187181"/>
                </a:cubicBezTo>
                <a:cubicBezTo>
                  <a:pt x="39915" y="165410"/>
                  <a:pt x="71123" y="146275"/>
                  <a:pt x="97972" y="121867"/>
                </a:cubicBezTo>
                <a:cubicBezTo>
                  <a:pt x="111397" y="109663"/>
                  <a:pt x="139630" y="62572"/>
                  <a:pt x="130629" y="78324"/>
                </a:cubicBezTo>
                <a:cubicBezTo>
                  <a:pt x="57847" y="205693"/>
                  <a:pt x="92585" y="178990"/>
                  <a:pt x="10886" y="219838"/>
                </a:cubicBezTo>
                <a:cubicBezTo>
                  <a:pt x="145327" y="51789"/>
                  <a:pt x="-26288" y="257012"/>
                  <a:pt x="97972" y="132752"/>
                </a:cubicBezTo>
                <a:cubicBezTo>
                  <a:pt x="110801" y="119923"/>
                  <a:pt x="143458" y="76381"/>
                  <a:pt x="130629" y="89210"/>
                </a:cubicBezTo>
                <a:cubicBezTo>
                  <a:pt x="119743" y="100096"/>
                  <a:pt x="106512" y="109058"/>
                  <a:pt x="97972" y="121867"/>
                </a:cubicBezTo>
                <a:cubicBezTo>
                  <a:pt x="90715" y="132753"/>
                  <a:pt x="64498" y="160375"/>
                  <a:pt x="76200" y="154524"/>
                </a:cubicBezTo>
                <a:cubicBezTo>
                  <a:pt x="128220" y="128513"/>
                  <a:pt x="108850" y="110989"/>
                  <a:pt x="141515" y="78324"/>
                </a:cubicBezTo>
                <a:cubicBezTo>
                  <a:pt x="157944" y="61895"/>
                  <a:pt x="172709" y="34781"/>
                  <a:pt x="195943" y="34781"/>
                </a:cubicBezTo>
                <a:cubicBezTo>
                  <a:pt x="216469" y="34781"/>
                  <a:pt x="166914" y="63810"/>
                  <a:pt x="152400" y="78324"/>
                </a:cubicBezTo>
                <a:cubicBezTo>
                  <a:pt x="147042" y="89041"/>
                  <a:pt x="121681" y="144265"/>
                  <a:pt x="108857" y="154524"/>
                </a:cubicBezTo>
                <a:cubicBezTo>
                  <a:pt x="99897" y="161692"/>
                  <a:pt x="76200" y="176885"/>
                  <a:pt x="76200" y="165410"/>
                </a:cubicBezTo>
                <a:cubicBezTo>
                  <a:pt x="76200" y="152327"/>
                  <a:pt x="98924" y="152152"/>
                  <a:pt x="108857" y="143638"/>
                </a:cubicBezTo>
                <a:cubicBezTo>
                  <a:pt x="201240" y="64452"/>
                  <a:pt x="110088" y="128302"/>
                  <a:pt x="185057" y="78324"/>
                </a:cubicBezTo>
                <a:cubicBezTo>
                  <a:pt x="170543" y="100095"/>
                  <a:pt x="160017" y="125136"/>
                  <a:pt x="141515" y="143638"/>
                </a:cubicBezTo>
                <a:cubicBezTo>
                  <a:pt x="123013" y="162140"/>
                  <a:pt x="57698" y="205683"/>
                  <a:pt x="76200" y="187181"/>
                </a:cubicBezTo>
                <a:cubicBezTo>
                  <a:pt x="159626" y="103755"/>
                  <a:pt x="96598" y="155308"/>
                  <a:pt x="174172" y="110981"/>
                </a:cubicBezTo>
                <a:cubicBezTo>
                  <a:pt x="185531" y="104490"/>
                  <a:pt x="219912" y="89210"/>
                  <a:pt x="206829" y="89210"/>
                </a:cubicBezTo>
                <a:cubicBezTo>
                  <a:pt x="190602" y="89210"/>
                  <a:pt x="178201" y="104589"/>
                  <a:pt x="163286" y="110981"/>
                </a:cubicBezTo>
                <a:cubicBezTo>
                  <a:pt x="152739" y="115501"/>
                  <a:pt x="141515" y="118238"/>
                  <a:pt x="130629" y="121867"/>
                </a:cubicBezTo>
                <a:cubicBezTo>
                  <a:pt x="123372" y="132753"/>
                  <a:pt x="96445" y="158661"/>
                  <a:pt x="108857" y="154524"/>
                </a:cubicBezTo>
                <a:lnTo>
                  <a:pt x="141515" y="143638"/>
                </a:lnTo>
                <a:cubicBezTo>
                  <a:pt x="163808" y="151069"/>
                  <a:pt x="223066" y="176482"/>
                  <a:pt x="239486" y="143638"/>
                </a:cubicBezTo>
                <a:cubicBezTo>
                  <a:pt x="247760" y="127089"/>
                  <a:pt x="203200" y="136381"/>
                  <a:pt x="185057" y="132752"/>
                </a:cubicBezTo>
                <a:lnTo>
                  <a:pt x="119743" y="143638"/>
                </a:lnTo>
                <a:cubicBezTo>
                  <a:pt x="119743" y="165710"/>
                  <a:pt x="162985" y="154524"/>
                  <a:pt x="185057" y="154524"/>
                </a:cubicBezTo>
                <a:cubicBezTo>
                  <a:pt x="207129" y="154524"/>
                  <a:pt x="228600" y="147267"/>
                  <a:pt x="250372" y="143638"/>
                </a:cubicBezTo>
                <a:lnTo>
                  <a:pt x="152400" y="132752"/>
                </a:lnTo>
                <a:cubicBezTo>
                  <a:pt x="180740" y="104412"/>
                  <a:pt x="232064" y="121867"/>
                  <a:pt x="272143" y="121867"/>
                </a:cubicBezTo>
                <a:cubicBezTo>
                  <a:pt x="283617" y="121867"/>
                  <a:pt x="250827" y="131007"/>
                  <a:pt x="239486" y="132752"/>
                </a:cubicBezTo>
                <a:cubicBezTo>
                  <a:pt x="203443" y="138297"/>
                  <a:pt x="166915" y="140009"/>
                  <a:pt x="130629" y="143638"/>
                </a:cubicBezTo>
                <a:cubicBezTo>
                  <a:pt x="152400" y="147267"/>
                  <a:pt x="173871" y="154524"/>
                  <a:pt x="195943" y="154524"/>
                </a:cubicBezTo>
                <a:cubicBezTo>
                  <a:pt x="225198" y="154524"/>
                  <a:pt x="312284" y="143638"/>
                  <a:pt x="283029" y="143638"/>
                </a:cubicBezTo>
                <a:cubicBezTo>
                  <a:pt x="239335" y="143638"/>
                  <a:pt x="195943" y="150895"/>
                  <a:pt x="152400" y="154524"/>
                </a:cubicBezTo>
                <a:cubicBezTo>
                  <a:pt x="163286" y="158153"/>
                  <a:pt x="173582" y="165410"/>
                  <a:pt x="185057" y="165410"/>
                </a:cubicBezTo>
                <a:cubicBezTo>
                  <a:pt x="207129" y="165410"/>
                  <a:pt x="228557" y="157880"/>
                  <a:pt x="250372" y="154524"/>
                </a:cubicBezTo>
                <a:cubicBezTo>
                  <a:pt x="275732" y="150622"/>
                  <a:pt x="300914" y="143638"/>
                  <a:pt x="326572" y="143638"/>
                </a:cubicBezTo>
                <a:cubicBezTo>
                  <a:pt x="348644" y="143638"/>
                  <a:pt x="282839" y="149899"/>
                  <a:pt x="261257" y="154524"/>
                </a:cubicBezTo>
                <a:cubicBezTo>
                  <a:pt x="231999" y="160793"/>
                  <a:pt x="202558" y="166833"/>
                  <a:pt x="174172" y="176295"/>
                </a:cubicBezTo>
                <a:cubicBezTo>
                  <a:pt x="163286" y="179924"/>
                  <a:pt x="133401" y="195295"/>
                  <a:pt x="141515" y="187181"/>
                </a:cubicBezTo>
                <a:cubicBezTo>
                  <a:pt x="154966" y="173730"/>
                  <a:pt x="198199" y="161029"/>
                  <a:pt x="217715" y="154524"/>
                </a:cubicBezTo>
                <a:lnTo>
                  <a:pt x="163286" y="165410"/>
                </a:lnTo>
                <a:cubicBezTo>
                  <a:pt x="185057" y="172667"/>
                  <a:pt x="205963" y="183408"/>
                  <a:pt x="228600" y="187181"/>
                </a:cubicBezTo>
                <a:cubicBezTo>
                  <a:pt x="250372" y="190810"/>
                  <a:pt x="315987" y="198067"/>
                  <a:pt x="293915" y="198067"/>
                </a:cubicBezTo>
                <a:cubicBezTo>
                  <a:pt x="239366" y="198067"/>
                  <a:pt x="185178" y="187181"/>
                  <a:pt x="130629" y="187181"/>
                </a:cubicBezTo>
                <a:cubicBezTo>
                  <a:pt x="97771" y="187181"/>
                  <a:pt x="195742" y="198067"/>
                  <a:pt x="228600" y="198067"/>
                </a:cubicBezTo>
                <a:cubicBezTo>
                  <a:pt x="257854" y="198067"/>
                  <a:pt x="170769" y="187181"/>
                  <a:pt x="141515" y="187181"/>
                </a:cubicBezTo>
                <a:cubicBezTo>
                  <a:pt x="123013" y="187181"/>
                  <a:pt x="177800" y="194438"/>
                  <a:pt x="195943" y="198067"/>
                </a:cubicBezTo>
                <a:cubicBezTo>
                  <a:pt x="177800" y="201695"/>
                  <a:pt x="160017" y="208952"/>
                  <a:pt x="141515" y="208952"/>
                </a:cubicBezTo>
                <a:cubicBezTo>
                  <a:pt x="17141" y="208952"/>
                  <a:pt x="113831" y="191380"/>
                  <a:pt x="130629" y="187181"/>
                </a:cubicBezTo>
                <a:cubicBezTo>
                  <a:pt x="152400" y="190810"/>
                  <a:pt x="174397" y="193279"/>
                  <a:pt x="195943" y="198067"/>
                </a:cubicBezTo>
                <a:cubicBezTo>
                  <a:pt x="207144" y="200556"/>
                  <a:pt x="233732" y="198689"/>
                  <a:pt x="228600" y="208952"/>
                </a:cubicBezTo>
                <a:cubicBezTo>
                  <a:pt x="221909" y="222333"/>
                  <a:pt x="199571" y="216209"/>
                  <a:pt x="185057" y="219838"/>
                </a:cubicBezTo>
                <a:cubicBezTo>
                  <a:pt x="156029" y="216209"/>
                  <a:pt x="127226" y="208952"/>
                  <a:pt x="97972" y="208952"/>
                </a:cubicBezTo>
                <a:cubicBezTo>
                  <a:pt x="75900" y="208952"/>
                  <a:pt x="147679" y="204231"/>
                  <a:pt x="163286" y="219838"/>
                </a:cubicBezTo>
                <a:cubicBezTo>
                  <a:pt x="173865" y="230417"/>
                  <a:pt x="134257" y="227095"/>
                  <a:pt x="119743" y="230724"/>
                </a:cubicBezTo>
                <a:cubicBezTo>
                  <a:pt x="105229" y="227095"/>
                  <a:pt x="76200" y="234799"/>
                  <a:pt x="76200" y="219838"/>
                </a:cubicBezTo>
                <a:cubicBezTo>
                  <a:pt x="76200" y="204877"/>
                  <a:pt x="106361" y="202261"/>
                  <a:pt x="119743" y="208952"/>
                </a:cubicBezTo>
                <a:cubicBezTo>
                  <a:pt x="128923" y="213542"/>
                  <a:pt x="107405" y="226681"/>
                  <a:pt x="97972" y="230724"/>
                </a:cubicBezTo>
                <a:cubicBezTo>
                  <a:pt x="80966" y="238013"/>
                  <a:pt x="61686" y="237981"/>
                  <a:pt x="43543" y="241610"/>
                </a:cubicBezTo>
                <a:cubicBezTo>
                  <a:pt x="120653" y="190202"/>
                  <a:pt x="80695" y="208952"/>
                  <a:pt x="250372" y="208952"/>
                </a:cubicBezTo>
                <a:cubicBezTo>
                  <a:pt x="268874" y="208952"/>
                  <a:pt x="304800" y="238340"/>
                  <a:pt x="304800" y="219838"/>
                </a:cubicBezTo>
                <a:cubicBezTo>
                  <a:pt x="304800" y="200298"/>
                  <a:pt x="268515" y="205324"/>
                  <a:pt x="250372" y="198067"/>
                </a:cubicBezTo>
                <a:cubicBezTo>
                  <a:pt x="243115" y="190810"/>
                  <a:pt x="218643" y="178784"/>
                  <a:pt x="228600" y="176295"/>
                </a:cubicBezTo>
                <a:cubicBezTo>
                  <a:pt x="250013" y="170942"/>
                  <a:pt x="293915" y="165109"/>
                  <a:pt x="293915" y="187181"/>
                </a:cubicBezTo>
                <a:cubicBezTo>
                  <a:pt x="293915" y="209253"/>
                  <a:pt x="250372" y="194438"/>
                  <a:pt x="228600" y="198067"/>
                </a:cubicBezTo>
                <a:cubicBezTo>
                  <a:pt x="214086" y="194438"/>
                  <a:pt x="187991" y="201852"/>
                  <a:pt x="185057" y="187181"/>
                </a:cubicBezTo>
                <a:cubicBezTo>
                  <a:pt x="181499" y="169390"/>
                  <a:pt x="204886" y="156467"/>
                  <a:pt x="217715" y="143638"/>
                </a:cubicBezTo>
                <a:cubicBezTo>
                  <a:pt x="242774" y="118580"/>
                  <a:pt x="285989" y="112963"/>
                  <a:pt x="206829" y="132752"/>
                </a:cubicBezTo>
                <a:cubicBezTo>
                  <a:pt x="195943" y="140009"/>
                  <a:pt x="183424" y="163775"/>
                  <a:pt x="174172" y="154524"/>
                </a:cubicBezTo>
                <a:cubicBezTo>
                  <a:pt x="164921" y="145273"/>
                  <a:pt x="187568" y="131918"/>
                  <a:pt x="195943" y="121867"/>
                </a:cubicBezTo>
                <a:cubicBezTo>
                  <a:pt x="205798" y="110040"/>
                  <a:pt x="218745" y="101037"/>
                  <a:pt x="228600" y="89210"/>
                </a:cubicBezTo>
                <a:cubicBezTo>
                  <a:pt x="236976" y="79159"/>
                  <a:pt x="259623" y="47301"/>
                  <a:pt x="250372" y="56552"/>
                </a:cubicBezTo>
                <a:cubicBezTo>
                  <a:pt x="247729" y="59195"/>
                  <a:pt x="182653" y="152118"/>
                  <a:pt x="174172" y="143638"/>
                </a:cubicBezTo>
                <a:cubicBezTo>
                  <a:pt x="159210" y="128678"/>
                  <a:pt x="191868" y="104171"/>
                  <a:pt x="206829" y="89210"/>
                </a:cubicBezTo>
                <a:cubicBezTo>
                  <a:pt x="221790" y="74249"/>
                  <a:pt x="243653" y="68288"/>
                  <a:pt x="261257" y="56552"/>
                </a:cubicBezTo>
                <a:cubicBezTo>
                  <a:pt x="276353" y="46488"/>
                  <a:pt x="312914" y="7667"/>
                  <a:pt x="304800" y="23895"/>
                </a:cubicBezTo>
                <a:cubicBezTo>
                  <a:pt x="289839" y="53817"/>
                  <a:pt x="264352" y="77716"/>
                  <a:pt x="239486" y="100095"/>
                </a:cubicBezTo>
                <a:cubicBezTo>
                  <a:pt x="227424" y="110951"/>
                  <a:pt x="187594" y="135782"/>
                  <a:pt x="195943" y="121867"/>
                </a:cubicBezTo>
                <a:cubicBezTo>
                  <a:pt x="214424" y="91065"/>
                  <a:pt x="297543" y="20267"/>
                  <a:pt x="272143" y="45667"/>
                </a:cubicBezTo>
                <a:cubicBezTo>
                  <a:pt x="226657" y="91153"/>
                  <a:pt x="248723" y="66008"/>
                  <a:pt x="206829" y="121867"/>
                </a:cubicBezTo>
                <a:cubicBezTo>
                  <a:pt x="199572" y="114610"/>
                  <a:pt x="186744" y="110219"/>
                  <a:pt x="185057" y="100095"/>
                </a:cubicBezTo>
                <a:cubicBezTo>
                  <a:pt x="176348" y="47844"/>
                  <a:pt x="233681" y="47117"/>
                  <a:pt x="152400" y="67438"/>
                </a:cubicBezTo>
                <a:cubicBezTo>
                  <a:pt x="145143" y="74695"/>
                  <a:pt x="120366" y="89210"/>
                  <a:pt x="130629" y="89210"/>
                </a:cubicBezTo>
                <a:cubicBezTo>
                  <a:pt x="155097" y="89210"/>
                  <a:pt x="187725" y="33756"/>
                  <a:pt x="195943" y="23895"/>
                </a:cubicBezTo>
                <a:cubicBezTo>
                  <a:pt x="202513" y="16011"/>
                  <a:pt x="222305" y="-7056"/>
                  <a:pt x="217715" y="2124"/>
                </a:cubicBezTo>
                <a:cubicBezTo>
                  <a:pt x="197462" y="42630"/>
                  <a:pt x="185547" y="45340"/>
                  <a:pt x="152400" y="67438"/>
                </a:cubicBezTo>
                <a:cubicBezTo>
                  <a:pt x="179662" y="31088"/>
                  <a:pt x="179512" y="21224"/>
                  <a:pt x="217715" y="2124"/>
                </a:cubicBezTo>
                <a:cubicBezTo>
                  <a:pt x="222305" y="-171"/>
                  <a:pt x="206829" y="13010"/>
                  <a:pt x="206829" y="13010"/>
                </a:cubicBezTo>
                <a:cubicBezTo>
                  <a:pt x="203200" y="23896"/>
                  <a:pt x="202612" y="36330"/>
                  <a:pt x="195943" y="45667"/>
                </a:cubicBezTo>
                <a:cubicBezTo>
                  <a:pt x="163657" y="90866"/>
                  <a:pt x="122098" y="99311"/>
                  <a:pt x="185057" y="78324"/>
                </a:cubicBezTo>
                <a:cubicBezTo>
                  <a:pt x="199571" y="67438"/>
                  <a:pt x="213837" y="56212"/>
                  <a:pt x="228600" y="45667"/>
                </a:cubicBezTo>
                <a:cubicBezTo>
                  <a:pt x="239246" y="38063"/>
                  <a:pt x="249555" y="18045"/>
                  <a:pt x="261257" y="23895"/>
                </a:cubicBezTo>
                <a:cubicBezTo>
                  <a:pt x="277366" y="31949"/>
                  <a:pt x="221240" y="89210"/>
                  <a:pt x="228600" y="89210"/>
                </a:cubicBezTo>
                <a:cubicBezTo>
                  <a:pt x="243995" y="89210"/>
                  <a:pt x="251401" y="68379"/>
                  <a:pt x="261257" y="56552"/>
                </a:cubicBezTo>
                <a:cubicBezTo>
                  <a:pt x="269633" y="46501"/>
                  <a:pt x="288879" y="12193"/>
                  <a:pt x="283029" y="23895"/>
                </a:cubicBezTo>
                <a:cubicBezTo>
                  <a:pt x="273567" y="42820"/>
                  <a:pt x="260647" y="59828"/>
                  <a:pt x="250372" y="78324"/>
                </a:cubicBezTo>
                <a:cubicBezTo>
                  <a:pt x="242491" y="92509"/>
                  <a:pt x="221343" y="107352"/>
                  <a:pt x="228600" y="121867"/>
                </a:cubicBezTo>
                <a:cubicBezTo>
                  <a:pt x="234451" y="133569"/>
                  <a:pt x="250371" y="107352"/>
                  <a:pt x="261257" y="100095"/>
                </a:cubicBezTo>
                <a:cubicBezTo>
                  <a:pt x="257629" y="114609"/>
                  <a:pt x="241026" y="131955"/>
                  <a:pt x="250372" y="143638"/>
                </a:cubicBezTo>
                <a:cubicBezTo>
                  <a:pt x="271102" y="169551"/>
                  <a:pt x="361861" y="140258"/>
                  <a:pt x="261257" y="165410"/>
                </a:cubicBezTo>
                <a:cubicBezTo>
                  <a:pt x="275771" y="169038"/>
                  <a:pt x="290415" y="172185"/>
                  <a:pt x="304800" y="176295"/>
                </a:cubicBezTo>
                <a:cubicBezTo>
                  <a:pt x="315833" y="179447"/>
                  <a:pt x="348111" y="182919"/>
                  <a:pt x="337457" y="187181"/>
                </a:cubicBezTo>
                <a:cubicBezTo>
                  <a:pt x="310295" y="198046"/>
                  <a:pt x="279400" y="194438"/>
                  <a:pt x="250372" y="198067"/>
                </a:cubicBezTo>
                <a:cubicBezTo>
                  <a:pt x="230857" y="211077"/>
                  <a:pt x="164530" y="244176"/>
                  <a:pt x="272143" y="230724"/>
                </a:cubicBezTo>
                <a:cubicBezTo>
                  <a:pt x="285125" y="229101"/>
                  <a:pt x="294154" y="216556"/>
                  <a:pt x="304800" y="208952"/>
                </a:cubicBezTo>
                <a:cubicBezTo>
                  <a:pt x="319563" y="198407"/>
                  <a:pt x="333829" y="187181"/>
                  <a:pt x="348343" y="176295"/>
                </a:cubicBezTo>
                <a:cubicBezTo>
                  <a:pt x="344714" y="161781"/>
                  <a:pt x="346803" y="144435"/>
                  <a:pt x="337457" y="132752"/>
                </a:cubicBezTo>
                <a:cubicBezTo>
                  <a:pt x="319238" y="109979"/>
                  <a:pt x="278601" y="128416"/>
                  <a:pt x="261257" y="132752"/>
                </a:cubicBezTo>
                <a:cubicBezTo>
                  <a:pt x="250371" y="143638"/>
                  <a:pt x="217714" y="154524"/>
                  <a:pt x="228600" y="165410"/>
                </a:cubicBezTo>
                <a:cubicBezTo>
                  <a:pt x="240075" y="176885"/>
                  <a:pt x="258054" y="151689"/>
                  <a:pt x="272143" y="143638"/>
                </a:cubicBezTo>
                <a:cubicBezTo>
                  <a:pt x="283502" y="137147"/>
                  <a:pt x="317883" y="121867"/>
                  <a:pt x="304800" y="121867"/>
                </a:cubicBezTo>
                <a:cubicBezTo>
                  <a:pt x="288573" y="121867"/>
                  <a:pt x="249782" y="155112"/>
                  <a:pt x="261257" y="143638"/>
                </a:cubicBezTo>
                <a:cubicBezTo>
                  <a:pt x="268514" y="136381"/>
                  <a:pt x="292765" y="118621"/>
                  <a:pt x="283029" y="121867"/>
                </a:cubicBezTo>
                <a:cubicBezTo>
                  <a:pt x="262957" y="128558"/>
                  <a:pt x="247524" y="145062"/>
                  <a:pt x="228600" y="154524"/>
                </a:cubicBezTo>
                <a:cubicBezTo>
                  <a:pt x="218337" y="159656"/>
                  <a:pt x="195943" y="176885"/>
                  <a:pt x="195943" y="165410"/>
                </a:cubicBezTo>
                <a:cubicBezTo>
                  <a:pt x="195943" y="152327"/>
                  <a:pt x="228600" y="143638"/>
                  <a:pt x="228600" y="143638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8287855" y="5236029"/>
            <a:ext cx="402028" cy="218095"/>
          </a:xfrm>
          <a:custGeom>
            <a:avLst/>
            <a:gdLst>
              <a:gd name="connsiteX0" fmla="*/ 279202 w 402028"/>
              <a:gd name="connsiteY0" fmla="*/ 174171 h 218095"/>
              <a:gd name="connsiteX1" fmla="*/ 213888 w 402028"/>
              <a:gd name="connsiteY1" fmla="*/ 163285 h 218095"/>
              <a:gd name="connsiteX2" fmla="*/ 192116 w 402028"/>
              <a:gd name="connsiteY2" fmla="*/ 141514 h 218095"/>
              <a:gd name="connsiteX3" fmla="*/ 159459 w 402028"/>
              <a:gd name="connsiteY3" fmla="*/ 130628 h 218095"/>
              <a:gd name="connsiteX4" fmla="*/ 105031 w 402028"/>
              <a:gd name="connsiteY4" fmla="*/ 97971 h 218095"/>
              <a:gd name="connsiteX5" fmla="*/ 159459 w 402028"/>
              <a:gd name="connsiteY5" fmla="*/ 108857 h 218095"/>
              <a:gd name="connsiteX6" fmla="*/ 300974 w 402028"/>
              <a:gd name="connsiteY6" fmla="*/ 130628 h 218095"/>
              <a:gd name="connsiteX7" fmla="*/ 333631 w 402028"/>
              <a:gd name="connsiteY7" fmla="*/ 141514 h 218095"/>
              <a:gd name="connsiteX8" fmla="*/ 279202 w 402028"/>
              <a:gd name="connsiteY8" fmla="*/ 119742 h 218095"/>
              <a:gd name="connsiteX9" fmla="*/ 235659 w 402028"/>
              <a:gd name="connsiteY9" fmla="*/ 87085 h 218095"/>
              <a:gd name="connsiteX10" fmla="*/ 181231 w 402028"/>
              <a:gd name="connsiteY10" fmla="*/ 65314 h 218095"/>
              <a:gd name="connsiteX11" fmla="*/ 159459 w 402028"/>
              <a:gd name="connsiteY11" fmla="*/ 43542 h 218095"/>
              <a:gd name="connsiteX12" fmla="*/ 257431 w 402028"/>
              <a:gd name="connsiteY12" fmla="*/ 108857 h 218095"/>
              <a:gd name="connsiteX13" fmla="*/ 311859 w 402028"/>
              <a:gd name="connsiteY13" fmla="*/ 141514 h 218095"/>
              <a:gd name="connsiteX14" fmla="*/ 235659 w 402028"/>
              <a:gd name="connsiteY14" fmla="*/ 65314 h 218095"/>
              <a:gd name="connsiteX15" fmla="*/ 181231 w 402028"/>
              <a:gd name="connsiteY15" fmla="*/ 32657 h 218095"/>
              <a:gd name="connsiteX16" fmla="*/ 159459 w 402028"/>
              <a:gd name="connsiteY16" fmla="*/ 10885 h 218095"/>
              <a:gd name="connsiteX17" fmla="*/ 181231 w 402028"/>
              <a:gd name="connsiteY17" fmla="*/ 43542 h 218095"/>
              <a:gd name="connsiteX18" fmla="*/ 224774 w 402028"/>
              <a:gd name="connsiteY18" fmla="*/ 87085 h 218095"/>
              <a:gd name="connsiteX19" fmla="*/ 115916 w 402028"/>
              <a:gd name="connsiteY19" fmla="*/ 10885 h 218095"/>
              <a:gd name="connsiteX20" fmla="*/ 126802 w 402028"/>
              <a:gd name="connsiteY20" fmla="*/ 43542 h 218095"/>
              <a:gd name="connsiteX21" fmla="*/ 170345 w 402028"/>
              <a:gd name="connsiteY21" fmla="*/ 76200 h 218095"/>
              <a:gd name="connsiteX22" fmla="*/ 268316 w 402028"/>
              <a:gd name="connsiteY22" fmla="*/ 130628 h 218095"/>
              <a:gd name="connsiteX23" fmla="*/ 181231 w 402028"/>
              <a:gd name="connsiteY23" fmla="*/ 43542 h 218095"/>
              <a:gd name="connsiteX24" fmla="*/ 148574 w 402028"/>
              <a:gd name="connsiteY24" fmla="*/ 32657 h 218095"/>
              <a:gd name="connsiteX25" fmla="*/ 181231 w 402028"/>
              <a:gd name="connsiteY25" fmla="*/ 76200 h 218095"/>
              <a:gd name="connsiteX26" fmla="*/ 257431 w 402028"/>
              <a:gd name="connsiteY26" fmla="*/ 119742 h 218095"/>
              <a:gd name="connsiteX27" fmla="*/ 290088 w 402028"/>
              <a:gd name="connsiteY27" fmla="*/ 141514 h 218095"/>
              <a:gd name="connsiteX28" fmla="*/ 268316 w 402028"/>
              <a:gd name="connsiteY28" fmla="*/ 97971 h 218095"/>
              <a:gd name="connsiteX29" fmla="*/ 213888 w 402028"/>
              <a:gd name="connsiteY29" fmla="*/ 54428 h 218095"/>
              <a:gd name="connsiteX30" fmla="*/ 126802 w 402028"/>
              <a:gd name="connsiteY30" fmla="*/ 0 h 218095"/>
              <a:gd name="connsiteX31" fmla="*/ 170345 w 402028"/>
              <a:gd name="connsiteY31" fmla="*/ 54428 h 218095"/>
              <a:gd name="connsiteX32" fmla="*/ 235659 w 402028"/>
              <a:gd name="connsiteY32" fmla="*/ 87085 h 218095"/>
              <a:gd name="connsiteX33" fmla="*/ 203002 w 402028"/>
              <a:gd name="connsiteY33" fmla="*/ 65314 h 218095"/>
              <a:gd name="connsiteX34" fmla="*/ 159459 w 402028"/>
              <a:gd name="connsiteY34" fmla="*/ 43542 h 218095"/>
              <a:gd name="connsiteX35" fmla="*/ 192116 w 402028"/>
              <a:gd name="connsiteY35" fmla="*/ 54428 h 218095"/>
              <a:gd name="connsiteX36" fmla="*/ 224774 w 402028"/>
              <a:gd name="connsiteY36" fmla="*/ 87085 h 218095"/>
              <a:gd name="connsiteX37" fmla="*/ 246545 w 402028"/>
              <a:gd name="connsiteY37" fmla="*/ 108857 h 218095"/>
              <a:gd name="connsiteX38" fmla="*/ 213888 w 402028"/>
              <a:gd name="connsiteY38" fmla="*/ 87085 h 218095"/>
              <a:gd name="connsiteX39" fmla="*/ 181231 w 402028"/>
              <a:gd name="connsiteY39" fmla="*/ 76200 h 218095"/>
              <a:gd name="connsiteX40" fmla="*/ 300974 w 402028"/>
              <a:gd name="connsiteY40" fmla="*/ 152400 h 218095"/>
              <a:gd name="connsiteX41" fmla="*/ 333631 w 402028"/>
              <a:gd name="connsiteY41" fmla="*/ 163285 h 218095"/>
              <a:gd name="connsiteX42" fmla="*/ 355402 w 402028"/>
              <a:gd name="connsiteY42" fmla="*/ 185057 h 218095"/>
              <a:gd name="connsiteX43" fmla="*/ 257431 w 402028"/>
              <a:gd name="connsiteY43" fmla="*/ 130628 h 218095"/>
              <a:gd name="connsiteX44" fmla="*/ 290088 w 402028"/>
              <a:gd name="connsiteY44" fmla="*/ 152400 h 218095"/>
              <a:gd name="connsiteX45" fmla="*/ 333631 w 402028"/>
              <a:gd name="connsiteY45" fmla="*/ 174171 h 218095"/>
              <a:gd name="connsiteX46" fmla="*/ 377174 w 402028"/>
              <a:gd name="connsiteY46" fmla="*/ 206828 h 218095"/>
              <a:gd name="connsiteX47" fmla="*/ 355402 w 402028"/>
              <a:gd name="connsiteY47" fmla="*/ 185057 h 218095"/>
              <a:gd name="connsiteX48" fmla="*/ 257431 w 402028"/>
              <a:gd name="connsiteY48" fmla="*/ 141514 h 218095"/>
              <a:gd name="connsiteX49" fmla="*/ 300974 w 402028"/>
              <a:gd name="connsiteY49" fmla="*/ 163285 h 218095"/>
              <a:gd name="connsiteX50" fmla="*/ 355402 w 402028"/>
              <a:gd name="connsiteY50" fmla="*/ 195942 h 218095"/>
              <a:gd name="connsiteX51" fmla="*/ 300974 w 402028"/>
              <a:gd name="connsiteY51" fmla="*/ 174171 h 218095"/>
              <a:gd name="connsiteX52" fmla="*/ 181231 w 402028"/>
              <a:gd name="connsiteY52" fmla="*/ 141514 h 218095"/>
              <a:gd name="connsiteX53" fmla="*/ 246545 w 402028"/>
              <a:gd name="connsiteY53" fmla="*/ 174171 h 218095"/>
              <a:gd name="connsiteX54" fmla="*/ 213888 w 402028"/>
              <a:gd name="connsiteY54" fmla="*/ 152400 h 218095"/>
              <a:gd name="connsiteX55" fmla="*/ 115916 w 402028"/>
              <a:gd name="connsiteY55" fmla="*/ 163285 h 218095"/>
              <a:gd name="connsiteX56" fmla="*/ 181231 w 402028"/>
              <a:gd name="connsiteY56" fmla="*/ 174171 h 218095"/>
              <a:gd name="connsiteX57" fmla="*/ 268316 w 402028"/>
              <a:gd name="connsiteY57" fmla="*/ 163285 h 218095"/>
              <a:gd name="connsiteX58" fmla="*/ 235659 w 402028"/>
              <a:gd name="connsiteY58" fmla="*/ 152400 h 218095"/>
              <a:gd name="connsiteX59" fmla="*/ 181231 w 402028"/>
              <a:gd name="connsiteY59" fmla="*/ 141514 h 218095"/>
              <a:gd name="connsiteX60" fmla="*/ 137688 w 402028"/>
              <a:gd name="connsiteY60" fmla="*/ 130628 h 218095"/>
              <a:gd name="connsiteX61" fmla="*/ 181231 w 402028"/>
              <a:gd name="connsiteY61" fmla="*/ 119742 h 218095"/>
              <a:gd name="connsiteX62" fmla="*/ 148574 w 402028"/>
              <a:gd name="connsiteY62" fmla="*/ 97971 h 218095"/>
              <a:gd name="connsiteX63" fmla="*/ 61488 w 402028"/>
              <a:gd name="connsiteY63" fmla="*/ 87085 h 218095"/>
              <a:gd name="connsiteX64" fmla="*/ 126802 w 402028"/>
              <a:gd name="connsiteY64" fmla="*/ 97971 h 218095"/>
              <a:gd name="connsiteX65" fmla="*/ 83259 w 402028"/>
              <a:gd name="connsiteY65" fmla="*/ 87085 h 218095"/>
              <a:gd name="connsiteX66" fmla="*/ 50602 w 402028"/>
              <a:gd name="connsiteY66" fmla="*/ 65314 h 218095"/>
              <a:gd name="connsiteX67" fmla="*/ 159459 w 402028"/>
              <a:gd name="connsiteY67" fmla="*/ 97971 h 218095"/>
              <a:gd name="connsiteX68" fmla="*/ 83259 w 402028"/>
              <a:gd name="connsiteY68" fmla="*/ 76200 h 218095"/>
              <a:gd name="connsiteX69" fmla="*/ 50602 w 402028"/>
              <a:gd name="connsiteY69" fmla="*/ 65314 h 218095"/>
              <a:gd name="connsiteX70" fmla="*/ 126802 w 402028"/>
              <a:gd name="connsiteY70" fmla="*/ 97971 h 218095"/>
              <a:gd name="connsiteX71" fmla="*/ 159459 w 402028"/>
              <a:gd name="connsiteY71" fmla="*/ 108857 h 218095"/>
              <a:gd name="connsiteX72" fmla="*/ 115916 w 402028"/>
              <a:gd name="connsiteY72" fmla="*/ 97971 h 218095"/>
              <a:gd name="connsiteX73" fmla="*/ 61488 w 402028"/>
              <a:gd name="connsiteY73" fmla="*/ 65314 h 218095"/>
              <a:gd name="connsiteX74" fmla="*/ 126802 w 402028"/>
              <a:gd name="connsiteY74" fmla="*/ 87085 h 218095"/>
              <a:gd name="connsiteX75" fmla="*/ 148574 w 402028"/>
              <a:gd name="connsiteY75" fmla="*/ 108857 h 218095"/>
              <a:gd name="connsiteX76" fmla="*/ 126802 w 402028"/>
              <a:gd name="connsiteY76" fmla="*/ 76200 h 218095"/>
              <a:gd name="connsiteX77" fmla="*/ 72374 w 402028"/>
              <a:gd name="connsiteY77" fmla="*/ 21771 h 218095"/>
              <a:gd name="connsiteX78" fmla="*/ 115916 w 402028"/>
              <a:gd name="connsiteY78" fmla="*/ 43542 h 218095"/>
              <a:gd name="connsiteX79" fmla="*/ 181231 w 402028"/>
              <a:gd name="connsiteY79" fmla="*/ 87085 h 218095"/>
              <a:gd name="connsiteX80" fmla="*/ 137688 w 402028"/>
              <a:gd name="connsiteY80" fmla="*/ 43542 h 218095"/>
              <a:gd name="connsiteX81" fmla="*/ 126802 w 402028"/>
              <a:gd name="connsiteY81" fmla="*/ 10885 h 218095"/>
              <a:gd name="connsiteX82" fmla="*/ 170345 w 402028"/>
              <a:gd name="connsiteY82" fmla="*/ 76200 h 218095"/>
              <a:gd name="connsiteX83" fmla="*/ 203002 w 402028"/>
              <a:gd name="connsiteY83" fmla="*/ 87085 h 218095"/>
              <a:gd name="connsiteX84" fmla="*/ 137688 w 402028"/>
              <a:gd name="connsiteY84" fmla="*/ 76200 h 218095"/>
              <a:gd name="connsiteX85" fmla="*/ 94145 w 402028"/>
              <a:gd name="connsiteY85" fmla="*/ 54428 h 218095"/>
              <a:gd name="connsiteX86" fmla="*/ 115916 w 402028"/>
              <a:gd name="connsiteY86" fmla="*/ 97971 h 218095"/>
              <a:gd name="connsiteX87" fmla="*/ 181231 w 402028"/>
              <a:gd name="connsiteY87" fmla="*/ 108857 h 218095"/>
              <a:gd name="connsiteX88" fmla="*/ 105031 w 402028"/>
              <a:gd name="connsiteY88" fmla="*/ 97971 h 218095"/>
              <a:gd name="connsiteX89" fmla="*/ 72374 w 402028"/>
              <a:gd name="connsiteY89" fmla="*/ 108857 h 218095"/>
              <a:gd name="connsiteX90" fmla="*/ 105031 w 402028"/>
              <a:gd name="connsiteY90" fmla="*/ 119742 h 218095"/>
              <a:gd name="connsiteX91" fmla="*/ 148574 w 402028"/>
              <a:gd name="connsiteY91" fmla="*/ 130628 h 218095"/>
              <a:gd name="connsiteX92" fmla="*/ 203002 w 402028"/>
              <a:gd name="connsiteY92" fmla="*/ 141514 h 218095"/>
              <a:gd name="connsiteX93" fmla="*/ 94145 w 402028"/>
              <a:gd name="connsiteY93" fmla="*/ 130628 h 218095"/>
              <a:gd name="connsiteX94" fmla="*/ 137688 w 402028"/>
              <a:gd name="connsiteY94" fmla="*/ 152400 h 218095"/>
              <a:gd name="connsiteX95" fmla="*/ 50602 w 402028"/>
              <a:gd name="connsiteY95" fmla="*/ 174171 h 218095"/>
              <a:gd name="connsiteX96" fmla="*/ 213888 w 402028"/>
              <a:gd name="connsiteY96" fmla="*/ 163285 h 218095"/>
              <a:gd name="connsiteX97" fmla="*/ 105031 w 402028"/>
              <a:gd name="connsiteY97" fmla="*/ 185057 h 218095"/>
              <a:gd name="connsiteX98" fmla="*/ 7059 w 402028"/>
              <a:gd name="connsiteY98" fmla="*/ 217714 h 218095"/>
              <a:gd name="connsiteX99" fmla="*/ 105031 w 402028"/>
              <a:gd name="connsiteY99" fmla="*/ 206828 h 218095"/>
              <a:gd name="connsiteX100" fmla="*/ 192116 w 402028"/>
              <a:gd name="connsiteY100" fmla="*/ 195942 h 218095"/>
              <a:gd name="connsiteX101" fmla="*/ 159459 w 402028"/>
              <a:gd name="connsiteY101" fmla="*/ 206828 h 218095"/>
              <a:gd name="connsiteX102" fmla="*/ 203002 w 402028"/>
              <a:gd name="connsiteY102" fmla="*/ 217714 h 218095"/>
              <a:gd name="connsiteX103" fmla="*/ 333631 w 402028"/>
              <a:gd name="connsiteY103" fmla="*/ 206828 h 218095"/>
              <a:gd name="connsiteX104" fmla="*/ 290088 w 402028"/>
              <a:gd name="connsiteY104" fmla="*/ 195942 h 218095"/>
              <a:gd name="connsiteX105" fmla="*/ 311859 w 402028"/>
              <a:gd name="connsiteY105" fmla="*/ 195942 h 218095"/>
              <a:gd name="connsiteX106" fmla="*/ 257431 w 402028"/>
              <a:gd name="connsiteY106" fmla="*/ 174171 h 218095"/>
              <a:gd name="connsiteX107" fmla="*/ 115916 w 402028"/>
              <a:gd name="connsiteY107" fmla="*/ 185057 h 218095"/>
              <a:gd name="connsiteX108" fmla="*/ 279202 w 402028"/>
              <a:gd name="connsiteY108" fmla="*/ 174171 h 218095"/>
              <a:gd name="connsiteX109" fmla="*/ 224774 w 402028"/>
              <a:gd name="connsiteY109" fmla="*/ 185057 h 218095"/>
              <a:gd name="connsiteX110" fmla="*/ 257431 w 402028"/>
              <a:gd name="connsiteY110" fmla="*/ 185057 h 218095"/>
              <a:gd name="connsiteX111" fmla="*/ 311859 w 402028"/>
              <a:gd name="connsiteY111" fmla="*/ 195942 h 218095"/>
              <a:gd name="connsiteX112" fmla="*/ 257431 w 402028"/>
              <a:gd name="connsiteY112" fmla="*/ 217714 h 218095"/>
              <a:gd name="connsiteX113" fmla="*/ 333631 w 402028"/>
              <a:gd name="connsiteY113" fmla="*/ 206828 h 218095"/>
              <a:gd name="connsiteX114" fmla="*/ 279202 w 402028"/>
              <a:gd name="connsiteY114" fmla="*/ 217714 h 218095"/>
              <a:gd name="connsiteX115" fmla="*/ 388059 w 402028"/>
              <a:gd name="connsiteY115" fmla="*/ 206828 h 218095"/>
              <a:gd name="connsiteX116" fmla="*/ 355402 w 402028"/>
              <a:gd name="connsiteY116" fmla="*/ 195942 h 218095"/>
              <a:gd name="connsiteX117" fmla="*/ 398945 w 402028"/>
              <a:gd name="connsiteY117" fmla="*/ 206828 h 218095"/>
              <a:gd name="connsiteX118" fmla="*/ 344516 w 402028"/>
              <a:gd name="connsiteY118" fmla="*/ 195942 h 218095"/>
              <a:gd name="connsiteX119" fmla="*/ 257431 w 402028"/>
              <a:gd name="connsiteY119" fmla="*/ 152400 h 218095"/>
              <a:gd name="connsiteX120" fmla="*/ 192116 w 402028"/>
              <a:gd name="connsiteY120" fmla="*/ 130628 h 218095"/>
              <a:gd name="connsiteX121" fmla="*/ 159459 w 402028"/>
              <a:gd name="connsiteY121" fmla="*/ 108857 h 218095"/>
              <a:gd name="connsiteX122" fmla="*/ 246545 w 402028"/>
              <a:gd name="connsiteY122" fmla="*/ 152400 h 218095"/>
              <a:gd name="connsiteX123" fmla="*/ 290088 w 402028"/>
              <a:gd name="connsiteY123" fmla="*/ 185057 h 218095"/>
              <a:gd name="connsiteX124" fmla="*/ 246545 w 402028"/>
              <a:gd name="connsiteY124" fmla="*/ 174171 h 218095"/>
              <a:gd name="connsiteX125" fmla="*/ 192116 w 402028"/>
              <a:gd name="connsiteY125" fmla="*/ 152400 h 218095"/>
              <a:gd name="connsiteX126" fmla="*/ 235659 w 402028"/>
              <a:gd name="connsiteY126" fmla="*/ 163285 h 218095"/>
              <a:gd name="connsiteX127" fmla="*/ 268316 w 402028"/>
              <a:gd name="connsiteY127" fmla="*/ 174171 h 218095"/>
              <a:gd name="connsiteX128" fmla="*/ 322745 w 402028"/>
              <a:gd name="connsiteY128" fmla="*/ 195942 h 218095"/>
              <a:gd name="connsiteX129" fmla="*/ 279202 w 402028"/>
              <a:gd name="connsiteY129" fmla="*/ 174171 h 218095"/>
              <a:gd name="connsiteX130" fmla="*/ 203002 w 402028"/>
              <a:gd name="connsiteY130" fmla="*/ 130628 h 218095"/>
              <a:gd name="connsiteX131" fmla="*/ 192116 w 402028"/>
              <a:gd name="connsiteY131" fmla="*/ 130628 h 218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</a:cxnLst>
            <a:rect l="l" t="t" r="r" b="b"/>
            <a:pathLst>
              <a:path w="402028" h="218095">
                <a:moveTo>
                  <a:pt x="279202" y="174171"/>
                </a:moveTo>
                <a:cubicBezTo>
                  <a:pt x="257431" y="170542"/>
                  <a:pt x="234554" y="171035"/>
                  <a:pt x="213888" y="163285"/>
                </a:cubicBezTo>
                <a:cubicBezTo>
                  <a:pt x="204278" y="159681"/>
                  <a:pt x="200917" y="146794"/>
                  <a:pt x="192116" y="141514"/>
                </a:cubicBezTo>
                <a:cubicBezTo>
                  <a:pt x="182277" y="135610"/>
                  <a:pt x="169722" y="135760"/>
                  <a:pt x="159459" y="130628"/>
                </a:cubicBezTo>
                <a:cubicBezTo>
                  <a:pt x="140535" y="121166"/>
                  <a:pt x="105031" y="119129"/>
                  <a:pt x="105031" y="97971"/>
                </a:cubicBezTo>
                <a:cubicBezTo>
                  <a:pt x="105031" y="79469"/>
                  <a:pt x="141172" y="106044"/>
                  <a:pt x="159459" y="108857"/>
                </a:cubicBezTo>
                <a:cubicBezTo>
                  <a:pt x="228209" y="119434"/>
                  <a:pt x="241067" y="115651"/>
                  <a:pt x="300974" y="130628"/>
                </a:cubicBezTo>
                <a:cubicBezTo>
                  <a:pt x="312106" y="133411"/>
                  <a:pt x="343894" y="146646"/>
                  <a:pt x="333631" y="141514"/>
                </a:cubicBezTo>
                <a:cubicBezTo>
                  <a:pt x="316153" y="132775"/>
                  <a:pt x="296284" y="129232"/>
                  <a:pt x="279202" y="119742"/>
                </a:cubicBezTo>
                <a:cubicBezTo>
                  <a:pt x="263342" y="110931"/>
                  <a:pt x="251519" y="95896"/>
                  <a:pt x="235659" y="87085"/>
                </a:cubicBezTo>
                <a:cubicBezTo>
                  <a:pt x="218578" y="77595"/>
                  <a:pt x="199374" y="72571"/>
                  <a:pt x="181231" y="65314"/>
                </a:cubicBezTo>
                <a:cubicBezTo>
                  <a:pt x="173974" y="58057"/>
                  <a:pt x="149196" y="43542"/>
                  <a:pt x="159459" y="43542"/>
                </a:cubicBezTo>
                <a:cubicBezTo>
                  <a:pt x="184531" y="43542"/>
                  <a:pt x="246531" y="101227"/>
                  <a:pt x="257431" y="108857"/>
                </a:cubicBezTo>
                <a:cubicBezTo>
                  <a:pt x="274764" y="120990"/>
                  <a:pt x="321321" y="160438"/>
                  <a:pt x="311859" y="141514"/>
                </a:cubicBezTo>
                <a:cubicBezTo>
                  <a:pt x="295794" y="109385"/>
                  <a:pt x="266461" y="83795"/>
                  <a:pt x="235659" y="65314"/>
                </a:cubicBezTo>
                <a:cubicBezTo>
                  <a:pt x="217516" y="54428"/>
                  <a:pt x="198448" y="44955"/>
                  <a:pt x="181231" y="32657"/>
                </a:cubicBezTo>
                <a:cubicBezTo>
                  <a:pt x="172879" y="26691"/>
                  <a:pt x="159459" y="622"/>
                  <a:pt x="159459" y="10885"/>
                </a:cubicBezTo>
                <a:cubicBezTo>
                  <a:pt x="159459" y="23968"/>
                  <a:pt x="172717" y="33609"/>
                  <a:pt x="181231" y="43542"/>
                </a:cubicBezTo>
                <a:cubicBezTo>
                  <a:pt x="194589" y="59127"/>
                  <a:pt x="244688" y="92063"/>
                  <a:pt x="224774" y="87085"/>
                </a:cubicBezTo>
                <a:cubicBezTo>
                  <a:pt x="176879" y="75112"/>
                  <a:pt x="147534" y="42503"/>
                  <a:pt x="115916" y="10885"/>
                </a:cubicBezTo>
                <a:cubicBezTo>
                  <a:pt x="119545" y="21771"/>
                  <a:pt x="119456" y="34727"/>
                  <a:pt x="126802" y="43542"/>
                </a:cubicBezTo>
                <a:cubicBezTo>
                  <a:pt x="138417" y="57480"/>
                  <a:pt x="155482" y="65796"/>
                  <a:pt x="170345" y="76200"/>
                </a:cubicBezTo>
                <a:cubicBezTo>
                  <a:pt x="238398" y="123837"/>
                  <a:pt x="213822" y="112463"/>
                  <a:pt x="268316" y="130628"/>
                </a:cubicBezTo>
                <a:cubicBezTo>
                  <a:pt x="234953" y="86143"/>
                  <a:pt x="232878" y="75821"/>
                  <a:pt x="181231" y="43542"/>
                </a:cubicBezTo>
                <a:cubicBezTo>
                  <a:pt x="171501" y="37461"/>
                  <a:pt x="159460" y="36285"/>
                  <a:pt x="148574" y="32657"/>
                </a:cubicBezTo>
                <a:cubicBezTo>
                  <a:pt x="159460" y="47171"/>
                  <a:pt x="167064" y="64866"/>
                  <a:pt x="181231" y="76200"/>
                </a:cubicBezTo>
                <a:cubicBezTo>
                  <a:pt x="204075" y="94475"/>
                  <a:pt x="232346" y="104691"/>
                  <a:pt x="257431" y="119742"/>
                </a:cubicBezTo>
                <a:cubicBezTo>
                  <a:pt x="268650" y="126473"/>
                  <a:pt x="279202" y="134257"/>
                  <a:pt x="290088" y="141514"/>
                </a:cubicBezTo>
                <a:cubicBezTo>
                  <a:pt x="282831" y="127000"/>
                  <a:pt x="279002" y="110184"/>
                  <a:pt x="268316" y="97971"/>
                </a:cubicBezTo>
                <a:cubicBezTo>
                  <a:pt x="253016" y="80486"/>
                  <a:pt x="231373" y="69728"/>
                  <a:pt x="213888" y="54428"/>
                </a:cubicBezTo>
                <a:cubicBezTo>
                  <a:pt x="155185" y="3062"/>
                  <a:pt x="211047" y="33697"/>
                  <a:pt x="126802" y="0"/>
                </a:cubicBezTo>
                <a:cubicBezTo>
                  <a:pt x="141316" y="18143"/>
                  <a:pt x="152202" y="39914"/>
                  <a:pt x="170345" y="54428"/>
                </a:cubicBezTo>
                <a:cubicBezTo>
                  <a:pt x="189352" y="69634"/>
                  <a:pt x="255912" y="100587"/>
                  <a:pt x="235659" y="87085"/>
                </a:cubicBezTo>
                <a:cubicBezTo>
                  <a:pt x="224773" y="79828"/>
                  <a:pt x="214361" y="71805"/>
                  <a:pt x="203002" y="65314"/>
                </a:cubicBezTo>
                <a:cubicBezTo>
                  <a:pt x="188913" y="57263"/>
                  <a:pt x="170934" y="55017"/>
                  <a:pt x="159459" y="43542"/>
                </a:cubicBezTo>
                <a:cubicBezTo>
                  <a:pt x="151345" y="35428"/>
                  <a:pt x="192116" y="54428"/>
                  <a:pt x="192116" y="54428"/>
                </a:cubicBezTo>
                <a:cubicBezTo>
                  <a:pt x="203002" y="65314"/>
                  <a:pt x="211965" y="78546"/>
                  <a:pt x="224774" y="87085"/>
                </a:cubicBezTo>
                <a:cubicBezTo>
                  <a:pt x="271993" y="118564"/>
                  <a:pt x="333049" y="130481"/>
                  <a:pt x="246545" y="108857"/>
                </a:cubicBezTo>
                <a:cubicBezTo>
                  <a:pt x="235659" y="101600"/>
                  <a:pt x="225590" y="92936"/>
                  <a:pt x="213888" y="87085"/>
                </a:cubicBezTo>
                <a:cubicBezTo>
                  <a:pt x="203625" y="81953"/>
                  <a:pt x="173117" y="68086"/>
                  <a:pt x="181231" y="76200"/>
                </a:cubicBezTo>
                <a:cubicBezTo>
                  <a:pt x="208747" y="103716"/>
                  <a:pt x="261687" y="135563"/>
                  <a:pt x="300974" y="152400"/>
                </a:cubicBezTo>
                <a:cubicBezTo>
                  <a:pt x="311521" y="156920"/>
                  <a:pt x="322745" y="159657"/>
                  <a:pt x="333631" y="163285"/>
                </a:cubicBezTo>
                <a:cubicBezTo>
                  <a:pt x="340888" y="170542"/>
                  <a:pt x="365665" y="185057"/>
                  <a:pt x="355402" y="185057"/>
                </a:cubicBezTo>
                <a:cubicBezTo>
                  <a:pt x="344920" y="185057"/>
                  <a:pt x="257996" y="130910"/>
                  <a:pt x="257431" y="130628"/>
                </a:cubicBezTo>
                <a:cubicBezTo>
                  <a:pt x="245729" y="124777"/>
                  <a:pt x="278729" y="145909"/>
                  <a:pt x="290088" y="152400"/>
                </a:cubicBezTo>
                <a:cubicBezTo>
                  <a:pt x="304177" y="160451"/>
                  <a:pt x="319870" y="165571"/>
                  <a:pt x="333631" y="174171"/>
                </a:cubicBezTo>
                <a:cubicBezTo>
                  <a:pt x="349016" y="183787"/>
                  <a:pt x="360947" y="198714"/>
                  <a:pt x="377174" y="206828"/>
                </a:cubicBezTo>
                <a:cubicBezTo>
                  <a:pt x="386354" y="211418"/>
                  <a:pt x="363416" y="191468"/>
                  <a:pt x="355402" y="185057"/>
                </a:cubicBezTo>
                <a:cubicBezTo>
                  <a:pt x="330737" y="165325"/>
                  <a:pt x="287644" y="141514"/>
                  <a:pt x="257431" y="141514"/>
                </a:cubicBezTo>
                <a:cubicBezTo>
                  <a:pt x="241204" y="141514"/>
                  <a:pt x="286789" y="155404"/>
                  <a:pt x="300974" y="163285"/>
                </a:cubicBezTo>
                <a:cubicBezTo>
                  <a:pt x="319469" y="173560"/>
                  <a:pt x="355402" y="174784"/>
                  <a:pt x="355402" y="195942"/>
                </a:cubicBezTo>
                <a:cubicBezTo>
                  <a:pt x="355402" y="215482"/>
                  <a:pt x="319625" y="179999"/>
                  <a:pt x="300974" y="174171"/>
                </a:cubicBezTo>
                <a:cubicBezTo>
                  <a:pt x="261485" y="161831"/>
                  <a:pt x="222603" y="141514"/>
                  <a:pt x="181231" y="141514"/>
                </a:cubicBezTo>
                <a:cubicBezTo>
                  <a:pt x="156890" y="141514"/>
                  <a:pt x="223453" y="166473"/>
                  <a:pt x="246545" y="174171"/>
                </a:cubicBezTo>
                <a:cubicBezTo>
                  <a:pt x="258956" y="178308"/>
                  <a:pt x="224774" y="159657"/>
                  <a:pt x="213888" y="152400"/>
                </a:cubicBezTo>
                <a:lnTo>
                  <a:pt x="115916" y="163285"/>
                </a:lnTo>
                <a:cubicBezTo>
                  <a:pt x="97551" y="175528"/>
                  <a:pt x="159159" y="174171"/>
                  <a:pt x="181231" y="174171"/>
                </a:cubicBezTo>
                <a:cubicBezTo>
                  <a:pt x="210485" y="174171"/>
                  <a:pt x="239288" y="166914"/>
                  <a:pt x="268316" y="163285"/>
                </a:cubicBezTo>
                <a:cubicBezTo>
                  <a:pt x="257430" y="159657"/>
                  <a:pt x="246791" y="155183"/>
                  <a:pt x="235659" y="152400"/>
                </a:cubicBezTo>
                <a:cubicBezTo>
                  <a:pt x="217709" y="147913"/>
                  <a:pt x="199292" y="145528"/>
                  <a:pt x="181231" y="141514"/>
                </a:cubicBezTo>
                <a:cubicBezTo>
                  <a:pt x="166626" y="138268"/>
                  <a:pt x="152202" y="134257"/>
                  <a:pt x="137688" y="130628"/>
                </a:cubicBezTo>
                <a:cubicBezTo>
                  <a:pt x="152202" y="126999"/>
                  <a:pt x="176500" y="133935"/>
                  <a:pt x="181231" y="119742"/>
                </a:cubicBezTo>
                <a:cubicBezTo>
                  <a:pt x="185368" y="107331"/>
                  <a:pt x="161196" y="101413"/>
                  <a:pt x="148574" y="97971"/>
                </a:cubicBezTo>
                <a:cubicBezTo>
                  <a:pt x="120350" y="90274"/>
                  <a:pt x="90743" y="87085"/>
                  <a:pt x="61488" y="87085"/>
                </a:cubicBezTo>
                <a:cubicBezTo>
                  <a:pt x="39416" y="87085"/>
                  <a:pt x="148215" y="103324"/>
                  <a:pt x="126802" y="97971"/>
                </a:cubicBezTo>
                <a:lnTo>
                  <a:pt x="83259" y="87085"/>
                </a:lnTo>
                <a:cubicBezTo>
                  <a:pt x="72373" y="79828"/>
                  <a:pt x="41351" y="74565"/>
                  <a:pt x="50602" y="65314"/>
                </a:cubicBezTo>
                <a:cubicBezTo>
                  <a:pt x="54349" y="61567"/>
                  <a:pt x="175145" y="102453"/>
                  <a:pt x="159459" y="97971"/>
                </a:cubicBezTo>
                <a:lnTo>
                  <a:pt x="83259" y="76200"/>
                </a:lnTo>
                <a:cubicBezTo>
                  <a:pt x="72268" y="72903"/>
                  <a:pt x="40339" y="60183"/>
                  <a:pt x="50602" y="65314"/>
                </a:cubicBezTo>
                <a:cubicBezTo>
                  <a:pt x="75319" y="77672"/>
                  <a:pt x="101144" y="87708"/>
                  <a:pt x="126802" y="97971"/>
                </a:cubicBezTo>
                <a:cubicBezTo>
                  <a:pt x="137456" y="102233"/>
                  <a:pt x="170934" y="108857"/>
                  <a:pt x="159459" y="108857"/>
                </a:cubicBezTo>
                <a:cubicBezTo>
                  <a:pt x="144498" y="108857"/>
                  <a:pt x="130430" y="101600"/>
                  <a:pt x="115916" y="97971"/>
                </a:cubicBezTo>
                <a:cubicBezTo>
                  <a:pt x="97773" y="87085"/>
                  <a:pt x="46527" y="80275"/>
                  <a:pt x="61488" y="65314"/>
                </a:cubicBezTo>
                <a:cubicBezTo>
                  <a:pt x="77715" y="49087"/>
                  <a:pt x="126802" y="87085"/>
                  <a:pt x="126802" y="87085"/>
                </a:cubicBezTo>
                <a:cubicBezTo>
                  <a:pt x="134059" y="94342"/>
                  <a:pt x="148574" y="119120"/>
                  <a:pt x="148574" y="108857"/>
                </a:cubicBezTo>
                <a:cubicBezTo>
                  <a:pt x="148574" y="95774"/>
                  <a:pt x="135417" y="86046"/>
                  <a:pt x="126802" y="76200"/>
                </a:cubicBezTo>
                <a:cubicBezTo>
                  <a:pt x="109906" y="56890"/>
                  <a:pt x="80488" y="46112"/>
                  <a:pt x="72374" y="21771"/>
                </a:cubicBezTo>
                <a:cubicBezTo>
                  <a:pt x="67243" y="6377"/>
                  <a:pt x="102711" y="34110"/>
                  <a:pt x="115916" y="43542"/>
                </a:cubicBezTo>
                <a:cubicBezTo>
                  <a:pt x="187264" y="94505"/>
                  <a:pt x="111180" y="63736"/>
                  <a:pt x="181231" y="87085"/>
                </a:cubicBezTo>
                <a:cubicBezTo>
                  <a:pt x="166717" y="72571"/>
                  <a:pt x="144179" y="63015"/>
                  <a:pt x="137688" y="43542"/>
                </a:cubicBezTo>
                <a:cubicBezTo>
                  <a:pt x="134059" y="32656"/>
                  <a:pt x="126802" y="-590"/>
                  <a:pt x="126802" y="10885"/>
                </a:cubicBezTo>
                <a:cubicBezTo>
                  <a:pt x="126802" y="51493"/>
                  <a:pt x="137534" y="59795"/>
                  <a:pt x="170345" y="76200"/>
                </a:cubicBezTo>
                <a:cubicBezTo>
                  <a:pt x="180608" y="81332"/>
                  <a:pt x="214476" y="87085"/>
                  <a:pt x="203002" y="87085"/>
                </a:cubicBezTo>
                <a:cubicBezTo>
                  <a:pt x="180930" y="87085"/>
                  <a:pt x="159459" y="79828"/>
                  <a:pt x="137688" y="76200"/>
                </a:cubicBezTo>
                <a:cubicBezTo>
                  <a:pt x="123174" y="68943"/>
                  <a:pt x="105620" y="42954"/>
                  <a:pt x="94145" y="54428"/>
                </a:cubicBezTo>
                <a:cubicBezTo>
                  <a:pt x="82670" y="65902"/>
                  <a:pt x="102155" y="89370"/>
                  <a:pt x="115916" y="97971"/>
                </a:cubicBezTo>
                <a:cubicBezTo>
                  <a:pt x="134633" y="109669"/>
                  <a:pt x="203303" y="108857"/>
                  <a:pt x="181231" y="108857"/>
                </a:cubicBezTo>
                <a:cubicBezTo>
                  <a:pt x="155573" y="108857"/>
                  <a:pt x="130431" y="101600"/>
                  <a:pt x="105031" y="97971"/>
                </a:cubicBezTo>
                <a:cubicBezTo>
                  <a:pt x="94145" y="101600"/>
                  <a:pt x="72374" y="97382"/>
                  <a:pt x="72374" y="108857"/>
                </a:cubicBezTo>
                <a:cubicBezTo>
                  <a:pt x="72374" y="120331"/>
                  <a:pt x="93998" y="116590"/>
                  <a:pt x="105031" y="119742"/>
                </a:cubicBezTo>
                <a:cubicBezTo>
                  <a:pt x="119416" y="123852"/>
                  <a:pt x="133969" y="127382"/>
                  <a:pt x="148574" y="130628"/>
                </a:cubicBezTo>
                <a:cubicBezTo>
                  <a:pt x="166635" y="134642"/>
                  <a:pt x="221504" y="141514"/>
                  <a:pt x="203002" y="141514"/>
                </a:cubicBezTo>
                <a:cubicBezTo>
                  <a:pt x="166535" y="141514"/>
                  <a:pt x="130431" y="134257"/>
                  <a:pt x="94145" y="130628"/>
                </a:cubicBezTo>
                <a:cubicBezTo>
                  <a:pt x="108659" y="137885"/>
                  <a:pt x="149163" y="140925"/>
                  <a:pt x="137688" y="152400"/>
                </a:cubicBezTo>
                <a:cubicBezTo>
                  <a:pt x="116530" y="173558"/>
                  <a:pt x="20981" y="169940"/>
                  <a:pt x="50602" y="174171"/>
                </a:cubicBezTo>
                <a:cubicBezTo>
                  <a:pt x="104603" y="181885"/>
                  <a:pt x="159459" y="166914"/>
                  <a:pt x="213888" y="163285"/>
                </a:cubicBezTo>
                <a:cubicBezTo>
                  <a:pt x="177602" y="170542"/>
                  <a:pt x="140136" y="173355"/>
                  <a:pt x="105031" y="185057"/>
                </a:cubicBezTo>
                <a:cubicBezTo>
                  <a:pt x="72374" y="195943"/>
                  <a:pt x="-27154" y="221516"/>
                  <a:pt x="7059" y="217714"/>
                </a:cubicBezTo>
                <a:lnTo>
                  <a:pt x="105031" y="206828"/>
                </a:lnTo>
                <a:lnTo>
                  <a:pt x="192116" y="195942"/>
                </a:lnTo>
                <a:cubicBezTo>
                  <a:pt x="181230" y="199571"/>
                  <a:pt x="154327" y="196565"/>
                  <a:pt x="159459" y="206828"/>
                </a:cubicBezTo>
                <a:cubicBezTo>
                  <a:pt x="166150" y="220210"/>
                  <a:pt x="188041" y="217714"/>
                  <a:pt x="203002" y="217714"/>
                </a:cubicBezTo>
                <a:cubicBezTo>
                  <a:pt x="246696" y="217714"/>
                  <a:pt x="290088" y="210457"/>
                  <a:pt x="333631" y="206828"/>
                </a:cubicBezTo>
                <a:cubicBezTo>
                  <a:pt x="319117" y="203199"/>
                  <a:pt x="304808" y="198618"/>
                  <a:pt x="290088" y="195942"/>
                </a:cubicBezTo>
                <a:cubicBezTo>
                  <a:pt x="241277" y="187068"/>
                  <a:pt x="111656" y="173699"/>
                  <a:pt x="311859" y="195942"/>
                </a:cubicBezTo>
                <a:cubicBezTo>
                  <a:pt x="199695" y="158554"/>
                  <a:pt x="180492" y="154936"/>
                  <a:pt x="257431" y="174171"/>
                </a:cubicBezTo>
                <a:cubicBezTo>
                  <a:pt x="210259" y="177800"/>
                  <a:pt x="68605" y="185057"/>
                  <a:pt x="115916" y="185057"/>
                </a:cubicBezTo>
                <a:cubicBezTo>
                  <a:pt x="170465" y="185057"/>
                  <a:pt x="224653" y="174171"/>
                  <a:pt x="279202" y="174171"/>
                </a:cubicBezTo>
                <a:cubicBezTo>
                  <a:pt x="297704" y="174171"/>
                  <a:pt x="206272" y="185057"/>
                  <a:pt x="224774" y="185057"/>
                </a:cubicBezTo>
                <a:cubicBezTo>
                  <a:pt x="265090" y="185057"/>
                  <a:pt x="435920" y="159558"/>
                  <a:pt x="257431" y="185057"/>
                </a:cubicBezTo>
                <a:cubicBezTo>
                  <a:pt x="275574" y="188685"/>
                  <a:pt x="330002" y="192314"/>
                  <a:pt x="311859" y="195942"/>
                </a:cubicBezTo>
                <a:cubicBezTo>
                  <a:pt x="200927" y="218128"/>
                  <a:pt x="34973" y="195468"/>
                  <a:pt x="257431" y="217714"/>
                </a:cubicBezTo>
                <a:cubicBezTo>
                  <a:pt x="282831" y="214085"/>
                  <a:pt x="307973" y="206828"/>
                  <a:pt x="333631" y="206828"/>
                </a:cubicBezTo>
                <a:cubicBezTo>
                  <a:pt x="352133" y="206828"/>
                  <a:pt x="260700" y="217714"/>
                  <a:pt x="279202" y="217714"/>
                </a:cubicBezTo>
                <a:cubicBezTo>
                  <a:pt x="315669" y="217714"/>
                  <a:pt x="351773" y="210457"/>
                  <a:pt x="388059" y="206828"/>
                </a:cubicBezTo>
                <a:cubicBezTo>
                  <a:pt x="377173" y="203199"/>
                  <a:pt x="343927" y="195942"/>
                  <a:pt x="355402" y="195942"/>
                </a:cubicBezTo>
                <a:cubicBezTo>
                  <a:pt x="370363" y="195942"/>
                  <a:pt x="413906" y="206828"/>
                  <a:pt x="398945" y="206828"/>
                </a:cubicBezTo>
                <a:cubicBezTo>
                  <a:pt x="380443" y="206828"/>
                  <a:pt x="362659" y="199571"/>
                  <a:pt x="344516" y="195942"/>
                </a:cubicBezTo>
                <a:cubicBezTo>
                  <a:pt x="310502" y="144920"/>
                  <a:pt x="335650" y="165436"/>
                  <a:pt x="257431" y="152400"/>
                </a:cubicBezTo>
                <a:cubicBezTo>
                  <a:pt x="235659" y="145143"/>
                  <a:pt x="213087" y="139949"/>
                  <a:pt x="192116" y="130628"/>
                </a:cubicBezTo>
                <a:cubicBezTo>
                  <a:pt x="180161" y="125315"/>
                  <a:pt x="147312" y="103998"/>
                  <a:pt x="159459" y="108857"/>
                </a:cubicBezTo>
                <a:cubicBezTo>
                  <a:pt x="189593" y="120911"/>
                  <a:pt x="218511" y="136047"/>
                  <a:pt x="246545" y="152400"/>
                </a:cubicBezTo>
                <a:cubicBezTo>
                  <a:pt x="262216" y="161542"/>
                  <a:pt x="290088" y="166914"/>
                  <a:pt x="290088" y="185057"/>
                </a:cubicBezTo>
                <a:cubicBezTo>
                  <a:pt x="290088" y="200018"/>
                  <a:pt x="260738" y="178902"/>
                  <a:pt x="246545" y="174171"/>
                </a:cubicBezTo>
                <a:cubicBezTo>
                  <a:pt x="228007" y="167992"/>
                  <a:pt x="205933" y="166217"/>
                  <a:pt x="192116" y="152400"/>
                </a:cubicBezTo>
                <a:cubicBezTo>
                  <a:pt x="181537" y="141821"/>
                  <a:pt x="221274" y="159175"/>
                  <a:pt x="235659" y="163285"/>
                </a:cubicBezTo>
                <a:cubicBezTo>
                  <a:pt x="246692" y="166437"/>
                  <a:pt x="257572" y="170142"/>
                  <a:pt x="268316" y="174171"/>
                </a:cubicBezTo>
                <a:cubicBezTo>
                  <a:pt x="286612" y="181032"/>
                  <a:pt x="303204" y="195942"/>
                  <a:pt x="322745" y="195942"/>
                </a:cubicBezTo>
                <a:cubicBezTo>
                  <a:pt x="338972" y="195942"/>
                  <a:pt x="293291" y="182222"/>
                  <a:pt x="279202" y="174171"/>
                </a:cubicBezTo>
                <a:cubicBezTo>
                  <a:pt x="233381" y="147988"/>
                  <a:pt x="257828" y="152559"/>
                  <a:pt x="203002" y="130628"/>
                </a:cubicBezTo>
                <a:cubicBezTo>
                  <a:pt x="199633" y="129280"/>
                  <a:pt x="195745" y="130628"/>
                  <a:pt x="192116" y="130628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013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5" grpId="0" uiExpand="1" build="p"/>
      <p:bldP spid="4" grpId="0" animBg="1"/>
      <p:bldP spid="5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79216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Sum of the Angle Measures in a Triangle</a:t>
            </a:r>
            <a:endParaRPr lang="en-US" sz="4000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21771" y="762000"/>
            <a:ext cx="4397829" cy="60198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just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 startAt="3"/>
            </a:pPr>
            <a:r>
              <a:rPr lang="en-US" sz="2800" dirty="0" smtClean="0"/>
              <a:t>Draw a point in your notebook.  Rearrange the corners so that none of your corners overlap and there are no gaps between them.</a:t>
            </a:r>
          </a:p>
          <a:p>
            <a:pPr marL="514350" indent="-514350" algn="just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 startAt="3"/>
            </a:pPr>
            <a:r>
              <a:rPr lang="en-US" sz="2800" dirty="0" smtClean="0"/>
              <a:t>What do you notice about how the angles fit together around a point?</a:t>
            </a:r>
            <a:endParaRPr lang="en-US" sz="2800" dirty="0"/>
          </a:p>
          <a:p>
            <a:pPr marL="514350" indent="-514350" algn="just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 startAt="3"/>
            </a:pPr>
            <a:r>
              <a:rPr lang="en-US" sz="2800" dirty="0" smtClean="0"/>
              <a:t>How can you describe the relationship among the measures of the angles of a triangle?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4343400" y="1124039"/>
            <a:ext cx="4724400" cy="1447800"/>
            <a:chOff x="4909458" y="4648200"/>
            <a:chExt cx="3733800" cy="1181100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 rotWithShape="1"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134" r="20632"/>
            <a:stretch/>
          </p:blipFill>
          <p:spPr bwMode="auto">
            <a:xfrm>
              <a:off x="5529943" y="4648200"/>
              <a:ext cx="2601686" cy="1181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6" name="Straight Arrow Connector 15"/>
            <p:cNvCxnSpPr/>
            <p:nvPr/>
          </p:nvCxnSpPr>
          <p:spPr>
            <a:xfrm>
              <a:off x="4909458" y="4757058"/>
              <a:ext cx="37338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2"/>
              <p:cNvSpPr txBox="1">
                <a:spLocks/>
              </p:cNvSpPr>
              <p:nvPr/>
            </p:nvSpPr>
            <p:spPr>
              <a:xfrm>
                <a:off x="4463142" y="3200400"/>
                <a:ext cx="4648200" cy="2895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buFont typeface="Arial" pitchFamily="34" charset="0"/>
                  <a:buNone/>
                </a:pPr>
                <a:r>
                  <a:rPr lang="en-US" sz="3600" b="1" dirty="0" smtClean="0">
                    <a:solidFill>
                      <a:srgbClr val="FF0000"/>
                    </a:solidFill>
                  </a:rPr>
                  <a:t>Triangle Sum Theorem</a:t>
                </a:r>
              </a:p>
              <a:p>
                <a:pPr algn="just">
                  <a:buNone/>
                </a:pPr>
                <a:r>
                  <a:rPr lang="en-US" sz="2800" dirty="0" smtClean="0"/>
                  <a:t>For any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</a:rPr>
                      <m:t>△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𝐴𝐵𝐶</m:t>
                    </m:r>
                  </m:oMath>
                </a14:m>
                <a:endParaRPr lang="en-US" sz="2800" dirty="0" smtClean="0"/>
              </a:p>
              <a:p>
                <a:pPr algn="ctr">
                  <a:spcAft>
                    <a:spcPts val="1000"/>
                  </a:spcAft>
                  <a:buNone/>
                </a:pPr>
                <a:r>
                  <a:rPr lang="en-US" sz="2800" dirty="0" smtClean="0"/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𝑚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∠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+</m:t>
                    </m:r>
                    <m:r>
                      <a:rPr lang="en-US" sz="2800" i="1">
                        <a:latin typeface="Cambria Math"/>
                      </a:rPr>
                      <m:t>𝑚</m:t>
                    </m:r>
                    <m:r>
                      <a:rPr lang="en-US" sz="2800" i="1">
                        <a:latin typeface="Cambria Math"/>
                        <a:ea typeface="Cambria Math"/>
                      </a:rPr>
                      <m:t>∠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𝐵</m:t>
                    </m:r>
                    <m:r>
                      <a:rPr lang="en-US" sz="2800" i="1">
                        <a:latin typeface="Cambria Math"/>
                        <a:ea typeface="Cambria Math"/>
                      </a:rPr>
                      <m:t>+</m:t>
                    </m:r>
                    <m:r>
                      <a:rPr lang="en-US" sz="2800" i="1">
                        <a:latin typeface="Cambria Math"/>
                      </a:rPr>
                      <m:t>𝑚</m:t>
                    </m:r>
                    <m:r>
                      <a:rPr lang="en-US" sz="2800" i="1">
                        <a:latin typeface="Cambria Math"/>
                        <a:ea typeface="Cambria Math"/>
                      </a:rPr>
                      <m:t>∠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𝐶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=180°</m:t>
                    </m:r>
                  </m:oMath>
                </a14:m>
                <a:endParaRPr lang="en-US" sz="2800" b="0" dirty="0" smtClean="0">
                  <a:ea typeface="Cambria Math"/>
                </a:endParaRPr>
              </a:p>
              <a:p>
                <a:pPr algn="ctr">
                  <a:buNone/>
                </a:pPr>
                <a:r>
                  <a:rPr lang="en-US" sz="2800" b="1" dirty="0" smtClean="0">
                    <a:solidFill>
                      <a:srgbClr val="FF0000"/>
                    </a:solidFill>
                  </a:rPr>
                  <a:t>The sum of the measures of the interior angles of a triangle equals 180°</a:t>
                </a:r>
                <a:endParaRPr lang="en-US" sz="2800" dirty="0"/>
              </a:p>
              <a:p>
                <a:pPr algn="just">
                  <a:buFont typeface="Arial" pitchFamily="34" charset="0"/>
                  <a:buNone/>
                </a:pPr>
                <a:endParaRPr lang="en-US" sz="2800" dirty="0" smtClean="0"/>
              </a:p>
            </p:txBody>
          </p:sp>
        </mc:Choice>
        <mc:Fallback xmlns="">
          <p:sp>
            <p:nvSpPr>
              <p:cNvPr id="1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3142" y="3200400"/>
                <a:ext cx="4648200" cy="2895600"/>
              </a:xfrm>
              <a:prstGeom prst="rect">
                <a:avLst/>
              </a:prstGeom>
              <a:blipFill rotWithShape="1">
                <a:blip r:embed="rId3"/>
                <a:stretch>
                  <a:fillRect l="-2621" t="-5053" r="-1704" b="-56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05536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/>
      <p:bldP spid="10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79216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Using the Triangle Sum Theorem</a:t>
            </a:r>
            <a:endParaRPr lang="en-US" sz="4000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228600" y="762000"/>
            <a:ext cx="87630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Arial" pitchFamily="34" charset="0"/>
              <a:buNone/>
            </a:pPr>
            <a:r>
              <a:rPr lang="en-US" sz="2800" dirty="0" smtClean="0"/>
              <a:t>Find the missing angle measure: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04800" y="1134677"/>
            <a:ext cx="3505200" cy="2679016"/>
            <a:chOff x="304800" y="1134677"/>
            <a:chExt cx="3505200" cy="2679016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3957"/>
            <a:stretch/>
          </p:blipFill>
          <p:spPr bwMode="auto">
            <a:xfrm>
              <a:off x="304800" y="1134677"/>
              <a:ext cx="3505200" cy="2094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" name="TextBox 2"/>
            <p:cNvSpPr txBox="1"/>
            <p:nvPr/>
          </p:nvSpPr>
          <p:spPr>
            <a:xfrm>
              <a:off x="533400" y="3228918"/>
              <a:ext cx="1752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i="1" dirty="0" err="1" smtClean="0"/>
                <a:t>m</a:t>
              </a:r>
              <a:r>
                <a:rPr lang="en-US" sz="3200" i="1" dirty="0" err="1" smtClean="0">
                  <a:latin typeface="Cambria Math"/>
                  <a:ea typeface="Cambria Math"/>
                </a:rPr>
                <a:t>∠</a:t>
              </a:r>
              <a:r>
                <a:rPr lang="en-US" sz="3200" i="1" dirty="0" err="1" smtClean="0">
                  <a:ea typeface="Cambria Math"/>
                </a:rPr>
                <a:t>E</a:t>
              </a:r>
              <a:r>
                <a:rPr lang="en-US" sz="3200" i="1" dirty="0" smtClean="0">
                  <a:ea typeface="Cambria Math"/>
                </a:rPr>
                <a:t>=</a:t>
              </a:r>
              <a:endParaRPr lang="en-US" sz="3200" i="1" dirty="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6018447" y="838200"/>
            <a:ext cx="2515953" cy="2975493"/>
            <a:chOff x="5257800" y="838200"/>
            <a:chExt cx="2515953" cy="2975493"/>
          </a:xfrm>
        </p:grpSpPr>
        <p:pic>
          <p:nvPicPr>
            <p:cNvPr id="2051" name="Picture 3"/>
            <p:cNvPicPr>
              <a:picLocks noChangeAspect="1" noChangeArrowheads="1"/>
            </p:cNvPicPr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4661" b="22981"/>
            <a:stretch/>
          </p:blipFill>
          <p:spPr bwMode="auto">
            <a:xfrm>
              <a:off x="5257800" y="838200"/>
              <a:ext cx="2515953" cy="2501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TextBox 10"/>
            <p:cNvSpPr txBox="1"/>
            <p:nvPr/>
          </p:nvSpPr>
          <p:spPr>
            <a:xfrm>
              <a:off x="5639476" y="3228918"/>
              <a:ext cx="1752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i="1" dirty="0" err="1" smtClean="0"/>
                <a:t>m</a:t>
              </a:r>
              <a:r>
                <a:rPr lang="en-US" sz="3200" i="1" dirty="0" err="1" smtClean="0">
                  <a:latin typeface="Cambria Math"/>
                  <a:ea typeface="Cambria Math"/>
                </a:rPr>
                <a:t>∠</a:t>
              </a:r>
              <a:r>
                <a:rPr lang="en-US" sz="3200" i="1" dirty="0" err="1">
                  <a:ea typeface="Cambria Math"/>
                </a:rPr>
                <a:t>K</a:t>
              </a:r>
              <a:r>
                <a:rPr lang="en-US" sz="3200" i="1" dirty="0" smtClean="0">
                  <a:ea typeface="Cambria Math"/>
                </a:rPr>
                <a:t>=</a:t>
              </a:r>
              <a:endParaRPr lang="en-US" sz="3200" i="1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2419351" y="4067118"/>
            <a:ext cx="3448049" cy="2638482"/>
            <a:chOff x="2057399" y="3521305"/>
            <a:chExt cx="3448049" cy="2638482"/>
          </a:xfrm>
        </p:grpSpPr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57399" y="3521305"/>
              <a:ext cx="3448049" cy="23460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TextBox 12"/>
            <p:cNvSpPr txBox="1"/>
            <p:nvPr/>
          </p:nvSpPr>
          <p:spPr>
            <a:xfrm>
              <a:off x="2661554" y="5575012"/>
              <a:ext cx="1752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i="1" dirty="0" err="1" smtClean="0"/>
                <a:t>m</a:t>
              </a:r>
              <a:r>
                <a:rPr lang="en-US" sz="3200" i="1" dirty="0" err="1" smtClean="0">
                  <a:latin typeface="Cambria Math"/>
                  <a:ea typeface="Cambria Math"/>
                </a:rPr>
                <a:t>∠</a:t>
              </a:r>
              <a:r>
                <a:rPr lang="en-US" sz="3200" i="1" dirty="0" err="1" smtClean="0">
                  <a:ea typeface="Cambria Math"/>
                </a:rPr>
                <a:t>R</a:t>
              </a:r>
              <a:r>
                <a:rPr lang="en-US" sz="3200" i="1" dirty="0" smtClean="0">
                  <a:ea typeface="Cambria Math"/>
                </a:rPr>
                <a:t>=</a:t>
              </a:r>
              <a:endParaRPr lang="en-US" sz="3200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886200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8392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Exterior and Interior Angles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1771" y="914400"/>
            <a:ext cx="4397828" cy="2362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Arial" pitchFamily="34" charset="0"/>
              <a:buNone/>
            </a:pPr>
            <a:r>
              <a:rPr lang="en-US" sz="2800" dirty="0" smtClean="0"/>
              <a:t>An </a:t>
            </a:r>
            <a:r>
              <a:rPr lang="en-US" sz="2800" b="1" dirty="0" smtClean="0">
                <a:solidFill>
                  <a:srgbClr val="FF0000"/>
                </a:solidFill>
              </a:rPr>
              <a:t>INTERIOR ANGLE </a:t>
            </a:r>
            <a:r>
              <a:rPr lang="en-US" sz="2800" dirty="0" smtClean="0"/>
              <a:t>of a polygon is formed by two sides of the polygon and lies INSIDE the shape.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158144"/>
            <a:ext cx="4800600" cy="2526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838200"/>
            <a:ext cx="3862320" cy="203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4876800" y="3276600"/>
            <a:ext cx="3940629" cy="27267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Arial" pitchFamily="34" charset="0"/>
              <a:buNone/>
            </a:pPr>
            <a:r>
              <a:rPr lang="en-US" sz="2800" dirty="0" smtClean="0"/>
              <a:t>An </a:t>
            </a:r>
            <a:r>
              <a:rPr lang="en-US" sz="2800" b="1" dirty="0" smtClean="0">
                <a:solidFill>
                  <a:srgbClr val="FF0000"/>
                </a:solidFill>
              </a:rPr>
              <a:t>EXTERIOR ANGLE </a:t>
            </a:r>
            <a:r>
              <a:rPr lang="en-US" sz="2800" dirty="0" smtClean="0"/>
              <a:t>is formed by one side of the polygon and the extension of an adjacent side.</a:t>
            </a:r>
          </a:p>
        </p:txBody>
      </p:sp>
    </p:spTree>
    <p:extLst>
      <p:ext uri="{BB962C8B-B14F-4D97-AF65-F5344CB8AC3E}">
        <p14:creationId xmlns:p14="http://schemas.microsoft.com/office/powerpoint/2010/main" val="3407697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Exterior and Remote Interior Angles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1771" y="838200"/>
            <a:ext cx="4397828" cy="1905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None/>
            </a:pPr>
            <a:r>
              <a:rPr lang="en-US" sz="2800" dirty="0" smtClean="0"/>
              <a:t>A </a:t>
            </a:r>
            <a:r>
              <a:rPr lang="en-US" sz="2800" b="1" dirty="0" smtClean="0">
                <a:solidFill>
                  <a:srgbClr val="FF0000"/>
                </a:solidFill>
              </a:rPr>
              <a:t>REMOTE INTERIOR ANGLE </a:t>
            </a:r>
            <a:r>
              <a:rPr lang="en-US" sz="2800" dirty="0" smtClean="0"/>
              <a:t>of a polygon is </a:t>
            </a:r>
            <a:r>
              <a:rPr lang="en-US" sz="2800" kern="0" dirty="0">
                <a:solidFill>
                  <a:prstClr val="black"/>
                </a:solidFill>
              </a:rPr>
              <a:t>an interior angle </a:t>
            </a:r>
            <a:r>
              <a:rPr lang="en-US" sz="2800" kern="0" dirty="0" smtClean="0">
                <a:solidFill>
                  <a:prstClr val="black"/>
                </a:solidFill>
              </a:rPr>
              <a:t>that </a:t>
            </a:r>
            <a:r>
              <a:rPr lang="en-US" sz="2800" kern="0" dirty="0">
                <a:solidFill>
                  <a:prstClr val="black"/>
                </a:solidFill>
              </a:rPr>
              <a:t>is not adjacent to the exterior angle</a:t>
            </a:r>
            <a:r>
              <a:rPr lang="en-US" sz="2800" dirty="0" smtClean="0"/>
              <a:t>.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3F3F3"/>
              </a:clrFrom>
              <a:clrTo>
                <a:srgbClr val="F3F3F3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685800"/>
            <a:ext cx="4248644" cy="1807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628" y="2362200"/>
            <a:ext cx="3962400" cy="216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4093028" y="2362200"/>
                <a:ext cx="4974772" cy="23622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>
                  <a:buNone/>
                </a:pPr>
                <a:r>
                  <a:rPr lang="en-US" sz="2800" dirty="0" smtClean="0"/>
                  <a:t>Let’s examine the relationship between the </a:t>
                </a:r>
                <a:r>
                  <a:rPr lang="en-US" sz="2800" smtClean="0"/>
                  <a:t>exterior and the </a:t>
                </a:r>
                <a:r>
                  <a:rPr lang="en-US" sz="2800" dirty="0" smtClean="0"/>
                  <a:t>remote interior angles </a:t>
                </a:r>
                <a:r>
                  <a:rPr lang="en-US" sz="2000" b="1" dirty="0" smtClean="0"/>
                  <a:t>(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/>
                        <a:ea typeface="Cambria Math"/>
                      </a:rPr>
                      <m:t>∠</m:t>
                    </m:r>
                    <m:r>
                      <a:rPr lang="en-US" sz="2000" b="1" i="1" smtClean="0">
                        <a:latin typeface="Cambria Math"/>
                        <a:ea typeface="Cambria Math"/>
                      </a:rPr>
                      <m:t>𝑨</m:t>
                    </m:r>
                    <m:r>
                      <a:rPr lang="en-US" sz="2000" b="1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nor/>
                      </m:rPr>
                      <a:rPr lang="en-US" sz="2000" b="1" i="0" smtClean="0">
                        <a:latin typeface="Cambria Math"/>
                        <a:ea typeface="Cambria Math"/>
                      </a:rPr>
                      <m:t>and</m:t>
                    </m:r>
                    <m:r>
                      <m:rPr>
                        <m:nor/>
                      </m:rPr>
                      <a:rPr lang="en-US" sz="2000" b="1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000" b="1" i="1" smtClean="0">
                        <a:latin typeface="Cambria Math"/>
                        <a:ea typeface="Cambria Math"/>
                      </a:rPr>
                      <m:t>∠</m:t>
                    </m:r>
                    <m:r>
                      <a:rPr lang="en-US" sz="2000" b="1" i="1" smtClean="0">
                        <a:latin typeface="Cambria Math"/>
                        <a:ea typeface="Cambria Math"/>
                      </a:rPr>
                      <m:t>𝑩</m:t>
                    </m:r>
                    <m:r>
                      <a:rPr lang="en-US" sz="2000" b="1" i="1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en-US" sz="2000" b="1" dirty="0" smtClean="0"/>
                  <a:t>.</a:t>
                </a:r>
              </a:p>
              <a:p>
                <a:pPr marL="0" indent="0" algn="just">
                  <a:buNone/>
                </a:pPr>
                <a:r>
                  <a:rPr lang="en-US" sz="2800" dirty="0" smtClean="0"/>
                  <a:t>What is true about the exterior angle and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</a:rPr>
                      <m:t>∠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𝐴𝐶𝐵</m:t>
                    </m:r>
                  </m:oMath>
                </a14:m>
                <a:r>
                  <a:rPr lang="en-US" sz="2800" dirty="0" smtClean="0"/>
                  <a:t>?</a:t>
                </a:r>
              </a:p>
              <a:p>
                <a:pPr algn="just">
                  <a:buNone/>
                </a:pPr>
                <a:endParaRPr lang="en-US" sz="2800" dirty="0" smtClean="0"/>
              </a:p>
            </p:txBody>
          </p:sp>
        </mc:Choice>
        <mc:Fallback xmlns="">
          <p:sp>
            <p:nvSpPr>
              <p:cNvPr id="1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3028" y="2362200"/>
                <a:ext cx="4974772" cy="2362200"/>
              </a:xfrm>
              <a:prstGeom prst="rect">
                <a:avLst/>
              </a:prstGeom>
              <a:blipFill rotWithShape="1">
                <a:blip r:embed="rId4"/>
                <a:stretch>
                  <a:fillRect l="-2448" t="-2326" r="-2448" b="-51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" name="Group 12"/>
          <p:cNvGrpSpPr/>
          <p:nvPr/>
        </p:nvGrpSpPr>
        <p:grpSpPr>
          <a:xfrm>
            <a:off x="1600200" y="3810000"/>
            <a:ext cx="1185867" cy="596807"/>
            <a:chOff x="1600200" y="4114800"/>
            <a:chExt cx="1185867" cy="596807"/>
          </a:xfrm>
        </p:grpSpPr>
        <p:sp>
          <p:nvSpPr>
            <p:cNvPr id="3" name="Arc 2"/>
            <p:cNvSpPr/>
            <p:nvPr/>
          </p:nvSpPr>
          <p:spPr>
            <a:xfrm rot="16200000">
              <a:off x="2249996" y="4175536"/>
              <a:ext cx="554600" cy="517542"/>
            </a:xfrm>
            <a:prstGeom prst="arc">
              <a:avLst>
                <a:gd name="adj1" fmla="val 16134328"/>
                <a:gd name="adj2" fmla="val 18824243"/>
              </a:avLst>
            </a:prstGeom>
            <a:solidFill>
              <a:schemeClr val="accent3">
                <a:lumMod val="75000"/>
              </a:schemeClr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/>
                <p:cNvSpPr txBox="1"/>
                <p:nvPr/>
              </p:nvSpPr>
              <p:spPr>
                <a:xfrm>
                  <a:off x="1600200" y="4114800"/>
                  <a:ext cx="533399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∠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𝐴𝐶𝐵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" name="TextBox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00200" y="4114800"/>
                  <a:ext cx="533399" cy="369332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r="-4367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ontent Placeholder 2"/>
              <p:cNvSpPr txBox="1">
                <a:spLocks/>
              </p:cNvSpPr>
              <p:nvPr/>
            </p:nvSpPr>
            <p:spPr>
              <a:xfrm>
                <a:off x="0" y="4724400"/>
                <a:ext cx="9144000" cy="20574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buNone/>
                </a:pPr>
                <a:r>
                  <a:rPr lang="en-US" sz="2400" dirty="0" smtClean="0"/>
                  <a:t>Since the exterior angle and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  <a:ea typeface="Cambria Math"/>
                      </a:rPr>
                      <m:t>∠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𝐶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𝐵</m:t>
                    </m:r>
                  </m:oMath>
                </a14:m>
                <a:r>
                  <a:rPr lang="en-US" sz="2400" dirty="0" smtClean="0"/>
                  <a:t> are supplementary their sum is 180°.</a:t>
                </a:r>
              </a:p>
              <a:p>
                <a:pPr algn="ctr">
                  <a:spcAft>
                    <a:spcPts val="1000"/>
                  </a:spcAft>
                  <a:buNone/>
                </a:pPr>
                <a:r>
                  <a:rPr lang="en-US" sz="2800" b="1" dirty="0" smtClean="0">
                    <a:solidFill>
                      <a:srgbClr val="FF0066"/>
                    </a:solidFill>
                  </a:rPr>
                  <a:t>Exterior angle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+∠</m:t>
                    </m:r>
                    <m:r>
                      <a:rPr lang="en-US" sz="2800" b="1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𝑨𝑪𝑩</m:t>
                    </m:r>
                    <m:r>
                      <a:rPr lang="en-US" sz="28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8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𝟏𝟖𝟎</m:t>
                    </m:r>
                    <m:r>
                      <a:rPr lang="en-US" sz="28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endParaRPr lang="en-US" sz="2800" b="1" dirty="0" smtClean="0">
                  <a:solidFill>
                    <a:srgbClr val="FF0066"/>
                  </a:solidFill>
                </a:endParaRPr>
              </a:p>
              <a:p>
                <a:pPr algn="ctr">
                  <a:buNone/>
                </a:pPr>
                <a:r>
                  <a:rPr lang="en-US" sz="2600" dirty="0" smtClean="0"/>
                  <a:t>The triangle sum theorem states that</a:t>
                </a:r>
              </a:p>
              <a:p>
                <a:pPr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∠</m:t>
                      </m:r>
                      <m:r>
                        <a:rPr lang="en-US" sz="2800" b="1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𝑨</m:t>
                      </m:r>
                      <m:r>
                        <a:rPr lang="en-US" sz="2800" b="1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+∠</m:t>
                      </m:r>
                      <m:r>
                        <a:rPr lang="en-US" sz="2800" b="1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𝑩</m:t>
                      </m:r>
                      <m:r>
                        <a:rPr lang="en-US" sz="2800" b="1" i="1" smtClean="0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</a:rPr>
                        <m:t>+∠</m:t>
                      </m:r>
                      <m:r>
                        <a:rPr lang="en-US" sz="2800" b="1" i="1" smtClean="0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</a:rPr>
                        <m:t>𝑨𝑪𝑩</m:t>
                      </m:r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𝟏𝟖𝟎</m:t>
                      </m:r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US" sz="2800" b="1" i="1" dirty="0" smtClean="0">
                  <a:solidFill>
                    <a:srgbClr val="FF0066"/>
                  </a:solidFill>
                  <a:latin typeface="Cambria Math"/>
                  <a:ea typeface="Cambria Math"/>
                </a:endParaRPr>
              </a:p>
            </p:txBody>
          </p:sp>
        </mc:Choice>
        <mc:Fallback xmlns="">
          <p:sp>
            <p:nvSpPr>
              <p:cNvPr id="1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724400"/>
                <a:ext cx="9144000" cy="2057400"/>
              </a:xfrm>
              <a:prstGeom prst="rect">
                <a:avLst/>
              </a:prstGeom>
              <a:blipFill rotWithShape="1">
                <a:blip r:embed="rId6"/>
                <a:stretch>
                  <a:fillRect l="-800" t="-2367" r="-8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2" name="Group 21"/>
          <p:cNvGrpSpPr/>
          <p:nvPr/>
        </p:nvGrpSpPr>
        <p:grpSpPr>
          <a:xfrm>
            <a:off x="690570" y="2380729"/>
            <a:ext cx="661978" cy="808003"/>
            <a:chOff x="690570" y="2685529"/>
            <a:chExt cx="661978" cy="808003"/>
          </a:xfrm>
        </p:grpSpPr>
        <p:sp>
          <p:nvSpPr>
            <p:cNvPr id="17" name="Arc 16"/>
            <p:cNvSpPr/>
            <p:nvPr/>
          </p:nvSpPr>
          <p:spPr>
            <a:xfrm rot="9368551">
              <a:off x="690570" y="2685529"/>
              <a:ext cx="554600" cy="517542"/>
            </a:xfrm>
            <a:prstGeom prst="arc">
              <a:avLst>
                <a:gd name="adj1" fmla="val 14944407"/>
                <a:gd name="adj2" fmla="val 18824243"/>
              </a:avLst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/>
                <p:cNvSpPr txBox="1"/>
                <p:nvPr/>
              </p:nvSpPr>
              <p:spPr>
                <a:xfrm>
                  <a:off x="819149" y="3124200"/>
                  <a:ext cx="533399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i="1" smtClean="0">
                          <a:latin typeface="Cambria Math"/>
                          <a:ea typeface="Cambria Math"/>
                        </a:rPr>
                        <m:t>∠</m:t>
                      </m:r>
                    </m:oMath>
                  </a14:m>
                  <a:r>
                    <a:rPr lang="en-US" dirty="0" smtClean="0"/>
                    <a:t>A</a:t>
                  </a:r>
                  <a:endParaRPr lang="en-US" dirty="0"/>
                </a:p>
              </p:txBody>
            </p:sp>
          </mc:Choice>
          <mc:Fallback xmlns="">
            <p:sp>
              <p:nvSpPr>
                <p:cNvPr id="18" name="Text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19149" y="3124200"/>
                  <a:ext cx="533399" cy="369332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t="-8333" b="-25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4" name="Group 13"/>
          <p:cNvGrpSpPr/>
          <p:nvPr/>
        </p:nvGrpSpPr>
        <p:grpSpPr>
          <a:xfrm>
            <a:off x="129108" y="3754186"/>
            <a:ext cx="937691" cy="667739"/>
            <a:chOff x="129108" y="4058986"/>
            <a:chExt cx="937691" cy="667739"/>
          </a:xfrm>
        </p:grpSpPr>
        <p:sp>
          <p:nvSpPr>
            <p:cNvPr id="20" name="Arc 19"/>
            <p:cNvSpPr/>
            <p:nvPr/>
          </p:nvSpPr>
          <p:spPr>
            <a:xfrm rot="1266722">
              <a:off x="129108" y="4209183"/>
              <a:ext cx="554600" cy="517542"/>
            </a:xfrm>
            <a:prstGeom prst="arc">
              <a:avLst>
                <a:gd name="adj1" fmla="val 16200000"/>
                <a:gd name="adj2" fmla="val 20285765"/>
              </a:avLst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Box 20"/>
                <p:cNvSpPr txBox="1"/>
                <p:nvPr/>
              </p:nvSpPr>
              <p:spPr>
                <a:xfrm>
                  <a:off x="533400" y="4058986"/>
                  <a:ext cx="533399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∠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𝐵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1" name="TextBox 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3400" y="4058986"/>
                  <a:ext cx="533399" cy="369332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694317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11" grpId="0" uiExpand="1" build="p"/>
      <p:bldP spid="15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6066" y="152400"/>
            <a:ext cx="6205533" cy="762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Exterior Angle Theorem</a:t>
            </a:r>
            <a:endParaRPr lang="en-US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Content Placeholder 2"/>
              <p:cNvSpPr txBox="1">
                <a:spLocks/>
              </p:cNvSpPr>
              <p:nvPr/>
            </p:nvSpPr>
            <p:spPr>
              <a:xfrm>
                <a:off x="54513" y="1295400"/>
                <a:ext cx="9013288" cy="53340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buNone/>
                </a:pPr>
                <a:r>
                  <a:rPr lang="en-US" sz="2800" dirty="0" smtClean="0"/>
                  <a:t>We now have two things equal to the same thing</a:t>
                </a:r>
              </a:p>
              <a:p>
                <a:pPr algn="ctr">
                  <a:spcAft>
                    <a:spcPts val="1000"/>
                  </a:spcAft>
                  <a:buNone/>
                </a:pPr>
                <a:r>
                  <a:rPr lang="en-US" sz="2800" b="1" dirty="0">
                    <a:solidFill>
                      <a:srgbClr val="FF0066"/>
                    </a:solidFill>
                  </a:rPr>
                  <a:t>Exterior angle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+∠</m:t>
                    </m:r>
                    <m:r>
                      <a:rPr lang="en-US" sz="2800" b="1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𝑨𝑪𝑩</m:t>
                    </m:r>
                    <m:r>
                      <a:rPr lang="en-US" sz="2800" b="1" i="1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800" b="1" i="1">
                        <a:latin typeface="Cambria Math"/>
                        <a:ea typeface="Cambria Math"/>
                      </a:rPr>
                      <m:t>𝟏𝟖𝟎</m:t>
                    </m:r>
                    <m:r>
                      <a:rPr lang="en-US" sz="2800" b="1" i="1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endParaRPr lang="en-US" sz="2800" b="1" dirty="0">
                  <a:solidFill>
                    <a:srgbClr val="FF0066"/>
                  </a:solidFill>
                </a:endParaRPr>
              </a:p>
              <a:p>
                <a:pPr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∠</m:t>
                      </m:r>
                      <m:r>
                        <a:rPr lang="en-US" sz="2800" b="1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𝑨</m:t>
                      </m:r>
                      <m:r>
                        <a:rPr lang="en-US" sz="2800" b="1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+∠</m:t>
                      </m:r>
                      <m:r>
                        <a:rPr lang="en-US" sz="2800" b="1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𝑩</m:t>
                      </m:r>
                      <m:r>
                        <a:rPr lang="en-US" sz="2800" b="1" i="1" smtClean="0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</a:rPr>
                        <m:t>+∠</m:t>
                      </m:r>
                      <m:r>
                        <a:rPr lang="en-US" sz="2800" b="1" i="1" smtClean="0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</a:rPr>
                        <m:t>𝑨𝑪𝑩</m:t>
                      </m:r>
                      <m:r>
                        <a:rPr lang="en-US" sz="2800" b="1" i="1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800" b="1" i="1">
                          <a:latin typeface="Cambria Math"/>
                          <a:ea typeface="Cambria Math"/>
                        </a:rPr>
                        <m:t>𝟏𝟖𝟎</m:t>
                      </m:r>
                      <m:r>
                        <a:rPr lang="en-US" sz="2800" b="1" i="1"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US" sz="2800" b="1" i="1" dirty="0">
                  <a:solidFill>
                    <a:srgbClr val="FF0066"/>
                  </a:solidFill>
                  <a:latin typeface="Cambria Math"/>
                  <a:ea typeface="Cambria Math"/>
                </a:endParaRPr>
              </a:p>
              <a:p>
                <a:pPr algn="ctr">
                  <a:buNone/>
                </a:pPr>
                <a:r>
                  <a:rPr lang="en-US" sz="2800" dirty="0" smtClean="0"/>
                  <a:t>which means they must be</a:t>
                </a:r>
              </a:p>
              <a:p>
                <a:pPr algn="ctr">
                  <a:buNone/>
                </a:pPr>
                <a:r>
                  <a:rPr lang="en-US" sz="2800" dirty="0" smtClean="0">
                    <a:ea typeface="Cambria Math"/>
                  </a:rPr>
                  <a:t>equal to each other</a:t>
                </a:r>
              </a:p>
              <a:p>
                <a:pPr algn="ctr">
                  <a:buNone/>
                </a:pPr>
                <a:r>
                  <a:rPr lang="en-US" sz="2800" b="1" dirty="0">
                    <a:solidFill>
                      <a:srgbClr val="FF0066"/>
                    </a:solidFill>
                  </a:rPr>
                  <a:t>Exterior angle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+∠</m:t>
                    </m:r>
                    <m:r>
                      <a:rPr lang="en-US" sz="2800" b="1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𝑨𝑪𝑩</m:t>
                    </m:r>
                    <m:r>
                      <a:rPr lang="en-US" sz="2800" b="1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 =∠</m:t>
                    </m:r>
                    <m:r>
                      <a:rPr lang="en-US" sz="2800" b="1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/>
                        <a:ea typeface="Cambria Math"/>
                      </a:rPr>
                      <m:t>𝑨</m:t>
                    </m:r>
                    <m:r>
                      <a:rPr lang="en-US" sz="2800" b="1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/>
                        <a:ea typeface="Cambria Math"/>
                      </a:rPr>
                      <m:t>+∠</m:t>
                    </m:r>
                    <m:r>
                      <a:rPr lang="en-US" sz="2800" b="1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/>
                        <a:ea typeface="Cambria Math"/>
                      </a:rPr>
                      <m:t>𝑩</m:t>
                    </m:r>
                    <m:r>
                      <a:rPr lang="en-US" sz="2800" b="1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+∠</m:t>
                    </m:r>
                    <m:r>
                      <a:rPr lang="en-US" sz="2800" b="1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𝑨𝑪𝑩</m:t>
                    </m:r>
                  </m:oMath>
                </a14:m>
                <a:endParaRPr lang="en-US" b="1" dirty="0" smtClean="0">
                  <a:solidFill>
                    <a:srgbClr val="FF0066"/>
                  </a:solidFill>
                </a:endParaRPr>
              </a:p>
              <a:p>
                <a:pPr algn="ctr">
                  <a:spcAft>
                    <a:spcPts val="1000"/>
                  </a:spcAft>
                  <a:buNone/>
                </a:pPr>
                <a:r>
                  <a:rPr lang="en-US" sz="2800" b="1" dirty="0" smtClean="0">
                    <a:solidFill>
                      <a:srgbClr val="FF0066"/>
                    </a:solidFill>
                    <a:latin typeface="Cambria Math" pitchFamily="18" charset="0"/>
                    <a:ea typeface="Cambria Math" pitchFamily="18" charset="0"/>
                  </a:rPr>
                  <a:t>                           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  <a:ea typeface="Cambria Math" pitchFamily="18" charset="0"/>
                      </a:rPr>
                      <m:t>−</m:t>
                    </m:r>
                    <m:r>
                      <a:rPr lang="en-US" sz="2800" b="1" i="1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itchFamily="18" charset="0"/>
                        <a:ea typeface="Cambria Math" pitchFamily="18" charset="0"/>
                      </a:rPr>
                      <m:t>∠</m:t>
                    </m:r>
                    <m:r>
                      <a:rPr lang="en-US" sz="2800" b="1" i="1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itchFamily="18" charset="0"/>
                        <a:ea typeface="Cambria Math" pitchFamily="18" charset="0"/>
                      </a:rPr>
                      <m:t>𝑨𝑪𝑩</m:t>
                    </m:r>
                    <m:r>
                      <a:rPr lang="en-US" sz="2800" b="1" i="1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itchFamily="18" charset="0"/>
                        <a:ea typeface="Cambria Math" pitchFamily="18" charset="0"/>
                      </a:rPr>
                      <m:t>                         −∠</m:t>
                    </m:r>
                    <m:r>
                      <a:rPr lang="en-US" sz="2800" b="1" i="1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itchFamily="18" charset="0"/>
                        <a:ea typeface="Cambria Math" pitchFamily="18" charset="0"/>
                      </a:rPr>
                      <m:t>𝑨𝑪𝑩</m:t>
                    </m:r>
                  </m:oMath>
                </a14:m>
                <a:endParaRPr lang="en-US" sz="2800" b="1" dirty="0" smtClean="0">
                  <a:solidFill>
                    <a:schemeClr val="accent6">
                      <a:lumMod val="75000"/>
                    </a:schemeClr>
                  </a:solidFill>
                  <a:latin typeface="Cambria Math" pitchFamily="18" charset="0"/>
                  <a:ea typeface="Cambria Math" pitchFamily="18" charset="0"/>
                </a:endParaRPr>
              </a:p>
              <a:p>
                <a:pPr algn="ctr">
                  <a:spcAft>
                    <a:spcPts val="1000"/>
                  </a:spcAft>
                  <a:buNone/>
                </a:pPr>
                <a:r>
                  <a:rPr lang="en-US" sz="2800" b="1" dirty="0">
                    <a:solidFill>
                      <a:srgbClr val="FF0066"/>
                    </a:solidFill>
                  </a:rPr>
                  <a:t>Exterior angle </a:t>
                </a:r>
                <a14:m>
                  <m:oMath xmlns:m="http://schemas.openxmlformats.org/officeDocument/2006/math">
                    <m:r>
                      <a:rPr lang="en-US" sz="2800" b="1" i="1">
                        <a:solidFill>
                          <a:srgbClr val="FF0066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8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800" b="1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/>
                        <a:ea typeface="Cambria Math"/>
                      </a:rPr>
                      <m:t>∠</m:t>
                    </m:r>
                    <m:r>
                      <a:rPr lang="en-US" sz="2800" b="1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/>
                        <a:ea typeface="Cambria Math"/>
                      </a:rPr>
                      <m:t>𝑨</m:t>
                    </m:r>
                    <m:r>
                      <a:rPr lang="en-US" sz="2800" b="1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/>
                        <a:ea typeface="Cambria Math"/>
                      </a:rPr>
                      <m:t>+∠</m:t>
                    </m:r>
                    <m:r>
                      <a:rPr lang="en-US" sz="2800" b="1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/>
                        <a:ea typeface="Cambria Math"/>
                      </a:rPr>
                      <m:t>𝑩</m:t>
                    </m:r>
                  </m:oMath>
                </a14:m>
                <a:endParaRPr lang="en-US" sz="2800" b="1" dirty="0">
                  <a:solidFill>
                    <a:schemeClr val="accent1">
                      <a:lumMod val="75000"/>
                    </a:schemeClr>
                  </a:solidFill>
                </a:endParaRPr>
              </a:p>
              <a:p>
                <a:pPr algn="ctr">
                  <a:buNone/>
                </a:pPr>
                <a:r>
                  <a:rPr lang="en-US" b="1" dirty="0" smtClean="0">
                    <a:solidFill>
                      <a:srgbClr val="FF0000"/>
                    </a:solidFill>
                  </a:rPr>
                  <a:t>Exterior Angle = Sum of the Remote Interior Angles</a:t>
                </a:r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13" y="1295400"/>
                <a:ext cx="9013288" cy="5334000"/>
              </a:xfrm>
              <a:prstGeom prst="rect">
                <a:avLst/>
              </a:prstGeom>
              <a:blipFill rotWithShape="1">
                <a:blip r:embed="rId2"/>
                <a:stretch>
                  <a:fillRect l="-541" t="-1029" r="-4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>
            <a:off x="3505200" y="3886200"/>
            <a:ext cx="1143000" cy="121920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858000" y="3886200"/>
            <a:ext cx="1143000" cy="121920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628" y="76201"/>
            <a:ext cx="2373454" cy="1295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223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7028</TotalTime>
  <Words>606</Words>
  <Application>Microsoft Office PowerPoint</Application>
  <PresentationFormat>On-screen Show (4:3)</PresentationFormat>
  <Paragraphs>78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Office Theme</vt:lpstr>
      <vt:lpstr>2_Office Theme</vt:lpstr>
      <vt:lpstr>Angle Theorems for Triangles</vt:lpstr>
      <vt:lpstr>Common Core Standard:</vt:lpstr>
      <vt:lpstr>Objectives:</vt:lpstr>
      <vt:lpstr>Sum of the Angle Measures in a Triangle</vt:lpstr>
      <vt:lpstr>Sum of the Angle Measures in a Triangle</vt:lpstr>
      <vt:lpstr>Using the Triangle Sum Theorem</vt:lpstr>
      <vt:lpstr>Exterior and Interior Angles</vt:lpstr>
      <vt:lpstr>Exterior and Remote Interior Angles</vt:lpstr>
      <vt:lpstr>Exterior Angle Theorem</vt:lpstr>
      <vt:lpstr>Using the Exterior Angle Theorem</vt:lpstr>
      <vt:lpstr>Using the Exterior Angle Theorem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Representing Proportional Relationships</dc:title>
  <dc:creator>Amplo, William (wamplo@psusd.us)</dc:creator>
  <cp:lastModifiedBy>Amplo, William (wamplo@psusd.us)</cp:lastModifiedBy>
  <cp:revision>308</cp:revision>
  <dcterms:created xsi:type="dcterms:W3CDTF">2006-08-16T00:00:00Z</dcterms:created>
  <dcterms:modified xsi:type="dcterms:W3CDTF">2016-04-15T19:15:11Z</dcterms:modified>
</cp:coreProperties>
</file>