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4" r:id="rId4"/>
    <p:sldId id="267" r:id="rId5"/>
    <p:sldId id="327" r:id="rId6"/>
    <p:sldId id="343" r:id="rId7"/>
    <p:sldId id="328" r:id="rId8"/>
    <p:sldId id="344" r:id="rId9"/>
    <p:sldId id="345" r:id="rId10"/>
    <p:sldId id="346" r:id="rId11"/>
    <p:sldId id="347" r:id="rId12"/>
    <p:sldId id="348" r:id="rId13"/>
    <p:sldId id="352" r:id="rId14"/>
    <p:sldId id="349" r:id="rId15"/>
    <p:sldId id="350" r:id="rId16"/>
    <p:sldId id="351" r:id="rId17"/>
    <p:sldId id="353" r:id="rId18"/>
    <p:sldId id="354" r:id="rId19"/>
    <p:sldId id="355" r:id="rId20"/>
    <p:sldId id="356" r:id="rId21"/>
    <p:sldId id="35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2C7"/>
    <a:srgbClr val="00B050"/>
    <a:srgbClr val="FF0066"/>
    <a:srgbClr val="FF0000"/>
    <a:srgbClr val="4F81BD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Angle-Angle 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determine when two triangles are similar?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6200" y="152400"/>
            <a:ext cx="8839198" cy="2449286"/>
            <a:chOff x="76200" y="2656114"/>
            <a:chExt cx="8839198" cy="244928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27" y="3028430"/>
              <a:ext cx="8612971" cy="2076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5595258" y="4789714"/>
              <a:ext cx="576942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85900" y="4789714"/>
              <a:ext cx="7239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49386" y="4386942"/>
              <a:ext cx="7239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54042" y="3914515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76200" y="2656114"/>
              <a:ext cx="4572000" cy="1066800"/>
            </a:xfrm>
            <a:prstGeom prst="wedgeRoundRectCallout">
              <a:avLst>
                <a:gd name="adj1" fmla="val -2500"/>
                <a:gd name="adj2" fmla="val 122193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3078" y="2460171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85018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0.9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6529" y="2535591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12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1410801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dirty="0" smtClean="0">
                <a:solidFill>
                  <a:srgbClr val="7030A0"/>
                </a:solidFill>
              </a:rPr>
              <a:t>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5707327" y="-312474"/>
            <a:ext cx="293915" cy="5360237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1720921" y="1061356"/>
            <a:ext cx="293915" cy="2612575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Similar Triangles</a:t>
            </a:r>
            <a:endParaRPr lang="en-US" sz="36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04800" y="2895600"/>
            <a:ext cx="8610599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How many triangles do we have?</a:t>
            </a:r>
          </a:p>
        </p:txBody>
      </p:sp>
      <p:sp>
        <p:nvSpPr>
          <p:cNvPr id="4" name="Right Triangle 3"/>
          <p:cNvSpPr/>
          <p:nvPr/>
        </p:nvSpPr>
        <p:spPr>
          <a:xfrm flipH="1">
            <a:off x="561592" y="1850180"/>
            <a:ext cx="2612574" cy="38683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62001" y="4343400"/>
            <a:ext cx="2362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dirty="0" smtClean="0"/>
              <a:t>Small Triangle</a:t>
            </a:r>
          </a:p>
        </p:txBody>
      </p:sp>
      <p:sp>
        <p:nvSpPr>
          <p:cNvPr id="21" name="Right Triangle 20"/>
          <p:cNvSpPr/>
          <p:nvPr/>
        </p:nvSpPr>
        <p:spPr>
          <a:xfrm flipH="1">
            <a:off x="544284" y="1066800"/>
            <a:ext cx="7979231" cy="1148834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251857" y="5943600"/>
            <a:ext cx="6476999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dirty="0" smtClean="0"/>
              <a:t>Large Triangle</a:t>
            </a:r>
          </a:p>
        </p:txBody>
      </p:sp>
    </p:spTree>
    <p:extLst>
      <p:ext uri="{BB962C8B-B14F-4D97-AF65-F5344CB8AC3E}">
        <p14:creationId xmlns:p14="http://schemas.microsoft.com/office/powerpoint/2010/main" val="17458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0416 0.5162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 animBg="1"/>
      <p:bldP spid="4" grpId="1" animBg="1"/>
      <p:bldP spid="20" grpId="0"/>
      <p:bldP spid="21" grpId="0" animBg="1"/>
      <p:bldP spid="21" grpId="1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6200" y="152400"/>
            <a:ext cx="8839198" cy="2449286"/>
            <a:chOff x="76200" y="2656114"/>
            <a:chExt cx="8839198" cy="244928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27" y="3028430"/>
              <a:ext cx="8612971" cy="2076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5595258" y="4789714"/>
              <a:ext cx="576942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85900" y="4789714"/>
              <a:ext cx="7239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49386" y="4386942"/>
              <a:ext cx="7239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54042" y="3914515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76200" y="2656114"/>
              <a:ext cx="4572000" cy="1066800"/>
            </a:xfrm>
            <a:prstGeom prst="wedgeRoundRectCallout">
              <a:avLst>
                <a:gd name="adj1" fmla="val -2500"/>
                <a:gd name="adj2" fmla="val 122193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3078" y="2460171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85018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0.9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6529" y="2535591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12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1410801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dirty="0" smtClean="0">
                <a:solidFill>
                  <a:srgbClr val="7030A0"/>
                </a:solidFill>
              </a:rPr>
              <a:t>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5707327" y="-312474"/>
            <a:ext cx="293915" cy="5360237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1720921" y="1061356"/>
            <a:ext cx="293915" cy="2612575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Similar Triangles</a:t>
            </a:r>
            <a:endParaRPr lang="en-US" sz="36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3124200"/>
            <a:ext cx="2362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Small Triangle: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46314" y="4495800"/>
            <a:ext cx="2329542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Large Triangle: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3587234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3206234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0.9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05800" y="4583668"/>
            <a:ext cx="6803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dirty="0" smtClean="0">
                <a:solidFill>
                  <a:srgbClr val="7030A0"/>
                </a:solidFill>
              </a:rPr>
              <a:t>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4191001" y="1589314"/>
            <a:ext cx="337459" cy="7979232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30385" y="5672238"/>
            <a:ext cx="14750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 + 12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5955268"/>
            <a:ext cx="1066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=18 m</a:t>
            </a:r>
            <a:endParaRPr lang="en-US" b="1" dirty="0">
              <a:solidFill>
                <a:srgbClr val="7030A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23792" y="2904923"/>
            <a:ext cx="3526974" cy="1051643"/>
            <a:chOff x="2923792" y="2904923"/>
            <a:chExt cx="3526974" cy="1051643"/>
          </a:xfrm>
        </p:grpSpPr>
        <p:sp>
          <p:nvSpPr>
            <p:cNvPr id="4" name="Right Triangle 3"/>
            <p:cNvSpPr/>
            <p:nvPr/>
          </p:nvSpPr>
          <p:spPr>
            <a:xfrm flipH="1">
              <a:off x="3380992" y="3200400"/>
              <a:ext cx="2612574" cy="38683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47658" y="3587234"/>
              <a:ext cx="609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B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23792" y="3549134"/>
              <a:ext cx="914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A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36366" y="2904923"/>
              <a:ext cx="914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C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4466" y="3957348"/>
            <a:ext cx="8919866" cy="1714890"/>
            <a:chOff x="-4466" y="3957348"/>
            <a:chExt cx="8919866" cy="1714890"/>
          </a:xfrm>
        </p:grpSpPr>
        <p:sp>
          <p:nvSpPr>
            <p:cNvPr id="21" name="Right Triangle 20"/>
            <p:cNvSpPr/>
            <p:nvPr/>
          </p:nvSpPr>
          <p:spPr>
            <a:xfrm flipH="1">
              <a:off x="381000" y="4267200"/>
              <a:ext cx="7979231" cy="1148834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29603" y="5302906"/>
              <a:ext cx="609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D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4466" y="5232931"/>
              <a:ext cx="5660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A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01000" y="3957348"/>
              <a:ext cx="914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E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6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3" grpId="0"/>
      <p:bldP spid="25" grpId="0"/>
      <p:bldP spid="26" grpId="0"/>
      <p:bldP spid="27" grpId="0" animBg="1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Similar Triangles</a:t>
            </a:r>
            <a:endParaRPr lang="en-US" sz="3600" dirty="0"/>
          </a:p>
        </p:txBody>
      </p:sp>
      <p:sp>
        <p:nvSpPr>
          <p:cNvPr id="4" name="Right Triangle 3"/>
          <p:cNvSpPr/>
          <p:nvPr/>
        </p:nvSpPr>
        <p:spPr>
          <a:xfrm flipH="1">
            <a:off x="3380992" y="762000"/>
            <a:ext cx="2612574" cy="38683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685800"/>
            <a:ext cx="2362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Small Triangle:</a:t>
            </a:r>
          </a:p>
        </p:txBody>
      </p:sp>
      <p:sp>
        <p:nvSpPr>
          <p:cNvPr id="21" name="Right Triangle 20"/>
          <p:cNvSpPr/>
          <p:nvPr/>
        </p:nvSpPr>
        <p:spPr>
          <a:xfrm flipH="1">
            <a:off x="381000" y="1828800"/>
            <a:ext cx="7979231" cy="1148834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46314" y="2057400"/>
            <a:ext cx="2329542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Large Triangle: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1148834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767834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0.9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05800" y="2145268"/>
            <a:ext cx="6803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dirty="0" smtClean="0">
                <a:solidFill>
                  <a:srgbClr val="7030A0"/>
                </a:solidFill>
              </a:rPr>
              <a:t>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4191001" y="-849086"/>
            <a:ext cx="337459" cy="7979232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30385" y="3233838"/>
            <a:ext cx="14750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 + 12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3516868"/>
            <a:ext cx="1066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=18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57199" y="3886200"/>
            <a:ext cx="8528957" cy="2743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/>
              <a:t>We now know that we have similar triangles:</a:t>
            </a:r>
          </a:p>
          <a:p>
            <a:pPr>
              <a:buNone/>
            </a:pPr>
            <a:r>
              <a:rPr lang="en-US" dirty="0" smtClean="0"/>
              <a:t>We have two matching angles that are congruent</a:t>
            </a:r>
          </a:p>
          <a:p>
            <a:pPr lvl="5"/>
            <a:r>
              <a:rPr lang="en-US" sz="3200" dirty="0" smtClean="0"/>
              <a:t>Two right angles</a:t>
            </a:r>
          </a:p>
          <a:p>
            <a:pPr lvl="5"/>
            <a:r>
              <a:rPr lang="en-US" sz="3200" dirty="0" smtClean="0">
                <a:latin typeface="Cambria Math"/>
                <a:ea typeface="Cambria Math"/>
              </a:rPr>
              <a:t>∠</a:t>
            </a:r>
            <a:r>
              <a:rPr lang="en-US" sz="3200" dirty="0" smtClean="0"/>
              <a:t> </a:t>
            </a:r>
            <a:r>
              <a:rPr lang="en-US" sz="3200" i="1" dirty="0" smtClean="0"/>
              <a:t>A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≅</a:t>
            </a:r>
            <a:r>
              <a:rPr lang="en-US" sz="3200" dirty="0">
                <a:latin typeface="Cambria Math"/>
                <a:ea typeface="Cambria Math"/>
              </a:rPr>
              <a:t> ∠</a:t>
            </a:r>
            <a:r>
              <a:rPr lang="en-US" sz="3200" dirty="0"/>
              <a:t> </a:t>
            </a:r>
            <a:r>
              <a:rPr lang="en-US" sz="3200" i="1" dirty="0" smtClean="0"/>
              <a:t>A</a:t>
            </a:r>
            <a:endParaRPr lang="en-US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841166" y="968828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96947" y="2787134"/>
            <a:ext cx="152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896874">
            <a:off x="815088" y="2803518"/>
            <a:ext cx="391884" cy="46303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896874">
            <a:off x="3614058" y="995208"/>
            <a:ext cx="391884" cy="46303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62943" y="968828"/>
            <a:ext cx="7674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2777031"/>
            <a:ext cx="3429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A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50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10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Similar Triangles</a:t>
            </a:r>
            <a:endParaRPr lang="en-US" sz="3600" dirty="0"/>
          </a:p>
        </p:txBody>
      </p:sp>
      <p:sp>
        <p:nvSpPr>
          <p:cNvPr id="4" name="Right Triangle 3"/>
          <p:cNvSpPr/>
          <p:nvPr/>
        </p:nvSpPr>
        <p:spPr>
          <a:xfrm flipH="1">
            <a:off x="3380992" y="838200"/>
            <a:ext cx="2612574" cy="38683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762000"/>
            <a:ext cx="2362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Small Triangle:</a:t>
            </a:r>
          </a:p>
        </p:txBody>
      </p:sp>
      <p:sp>
        <p:nvSpPr>
          <p:cNvPr id="21" name="Right Triangle 20"/>
          <p:cNvSpPr/>
          <p:nvPr/>
        </p:nvSpPr>
        <p:spPr>
          <a:xfrm flipH="1">
            <a:off x="381000" y="1447800"/>
            <a:ext cx="7979231" cy="1148834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46314" y="1676400"/>
            <a:ext cx="2329542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Large Triangle: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1225034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844034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0.9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05800" y="1764268"/>
            <a:ext cx="6803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dirty="0" smtClean="0">
                <a:solidFill>
                  <a:srgbClr val="7030A0"/>
                </a:solidFill>
              </a:rPr>
              <a:t>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4191001" y="-1230086"/>
            <a:ext cx="337459" cy="7979232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30385" y="2852838"/>
            <a:ext cx="14750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 + 12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3135868"/>
            <a:ext cx="1066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=18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81000" y="3505200"/>
            <a:ext cx="48006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Now let’s set up the ratio table: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968118"/>
              </p:ext>
            </p:extLst>
          </p:nvPr>
        </p:nvGraphicFramePr>
        <p:xfrm>
          <a:off x="446313" y="4114800"/>
          <a:ext cx="8392887" cy="2514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97629"/>
                <a:gridCol w="2797629"/>
                <a:gridCol w="2797629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5105400"/>
            <a:ext cx="2743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/>
              <a:t>Small Triangle: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46314" y="5943600"/>
            <a:ext cx="2754086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/>
              <a:t>Large Triangle: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76600" y="4267200"/>
            <a:ext cx="2743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b="1" dirty="0" smtClean="0"/>
              <a:t>BASE </a:t>
            </a:r>
            <a:r>
              <a:rPr lang="en-US" sz="2000" b="1" dirty="0" smtClean="0"/>
              <a:t>(in meters)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074228" y="4267200"/>
            <a:ext cx="2754086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b="1" dirty="0"/>
              <a:t>HEIGHT </a:t>
            </a:r>
            <a:r>
              <a:rPr lang="en-US" sz="2200" b="1" dirty="0"/>
              <a:t>(in </a:t>
            </a:r>
            <a:r>
              <a:rPr lang="en-US" sz="2200" b="1" dirty="0" smtClean="0"/>
              <a:t>meters)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98372" y="5094514"/>
            <a:ext cx="27169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6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74228" y="5068669"/>
            <a:ext cx="27540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0.9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5339" y="5879068"/>
            <a:ext cx="28129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43942" y="5868965"/>
            <a:ext cx="27758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18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3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770"/>
            <a:ext cx="8839200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Similar Triangles</a:t>
            </a:r>
            <a:endParaRPr lang="en-US" sz="360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80999" y="2932331"/>
            <a:ext cx="8447315" cy="415426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Since this is a ratio table we know that it represents a sequence of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EQUIVALENT FRACTIONS</a:t>
            </a:r>
          </a:p>
          <a:p>
            <a:pPr>
              <a:buNone/>
            </a:pPr>
            <a:r>
              <a:rPr lang="en-US" sz="2800" dirty="0" smtClean="0"/>
              <a:t>Which also means that everything is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PROPORTIONAL</a:t>
            </a:r>
          </a:p>
          <a:p>
            <a:pPr algn="ctr">
              <a:buNone/>
            </a:pPr>
            <a:r>
              <a:rPr lang="en-US" sz="2200" b="1" dirty="0" smtClean="0">
                <a:solidFill>
                  <a:srgbClr val="7030A0"/>
                </a:solidFill>
              </a:rPr>
              <a:t>(SIMILAR TRIANGLE – lengths of corresponding sides are proportional)</a:t>
            </a:r>
          </a:p>
          <a:p>
            <a:pPr>
              <a:buNone/>
            </a:pPr>
            <a:r>
              <a:rPr lang="en-US" sz="2800" dirty="0" smtClean="0"/>
              <a:t>To solve a proportion we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CROSS MULTIPLY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56572"/>
              </p:ext>
            </p:extLst>
          </p:nvPr>
        </p:nvGraphicFramePr>
        <p:xfrm>
          <a:off x="446313" y="715962"/>
          <a:ext cx="8392887" cy="2255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97629"/>
                <a:gridCol w="2797629"/>
                <a:gridCol w="2797629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1676400"/>
            <a:ext cx="2743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/>
              <a:t>Small Triangle: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46314" y="2398931"/>
            <a:ext cx="2754086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/>
              <a:t>Large Triangle: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76600" y="868362"/>
            <a:ext cx="2743200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b="1" dirty="0" smtClean="0"/>
              <a:t>BASE </a:t>
            </a:r>
            <a:r>
              <a:rPr lang="en-US" sz="2000" b="1" dirty="0" smtClean="0"/>
              <a:t>(in meters)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074228" y="868362"/>
            <a:ext cx="2754086" cy="609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800" b="1" dirty="0"/>
              <a:t>HEIGHT </a:t>
            </a:r>
            <a:r>
              <a:rPr lang="en-US" sz="2200" b="1" dirty="0"/>
              <a:t>(in </a:t>
            </a:r>
            <a:r>
              <a:rPr lang="en-US" sz="2200" b="1" dirty="0" smtClean="0"/>
              <a:t>meters)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98372" y="1639669"/>
            <a:ext cx="27169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6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74228" y="1613824"/>
            <a:ext cx="27540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0.9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5339" y="2334399"/>
            <a:ext cx="28129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43942" y="2324296"/>
            <a:ext cx="27758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18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770"/>
            <a:ext cx="8839200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Similar Triangles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380999" y="2819400"/>
                <a:ext cx="8447315" cy="3962400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en-US" sz="2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0.9</m:t>
                          </m:r>
                        </m:num>
                        <m:den>
                          <m:r>
                            <a:rPr lang="en-US" sz="2800" b="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/>
                            </a:rPr>
                            <m:t>0.9</m:t>
                          </m:r>
                        </m:num>
                        <m:den>
                          <m:r>
                            <a:rPr lang="en-US" sz="2800" i="1" dirty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=0.9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sz="2800" b="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h</m:t>
                      </m:r>
                      <m:r>
                        <a:rPr lang="en-US" sz="2800" i="1">
                          <a:latin typeface="Cambria Math"/>
                        </a:rPr>
                        <m:t>=2.7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 algn="ctr">
                  <a:spcAft>
                    <a:spcPts val="1600"/>
                  </a:spcAft>
                  <a:buNone/>
                </a:pPr>
                <a:r>
                  <a:rPr lang="en-US" sz="2800" dirty="0" smtClean="0"/>
                  <a:t>Matt should hit the ball at a height of 2.7 meters.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2819400"/>
                <a:ext cx="8447315" cy="3962400"/>
              </a:xfrm>
              <a:prstGeom prst="rect">
                <a:avLst/>
              </a:prstGeom>
              <a:blipFill rotWithShape="1">
                <a:blip r:embed="rId2"/>
                <a:stretch>
                  <a:fillRect b="-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82256"/>
              </p:ext>
            </p:extLst>
          </p:nvPr>
        </p:nvGraphicFramePr>
        <p:xfrm>
          <a:off x="609600" y="746760"/>
          <a:ext cx="8011887" cy="1920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49287"/>
                <a:gridCol w="2743200"/>
                <a:gridCol w="2819400"/>
              </a:tblGrid>
              <a:tr h="52334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Base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(in meters)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Height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 meters)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  <a:tr h="523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Small Triangle: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0.9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Large Triangle: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18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h</a:t>
                      </a:r>
                      <a:endParaRPr lang="en-US" sz="36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85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838200"/>
            <a:ext cx="8534400" cy="2895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/>
              <a:t>Rosie is building a wheelchair ramp that is 24 feet long and 2 feet high.  She needs to install a vertical support piece 8 feet from the end of the ramp (where the ramp touches the ground/the lowest point).  What is the length of the support piece in feet?  What is the length of the support piece in inches?</a:t>
            </a:r>
          </a:p>
        </p:txBody>
      </p:sp>
    </p:spTree>
    <p:extLst>
      <p:ext uri="{BB962C8B-B14F-4D97-AF65-F5344CB8AC3E}">
        <p14:creationId xmlns:p14="http://schemas.microsoft.com/office/powerpoint/2010/main" val="320001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838200"/>
            <a:ext cx="8610599" cy="1447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/>
              <a:t>A 6 foot man casts a shadow that is 8 feet long.  At the same time a tree casts a shadow that is 20 feet long.  How tall is the tree?</a:t>
            </a:r>
          </a:p>
        </p:txBody>
      </p:sp>
    </p:spTree>
    <p:extLst>
      <p:ext uri="{BB962C8B-B14F-4D97-AF65-F5344CB8AC3E}">
        <p14:creationId xmlns:p14="http://schemas.microsoft.com/office/powerpoint/2010/main" val="3086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838200"/>
            <a:ext cx="8610599" cy="2057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2800" dirty="0"/>
              <a:t>A flagpole casts a shadow 23.5 feet long. </a:t>
            </a:r>
            <a:r>
              <a:rPr lang="en-US" sz="2800" dirty="0" smtClean="0"/>
              <a:t> At the </a:t>
            </a:r>
            <a:r>
              <a:rPr lang="en-US" sz="2800" dirty="0"/>
              <a:t>same time of day, Mrs. Gilbert, who is </a:t>
            </a:r>
            <a:r>
              <a:rPr lang="en-US" sz="2800" dirty="0" smtClean="0"/>
              <a:t>5.5 feet </a:t>
            </a:r>
            <a:r>
              <a:rPr lang="en-US" sz="2800" dirty="0"/>
              <a:t>tall, casts a shadow that is 7.5 feet long</a:t>
            </a:r>
            <a:r>
              <a:rPr lang="en-US" sz="2800" dirty="0" smtClean="0"/>
              <a:t>.  How </a:t>
            </a:r>
            <a:r>
              <a:rPr lang="en-US" sz="2800" dirty="0"/>
              <a:t>tall in feet is the flagpole</a:t>
            </a:r>
            <a:r>
              <a:rPr lang="en-US" sz="2800" dirty="0" smtClean="0"/>
              <a:t>?  </a:t>
            </a:r>
            <a:r>
              <a:rPr lang="en-US" sz="2800" dirty="0"/>
              <a:t>Round </a:t>
            </a:r>
            <a:r>
              <a:rPr lang="en-US" sz="2800" dirty="0" smtClean="0"/>
              <a:t>your answer </a:t>
            </a:r>
            <a:r>
              <a:rPr lang="en-US" sz="2800" dirty="0"/>
              <a:t>to the nearest tenth.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6054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838200"/>
            <a:ext cx="8610599" cy="20193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2800" dirty="0"/>
              <a:t>A tree casts a shadow that is 20 feet long. Frank is 6 feet </a:t>
            </a:r>
            <a:r>
              <a:rPr lang="en-US" sz="2800" dirty="0" smtClean="0"/>
              <a:t>tall, and </a:t>
            </a:r>
            <a:r>
              <a:rPr lang="en-US" sz="2800" dirty="0"/>
              <a:t>while standing next to the tree he casts a shadow that is 4 feet long</a:t>
            </a:r>
            <a:r>
              <a:rPr lang="en-US" sz="2800" dirty="0" smtClean="0"/>
              <a:t>.  How </a:t>
            </a:r>
            <a:r>
              <a:rPr lang="en-US" sz="2800" dirty="0"/>
              <a:t>tall is the tree</a:t>
            </a:r>
            <a:r>
              <a:rPr lang="en-US" sz="2800" dirty="0" smtClean="0"/>
              <a:t>?  How </a:t>
            </a:r>
            <a:r>
              <a:rPr lang="en-US" sz="2800" dirty="0"/>
              <a:t>much taller is the tree than Frank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228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lvl="1" algn="just"/>
            <a:r>
              <a:rPr lang="en-US" sz="2400" dirty="0"/>
              <a:t>5. Use informal arguments to establish facts about the angle sum and exterior angle of triangles, about </a:t>
            </a:r>
            <a:r>
              <a:rPr lang="en-US" sz="2400" dirty="0" smtClean="0"/>
              <a:t>the angles </a:t>
            </a:r>
            <a:r>
              <a:rPr lang="en-US" sz="2400" dirty="0"/>
              <a:t>created when parallel lines are cut by a transversal, and the angle-angle criterion for similarity </a:t>
            </a:r>
            <a:r>
              <a:rPr lang="en-US" sz="2400" dirty="0" smtClean="0"/>
              <a:t>of triangles</a:t>
            </a:r>
            <a:r>
              <a:rPr lang="en-US" sz="2400" dirty="0"/>
              <a:t>. For example, arrange three copies of the same triangle so that the sum of the three </a:t>
            </a:r>
            <a:r>
              <a:rPr lang="en-US" sz="2400" dirty="0" smtClean="0"/>
              <a:t>angles appears </a:t>
            </a:r>
            <a:r>
              <a:rPr lang="en-US" sz="2400" dirty="0"/>
              <a:t>to form a line, and give an argument in terms of transversals why this is </a:t>
            </a:r>
            <a:r>
              <a:rPr lang="en-US" sz="2400" dirty="0" smtClean="0"/>
              <a:t>so.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838200"/>
            <a:ext cx="8610599" cy="2438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/>
              <a:t>Sheila </a:t>
            </a:r>
            <a:r>
              <a:rPr lang="en-US" sz="2800" dirty="0"/>
              <a:t>is climbing on a ladder </a:t>
            </a:r>
            <a:r>
              <a:rPr lang="en-US" sz="2800" dirty="0" smtClean="0"/>
              <a:t>that is </a:t>
            </a:r>
            <a:r>
              <a:rPr lang="en-US" sz="2800" dirty="0"/>
              <a:t>attached against the side of a jungle gym wall. </a:t>
            </a:r>
            <a:r>
              <a:rPr lang="en-US" sz="2800" dirty="0" smtClean="0"/>
              <a:t> She </a:t>
            </a:r>
            <a:r>
              <a:rPr lang="en-US" sz="2800" dirty="0"/>
              <a:t>is 5 feet off </a:t>
            </a:r>
            <a:r>
              <a:rPr lang="en-US" sz="2800" dirty="0" smtClean="0"/>
              <a:t>the ground </a:t>
            </a:r>
            <a:r>
              <a:rPr lang="en-US" sz="2800" dirty="0"/>
              <a:t>and 3 feet from the base of the ladder, which is 15 feet from </a:t>
            </a:r>
            <a:r>
              <a:rPr lang="en-US" sz="2800" dirty="0" smtClean="0"/>
              <a:t>the wall</a:t>
            </a:r>
            <a:r>
              <a:rPr lang="en-US" sz="2800" dirty="0"/>
              <a:t>. </a:t>
            </a:r>
            <a:r>
              <a:rPr lang="en-US" sz="2800" dirty="0" smtClean="0"/>
              <a:t> Draw </a:t>
            </a:r>
            <a:r>
              <a:rPr lang="en-US" sz="2800" dirty="0"/>
              <a:t>a diagram to help you solve the problem</a:t>
            </a:r>
            <a:r>
              <a:rPr lang="en-US" sz="2800" dirty="0" smtClean="0"/>
              <a:t>.  How </a:t>
            </a:r>
            <a:r>
              <a:rPr lang="en-US" sz="2800" dirty="0"/>
              <a:t>high up </a:t>
            </a:r>
            <a:r>
              <a:rPr lang="en-US" sz="2800" dirty="0" smtClean="0"/>
              <a:t>the wall </a:t>
            </a:r>
            <a:r>
              <a:rPr lang="en-US" sz="2800" dirty="0"/>
              <a:t>is the top of the ladder?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405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learn the basic angle theorems for triangles and use them to solve problems.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Similar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SIMILAR FIGURES </a:t>
            </a:r>
            <a:r>
              <a:rPr lang="en-US" sz="3600" dirty="0" smtClean="0"/>
              <a:t>have the same shape but may have different sizes.</a:t>
            </a:r>
          </a:p>
          <a:p>
            <a:pPr>
              <a:buNone/>
            </a:pPr>
            <a:r>
              <a:rPr lang="en-US" sz="3600" dirty="0" smtClean="0"/>
              <a:t>Two </a:t>
            </a:r>
            <a:r>
              <a:rPr lang="en-US" sz="3600" b="1" dirty="0" smtClean="0">
                <a:solidFill>
                  <a:srgbClr val="7030A0"/>
                </a:solidFill>
              </a:rPr>
              <a:t>TRIANGLES</a:t>
            </a:r>
            <a:r>
              <a:rPr lang="en-US" sz="3600" dirty="0" smtClean="0"/>
              <a:t> are </a:t>
            </a:r>
            <a:r>
              <a:rPr lang="en-US" sz="3600" b="1" dirty="0" smtClean="0">
                <a:solidFill>
                  <a:srgbClr val="7030A0"/>
                </a:solidFill>
              </a:rPr>
              <a:t>SIMILAR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/>
              <a:t>if: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their corresponding angles are congruent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the lengths of their corresponding sides are proportional</a:t>
            </a:r>
          </a:p>
          <a:p>
            <a:pPr marL="0" indent="0">
              <a:buNone/>
            </a:pPr>
            <a:r>
              <a:rPr lang="en-US" dirty="0" smtClean="0"/>
              <a:t>If two angles in one triangle are congruent to two angles in a another triangle, what do you know about the third pair of angles?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They are CONGRUENT!</a:t>
            </a:r>
          </a:p>
        </p:txBody>
      </p:sp>
    </p:spTree>
    <p:extLst>
      <p:ext uri="{BB962C8B-B14F-4D97-AF65-F5344CB8AC3E}">
        <p14:creationId xmlns:p14="http://schemas.microsoft.com/office/powerpoint/2010/main" val="344001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Similar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How do you know they are congruent?  What did you use?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TRIANGLE SUM THEOREM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Make a conjecture:</a:t>
            </a:r>
          </a:p>
          <a:p>
            <a:pPr marL="0" indent="0">
              <a:buNone/>
            </a:pPr>
            <a:r>
              <a:rPr lang="en-US" sz="3600" dirty="0" smtClean="0"/>
              <a:t>Are two pairs of congruent angles enough information to conclude that two triangles are similar?  Why?</a:t>
            </a:r>
          </a:p>
        </p:txBody>
      </p:sp>
    </p:spTree>
    <p:extLst>
      <p:ext uri="{BB962C8B-B14F-4D97-AF65-F5344CB8AC3E}">
        <p14:creationId xmlns:p14="http://schemas.microsoft.com/office/powerpoint/2010/main" val="24545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 Angle-Angle Similarity Postulate (Axiom)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838200"/>
            <a:ext cx="8610599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If two angles of one triangle are congruent</a:t>
            </a:r>
            <a:br>
              <a:rPr lang="en-US" sz="3600" dirty="0" smtClean="0"/>
            </a:br>
            <a:r>
              <a:rPr lang="en-US" sz="3600" dirty="0" smtClean="0"/>
              <a:t>to two angles of another triangle,</a:t>
            </a:r>
          </a:p>
          <a:p>
            <a:pPr marL="0" indent="0" algn="ctr">
              <a:buNone/>
            </a:pPr>
            <a:r>
              <a:rPr lang="en-US" sz="3600" dirty="0" smtClean="0"/>
              <a:t>then the triangles are similar.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2800" b="1" dirty="0" smtClean="0"/>
              <a:t>Explain whether the triangles are similar: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50" y="4038600"/>
            <a:ext cx="7378046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5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Angle-Angle Similarity Postulate (Axiom)</a:t>
            </a:r>
            <a:endParaRPr lang="en-US" sz="3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838200"/>
            <a:ext cx="8610599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/>
              <a:t>Explain whether the triangles are similar: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4"/>
          <a:stretch/>
        </p:blipFill>
        <p:spPr bwMode="auto">
          <a:xfrm>
            <a:off x="399799" y="1447800"/>
            <a:ext cx="8439401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90501" y="685800"/>
            <a:ext cx="8762999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2800" dirty="0" smtClean="0"/>
              <a:t>Because corresponding angles are congruent and corresponding sides are proportional in similar triangles, you can use similar triangles to solve real-world problems.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An example would be solving problems of</a:t>
            </a:r>
          </a:p>
          <a:p>
            <a:pPr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INDIRECT MEASURE</a:t>
            </a:r>
          </a:p>
          <a:p>
            <a:pPr>
              <a:buNone/>
            </a:pPr>
            <a:r>
              <a:rPr lang="en-US" sz="3600" b="1" dirty="0" smtClean="0"/>
              <a:t>Steps to take:</a:t>
            </a:r>
          </a:p>
          <a:p>
            <a:pPr marL="131445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DRAW a DIAGRAM</a:t>
            </a:r>
          </a:p>
          <a:p>
            <a:pPr marL="131445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Set up a RATIO </a:t>
            </a:r>
            <a:r>
              <a:rPr lang="en-US" sz="2800" dirty="0" smtClean="0"/>
              <a:t>TABLE</a:t>
            </a:r>
          </a:p>
          <a:p>
            <a:pPr marL="131445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CROSS MULTIPLY to solve</a:t>
            </a:r>
          </a:p>
          <a:p>
            <a:pPr marL="1314450" lvl="2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Write your answer in a COMPLETE SENTENCE (remembering to include units </a:t>
            </a:r>
            <a:r>
              <a:rPr lang="en-US" sz="2800" smtClean="0"/>
              <a:t>of measure)</a:t>
            </a:r>
            <a:endParaRPr lang="en-US" sz="2800" dirty="0" smtClean="0"/>
          </a:p>
          <a:p>
            <a:pPr marL="800100" lvl="2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9140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/>
              <a:t>Similar Triangles</a:t>
            </a: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200" y="2122714"/>
            <a:ext cx="8839198" cy="2449286"/>
            <a:chOff x="76200" y="2656114"/>
            <a:chExt cx="8839198" cy="244928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27" y="3028430"/>
              <a:ext cx="8612971" cy="2076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5595258" y="4789714"/>
              <a:ext cx="576942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85900" y="4789714"/>
              <a:ext cx="7239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49386" y="4386942"/>
              <a:ext cx="7239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54042" y="3914515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76200" y="2656114"/>
              <a:ext cx="4572000" cy="1066800"/>
            </a:xfrm>
            <a:prstGeom prst="wedgeRoundRectCallout">
              <a:avLst>
                <a:gd name="adj1" fmla="val -2500"/>
                <a:gd name="adj2" fmla="val 122193"/>
                <a:gd name="adj3" fmla="val 1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685800"/>
            <a:ext cx="8610599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smtClean="0"/>
              <a:t>While playing tennis, Matt is 12 meters from the net, which is 0.9 meters high.  He needs to hit the ball so that is just clears the net and lands 6 meters beyond the </a:t>
            </a:r>
            <a:r>
              <a:rPr lang="en-US" sz="2800" dirty="0"/>
              <a:t>b</a:t>
            </a:r>
            <a:r>
              <a:rPr lang="en-US" sz="2800" dirty="0" smtClean="0"/>
              <a:t>ase of the net.  At what height should Matt hit the tennis ball?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63078" y="4430485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6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3820494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0.9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6529" y="4505905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12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3381115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dirty="0" smtClean="0">
                <a:solidFill>
                  <a:srgbClr val="7030A0"/>
                </a:solidFill>
              </a:rPr>
              <a:t>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5707327" y="1657840"/>
            <a:ext cx="293915" cy="5360237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1720921" y="3031670"/>
            <a:ext cx="293915" cy="2612575"/>
          </a:xfrm>
          <a:prstGeom prst="leftBrace">
            <a:avLst>
              <a:gd name="adj1" fmla="val 8333"/>
              <a:gd name="adj2" fmla="val 49797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8" grpId="0"/>
      <p:bldP spid="11" grpId="0"/>
      <p:bldP spid="18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6584</TotalTime>
  <Words>940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2_Office Theme</vt:lpstr>
      <vt:lpstr>Angle-Angle Similarity</vt:lpstr>
      <vt:lpstr>Common Core Standard:</vt:lpstr>
      <vt:lpstr>Objectives:</vt:lpstr>
      <vt:lpstr>Similar Figures</vt:lpstr>
      <vt:lpstr>Similar Figures</vt:lpstr>
      <vt:lpstr>The Angle-Angle Similarity Postulate (Axiom)</vt:lpstr>
      <vt:lpstr>The Angle-Angle Similarity Postulate (Axiom)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  <vt:lpstr>Similar Triangles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314</cp:revision>
  <dcterms:created xsi:type="dcterms:W3CDTF">2006-08-16T00:00:00Z</dcterms:created>
  <dcterms:modified xsi:type="dcterms:W3CDTF">2016-04-15T21:38:44Z</dcterms:modified>
</cp:coreProperties>
</file>