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4" r:id="rId4"/>
    <p:sldId id="267" r:id="rId5"/>
    <p:sldId id="263" r:id="rId6"/>
    <p:sldId id="265" r:id="rId7"/>
    <p:sldId id="319" r:id="rId8"/>
    <p:sldId id="322" r:id="rId9"/>
    <p:sldId id="320" r:id="rId10"/>
    <p:sldId id="321" r:id="rId11"/>
    <p:sldId id="329" r:id="rId12"/>
    <p:sldId id="324" r:id="rId13"/>
    <p:sldId id="323" r:id="rId14"/>
    <p:sldId id="327" r:id="rId15"/>
    <p:sldId id="325" r:id="rId16"/>
    <p:sldId id="326" r:id="rId17"/>
    <p:sldId id="328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9" r:id="rId27"/>
    <p:sldId id="340" r:id="rId28"/>
    <p:sldId id="343" r:id="rId29"/>
    <p:sldId id="344" r:id="rId30"/>
    <p:sldId id="34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4F81BD"/>
    <a:srgbClr val="FF0000"/>
    <a:srgbClr val="FF0066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76200" y="0"/>
            <a:ext cx="838200" cy="6858000"/>
          </a:xfrm>
          <a:prstGeom prst="rect">
            <a:avLst/>
          </a:prstGeom>
          <a:solidFill>
            <a:srgbClr val="079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8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1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2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7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79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60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11/20/2014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stevensonalgebra.weebly.com/algebra-songs.html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b="1" dirty="0" smtClean="0"/>
              <a:t>Describing &amp; Comparing Functions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6400800" cy="685800"/>
          </a:xfrm>
        </p:spPr>
        <p:txBody>
          <a:bodyPr/>
          <a:lstStyle/>
          <a:p>
            <a:r>
              <a:rPr lang="en-US" dirty="0" smtClean="0"/>
              <a:t>8.F.2, 8.F.3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</a:t>
            </a:r>
            <a:r>
              <a:rPr lang="en-US" sz="4000" dirty="0" smtClean="0">
                <a:solidFill>
                  <a:prstClr val="black"/>
                </a:solidFill>
              </a:rPr>
              <a:t>Questions?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tell if a function is linear?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can you use multiple representations to compare functions?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52400" y="838200"/>
                <a:ext cx="8839200" cy="58674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24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Is this a linear function?  Why?</a:t>
                </a:r>
              </a:p>
              <a:p>
                <a:pPr algn="l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4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−3=17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28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+2</m:t>
                      </m:r>
                    </m:oMath>
                  </m:oMathPara>
                </a14:m>
                <a:endParaRPr lang="en-US" sz="28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 algn="l">
                  <a:spcBef>
                    <a:spcPts val="0"/>
                  </a:spcBef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But is it linear?</a:t>
                </a:r>
              </a:p>
              <a:p>
                <a:pPr lvl="0">
                  <a:spcBef>
                    <a:spcPts val="0"/>
                  </a:spcBef>
                  <a:spcAft>
                    <a:spcPts val="2400"/>
                  </a:spcAft>
                </a:pPr>
                <a:r>
                  <a:rPr lang="en-US" sz="22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YES</a:t>
                </a:r>
              </a:p>
              <a:p>
                <a:pPr lvl="0">
                  <a:spcBef>
                    <a:spcPts val="0"/>
                  </a:spcBef>
                  <a:spcAft>
                    <a:spcPts val="24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 An equation in the form</a:t>
                </a:r>
                <a:b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  <m:r>
                        <a:rPr lang="en-US" sz="2400" i="1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𝑎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 </m:t>
                      </m:r>
                      <m:r>
                        <a:rPr lang="en-US" sz="24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𝑐𝑜𝑛𝑠𝑡𝑎𝑛𝑡</m:t>
                      </m:r>
                    </m:oMath>
                  </m:oMathPara>
                </a14:m>
                <a:endParaRPr lang="en-US" sz="2400" b="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lvl="0">
                  <a:spcBef>
                    <a:spcPts val="0"/>
                  </a:spcBef>
                  <a:spcAft>
                    <a:spcPts val="24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is a VERTICAL LINE.</a:t>
                </a:r>
              </a:p>
              <a:p>
                <a:pPr lvl="2" algn="l">
                  <a:spcBef>
                    <a:spcPts val="0"/>
                  </a:spcBef>
                  <a:spcAft>
                    <a:spcPts val="24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Examples:  		</a:t>
                </a:r>
                <a:r>
                  <a:rPr lang="en-US" dirty="0">
                    <a:solidFill>
                      <a:prstClr val="black"/>
                    </a:solidFill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𝑥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=7</m:t>
                    </m:r>
                  </m:oMath>
                </a14:m>
                <a:r>
                  <a:rPr lang="en-US" sz="2800" b="0" i="1" dirty="0" smtClean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		</a:t>
                </a:r>
                <a:r>
                  <a:rPr lang="en-US" sz="2800" i="1" dirty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𝑥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=−3</m:t>
                    </m:r>
                  </m:oMath>
                </a14:m>
                <a:endParaRPr lang="en-US" sz="2800" b="0" i="1" dirty="0" smtClean="0">
                  <a:solidFill>
                    <a:prstClr val="black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  <a:p>
                <a:pPr lvl="8" algn="l">
                  <a:spcAft>
                    <a:spcPts val="2400"/>
                  </a:spcAft>
                </a:pP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𝑥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=</m:t>
                    </m:r>
                    <m:f>
                      <m:fPr>
                        <m:ctrlPr>
                          <a:rPr lang="en-US" sz="2800" i="1" smtClean="0">
                            <a:solidFill>
                              <a:prstClr val="black"/>
                            </a:solidFill>
                            <a:latin typeface="Cambria Math"/>
                            <a:ea typeface="Cambria Math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solidFill>
                              <a:prstClr val="black"/>
                            </a:solidFill>
                            <a:latin typeface="Cambria Math" pitchFamily="18" charset="0"/>
                            <a:ea typeface="Cambria Math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i="1" dirty="0" smtClean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			</a:t>
                </a:r>
                <a:r>
                  <a:rPr lang="en-US" sz="2800" i="1" dirty="0">
                    <a:solidFill>
                      <a:prstClr val="black"/>
                    </a:solidFill>
                    <a:latin typeface="Cambria Math" pitchFamily="18" charset="0"/>
                    <a:ea typeface="Cambria Math" pitchFamily="18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𝑥</m:t>
                    </m:r>
                    <m:r>
                      <a:rPr lang="en-US" sz="2800" i="1">
                        <a:solidFill>
                          <a:prstClr val="black"/>
                        </a:solidFill>
                        <a:latin typeface="Cambria Math" pitchFamily="18" charset="0"/>
                        <a:ea typeface="Cambria Math" pitchFamily="18" charset="0"/>
                        <a:cs typeface="Arial" pitchFamily="34" charset="0"/>
                      </a:rPr>
                      <m:t>=11.2</m:t>
                    </m:r>
                  </m:oMath>
                </a14:m>
                <a:endParaRPr lang="en-US" sz="2800" i="1" dirty="0" smtClean="0">
                  <a:solidFill>
                    <a:prstClr val="black"/>
                  </a:solidFill>
                  <a:latin typeface="Cambria Math" pitchFamily="18" charset="0"/>
                  <a:ea typeface="Cambria Math" pitchFamily="18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838200"/>
                <a:ext cx="8839200" cy="5867400"/>
              </a:xfrm>
              <a:prstGeom prst="rect">
                <a:avLst/>
              </a:prstGeom>
              <a:blipFill rotWithShape="1">
                <a:blip r:embed="rId2"/>
                <a:stretch>
                  <a:fillRect l="-828" t="-5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402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3047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Graph:</a:t>
            </a:r>
          </a:p>
          <a:p>
            <a:pPr marL="914400" lvl="1" indent="-457200" algn="l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If the function is linear, graphs to be a</a:t>
            </a:r>
            <a:b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NON-VERTICAL line.</a:t>
            </a:r>
          </a:p>
          <a:p>
            <a:pPr marL="914400" lvl="1" indent="-457200" algn="l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Remember that a vertical line</a:t>
            </a:r>
            <a:b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doesn’t pass the vertical line test!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29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54356"/>
            <a:ext cx="5867400" cy="569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1295400" y="3276600"/>
            <a:ext cx="7010400" cy="0"/>
          </a:xfrm>
          <a:prstGeom prst="straightConnector1">
            <a:avLst/>
          </a:prstGeom>
          <a:ln w="2857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292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54356"/>
            <a:ext cx="5867400" cy="569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Arc 3"/>
          <p:cNvSpPr/>
          <p:nvPr/>
        </p:nvSpPr>
        <p:spPr>
          <a:xfrm>
            <a:off x="-2514600" y="1600200"/>
            <a:ext cx="9677400" cy="5029200"/>
          </a:xfrm>
          <a:prstGeom prst="arc">
            <a:avLst/>
          </a:prstGeom>
          <a:ln w="57150">
            <a:solidFill>
              <a:srgbClr val="7030A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1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54356"/>
            <a:ext cx="5867400" cy="569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V="1">
            <a:off x="5562600" y="4876800"/>
            <a:ext cx="1752600" cy="1828800"/>
          </a:xfrm>
          <a:prstGeom prst="straightConnector1">
            <a:avLst/>
          </a:prstGeom>
          <a:ln w="5715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53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54356"/>
            <a:ext cx="5867400" cy="569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>
            <a:off x="5998028" y="1154356"/>
            <a:ext cx="0" cy="5692532"/>
          </a:xfrm>
          <a:prstGeom prst="straightConnector1">
            <a:avLst/>
          </a:prstGeom>
          <a:ln w="5715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916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54356"/>
            <a:ext cx="5867400" cy="569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Freeform 3"/>
          <p:cNvSpPr/>
          <p:nvPr/>
        </p:nvSpPr>
        <p:spPr>
          <a:xfrm>
            <a:off x="2373086" y="1589314"/>
            <a:ext cx="4767943" cy="3864433"/>
          </a:xfrm>
          <a:custGeom>
            <a:avLst/>
            <a:gdLst>
              <a:gd name="connsiteX0" fmla="*/ 0 w 4767943"/>
              <a:gd name="connsiteY0" fmla="*/ 10886 h 3864433"/>
              <a:gd name="connsiteX1" fmla="*/ 1447800 w 4767943"/>
              <a:gd name="connsiteY1" fmla="*/ 1230086 h 3864433"/>
              <a:gd name="connsiteX2" fmla="*/ 2394857 w 4767943"/>
              <a:gd name="connsiteY2" fmla="*/ 3864429 h 3864433"/>
              <a:gd name="connsiteX3" fmla="*/ 3352800 w 4767943"/>
              <a:gd name="connsiteY3" fmla="*/ 1208315 h 3864433"/>
              <a:gd name="connsiteX4" fmla="*/ 4767943 w 4767943"/>
              <a:gd name="connsiteY4" fmla="*/ 0 h 3864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767943" h="3864433">
                <a:moveTo>
                  <a:pt x="0" y="10886"/>
                </a:moveTo>
                <a:cubicBezTo>
                  <a:pt x="524328" y="299357"/>
                  <a:pt x="1048657" y="587829"/>
                  <a:pt x="1447800" y="1230086"/>
                </a:cubicBezTo>
                <a:cubicBezTo>
                  <a:pt x="1846943" y="1872343"/>
                  <a:pt x="2077357" y="3868058"/>
                  <a:pt x="2394857" y="3864429"/>
                </a:cubicBezTo>
                <a:cubicBezTo>
                  <a:pt x="2712357" y="3860801"/>
                  <a:pt x="2957286" y="1852387"/>
                  <a:pt x="3352800" y="1208315"/>
                </a:cubicBezTo>
                <a:cubicBezTo>
                  <a:pt x="3748314" y="564244"/>
                  <a:pt x="4258128" y="282122"/>
                  <a:pt x="4767943" y="0"/>
                </a:cubicBezTo>
              </a:path>
            </a:pathLst>
          </a:cu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77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154356"/>
            <a:ext cx="5867400" cy="5692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1447800" y="5334000"/>
            <a:ext cx="4953000" cy="1295400"/>
          </a:xfrm>
          <a:prstGeom prst="straightConnector1">
            <a:avLst/>
          </a:prstGeom>
          <a:ln w="57150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782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1904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Table:</a:t>
            </a:r>
          </a:p>
          <a:p>
            <a:pPr marL="914400" lvl="1" indent="-457200" algn="l">
              <a:spcAft>
                <a:spcPts val="18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If the table shows a CONSTANT RATE OF CHANGE, the function is linear.</a:t>
            </a:r>
            <a:endParaRPr lang="en-US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78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505854"/>
              </p:ext>
            </p:extLst>
          </p:nvPr>
        </p:nvGraphicFramePr>
        <p:xfrm>
          <a:off x="3238500" y="2209800"/>
          <a:ext cx="2324100" cy="320040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─ 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4255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8.F. ─ </a:t>
            </a:r>
            <a:r>
              <a:rPr lang="en-US" sz="2400" b="1" dirty="0"/>
              <a:t>Define, evaluate, and compare functions.</a:t>
            </a:r>
          </a:p>
          <a:p>
            <a:pPr algn="just"/>
            <a:r>
              <a:rPr lang="en-US" sz="2400" b="1" dirty="0"/>
              <a:t>2. </a:t>
            </a:r>
            <a:r>
              <a:rPr lang="en-US" sz="2400" dirty="0"/>
              <a:t>Compare properties of two functions each represented in a different way (algebraically, graphically</a:t>
            </a:r>
            <a:r>
              <a:rPr lang="en-US" sz="2400" dirty="0" smtClean="0"/>
              <a:t>, numerically </a:t>
            </a:r>
            <a:r>
              <a:rPr lang="en-US" sz="2400" dirty="0"/>
              <a:t>in tables, or by verbal descriptions). </a:t>
            </a:r>
            <a:r>
              <a:rPr lang="en-US" sz="2400" i="1" dirty="0"/>
              <a:t>For example, given a linear function represented by a </a:t>
            </a:r>
            <a:r>
              <a:rPr lang="en-US" sz="2400" i="1" dirty="0" smtClean="0"/>
              <a:t>table of </a:t>
            </a:r>
            <a:r>
              <a:rPr lang="en-US" sz="2400" i="1" dirty="0"/>
              <a:t>values and a linear function represented by an algebraic expression, determine which function has </a:t>
            </a:r>
            <a:r>
              <a:rPr lang="en-US" sz="2400" i="1" dirty="0" smtClean="0"/>
              <a:t>the greater </a:t>
            </a:r>
            <a:r>
              <a:rPr lang="en-US" sz="2400" i="1" dirty="0"/>
              <a:t>rate of change.</a:t>
            </a:r>
          </a:p>
          <a:p>
            <a:pPr algn="just"/>
            <a:r>
              <a:rPr lang="en-US" sz="2400" b="1" dirty="0"/>
              <a:t>3. </a:t>
            </a:r>
            <a:r>
              <a:rPr lang="en-US" sz="2400" dirty="0"/>
              <a:t>Interpret the equation </a:t>
            </a:r>
            <a:r>
              <a:rPr lang="en-US" sz="2400" i="1" dirty="0"/>
              <a:t>y </a:t>
            </a:r>
            <a:r>
              <a:rPr lang="en-US" sz="2400" dirty="0"/>
              <a:t>= </a:t>
            </a:r>
            <a:r>
              <a:rPr lang="en-US" sz="2400" i="1" dirty="0"/>
              <a:t>mx </a:t>
            </a:r>
            <a:r>
              <a:rPr lang="en-US" sz="2400" dirty="0"/>
              <a:t>+ </a:t>
            </a:r>
            <a:r>
              <a:rPr lang="en-US" sz="2400" i="1" dirty="0"/>
              <a:t>b </a:t>
            </a:r>
            <a:r>
              <a:rPr lang="en-US" sz="2400" dirty="0"/>
              <a:t>as defining a linear function, whose graph is a straight line; give </a:t>
            </a:r>
            <a:r>
              <a:rPr lang="en-US" sz="2400" dirty="0" smtClean="0"/>
              <a:t>examples of </a:t>
            </a:r>
            <a:r>
              <a:rPr lang="en-US" sz="2400" dirty="0"/>
              <a:t>functions that are not linear. </a:t>
            </a:r>
            <a:r>
              <a:rPr lang="en-US" sz="2400" i="1" dirty="0"/>
              <a:t>For example, the function A = s</a:t>
            </a:r>
            <a:r>
              <a:rPr lang="en-US" sz="2400" i="1" baseline="30000" dirty="0"/>
              <a:t>2</a:t>
            </a:r>
            <a:r>
              <a:rPr lang="en-US" sz="2400" i="1" dirty="0"/>
              <a:t> giving the area of a square as a function </a:t>
            </a:r>
            <a:r>
              <a:rPr lang="en-US" sz="2400" i="1" dirty="0" smtClean="0"/>
              <a:t>of its </a:t>
            </a:r>
            <a:r>
              <a:rPr lang="en-US" sz="2400" i="1" dirty="0"/>
              <a:t>side length is not linear because its graph contains the points (1,1), (2,4) and (3,9), which are not on </a:t>
            </a:r>
            <a:r>
              <a:rPr lang="en-US" sz="2400" i="1" dirty="0" smtClean="0"/>
              <a:t>a straight </a:t>
            </a:r>
            <a:r>
              <a:rPr lang="en-US" sz="2400" i="1" dirty="0"/>
              <a:t>line.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8309304"/>
              </p:ext>
            </p:extLst>
          </p:nvPr>
        </p:nvGraphicFramePr>
        <p:xfrm>
          <a:off x="1524000" y="2209800"/>
          <a:ext cx="6096000" cy="741680"/>
        </p:xfrm>
        <a:graphic>
          <a:graphicData uri="http://schemas.openxmlformats.org/drawingml/2006/table">
            <a:tbl>
              <a:tblPr firstCol="1">
                <a:tableStyleId>{775DCB02-9BB8-47FD-8907-85C794F793BA}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OUTPUT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369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220009"/>
              </p:ext>
            </p:extLst>
          </p:nvPr>
        </p:nvGraphicFramePr>
        <p:xfrm>
          <a:off x="3238500" y="2209800"/>
          <a:ext cx="2324100" cy="320040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1927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996816"/>
              </p:ext>
            </p:extLst>
          </p:nvPr>
        </p:nvGraphicFramePr>
        <p:xfrm>
          <a:off x="1524000" y="2209800"/>
          <a:ext cx="6096000" cy="741680"/>
        </p:xfrm>
        <a:graphic>
          <a:graphicData uri="http://schemas.openxmlformats.org/drawingml/2006/table">
            <a:tbl>
              <a:tblPr firstCol="1">
                <a:tableStyleId>{775DCB02-9BB8-47FD-8907-85C794F793BA}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OUTPUT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5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Is this a linear function?  Why?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9594241"/>
              </p:ext>
            </p:extLst>
          </p:nvPr>
        </p:nvGraphicFramePr>
        <p:xfrm>
          <a:off x="3238500" y="2209800"/>
          <a:ext cx="2324100" cy="3200400"/>
        </p:xfrm>
        <a:graphic>
          <a:graphicData uri="http://schemas.openxmlformats.org/drawingml/2006/table">
            <a:tbl>
              <a:tblPr/>
              <a:tblGrid>
                <a:gridCol w="1162050"/>
                <a:gridCol w="1162050"/>
              </a:tblGrid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5334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-5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-125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0033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COMPARING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990601"/>
            <a:ext cx="8839200" cy="1219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compare linear functions it is best to first turn them into equations in SLOPE-INTERCEPT form.  Then you can compare the slopes and y-intercept.</a:t>
            </a: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2362201"/>
            <a:ext cx="8839200" cy="8762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Example:  Gold’s Gym charges $60 to join plus $15 per month.  The table shows the cost to belong to World Gym.</a:t>
            </a: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934180"/>
              </p:ext>
            </p:extLst>
          </p:nvPr>
        </p:nvGraphicFramePr>
        <p:xfrm>
          <a:off x="1447800" y="3657600"/>
          <a:ext cx="6096000" cy="741680"/>
        </p:xfrm>
        <a:graphic>
          <a:graphicData uri="http://schemas.openxmlformats.org/drawingml/2006/table">
            <a:tbl>
              <a:tblPr firstCol="1">
                <a:tableStyleId>{775DCB02-9BB8-47FD-8907-85C794F793BA}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Month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Total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Cost: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ubtitle 2"/>
          <p:cNvSpPr txBox="1">
            <a:spLocks/>
          </p:cNvSpPr>
          <p:nvPr/>
        </p:nvSpPr>
        <p:spPr>
          <a:xfrm>
            <a:off x="163286" y="4914901"/>
            <a:ext cx="8839200" cy="17144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Which gym is more expensive?  What does the slope of the line tell us?  What does the y-intercept tell us?</a:t>
            </a:r>
          </a:p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Will this always be true?</a:t>
            </a: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108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COMPARING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838200"/>
            <a:ext cx="88392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 both gyms on the same piece of graph paper to compare.</a:t>
            </a: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13" b="17501"/>
          <a:stretch/>
        </p:blipFill>
        <p:spPr bwMode="auto">
          <a:xfrm>
            <a:off x="749055" y="1295399"/>
            <a:ext cx="4813545" cy="464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Subtitle 2"/>
              <p:cNvSpPr txBox="1">
                <a:spLocks/>
              </p:cNvSpPr>
              <p:nvPr/>
            </p:nvSpPr>
            <p:spPr>
              <a:xfrm>
                <a:off x="5334000" y="1295399"/>
                <a:ext cx="3581400" cy="54102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GOLD’S GYM</a:t>
                </a:r>
              </a:p>
              <a:p>
                <a:pPr>
                  <a:spcBef>
                    <a:spcPts val="0"/>
                  </a:spcBef>
                  <a:spcAft>
                    <a:spcPts val="3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𝟏𝟓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cs typeface="Arial" pitchFamily="34" charset="0"/>
                        </a:rPr>
                        <m:t>𝟔𝟎</m:t>
                      </m:r>
                    </m:oMath>
                  </m:oMathPara>
                </a14:m>
                <a:endParaRPr lang="en-US" sz="2800" b="1" dirty="0" smtClean="0">
                  <a:solidFill>
                    <a:schemeClr val="accent6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b="1" dirty="0" smtClean="0">
                    <a:solidFill>
                      <a:srgbClr val="0070C0"/>
                    </a:solidFill>
                    <a:latin typeface="Arial" pitchFamily="34" charset="0"/>
                    <a:cs typeface="Arial" pitchFamily="34" charset="0"/>
                  </a:rPr>
                  <a:t>WORLD GYM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𝟏𝟓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0070C0"/>
                          </a:solidFill>
                          <a:latin typeface="Cambria Math"/>
                          <a:cs typeface="Arial" pitchFamily="34" charset="0"/>
                        </a:rPr>
                        <m:t>𝟓𝟎</m:t>
                      </m:r>
                    </m:oMath>
                  </m:oMathPara>
                </a14:m>
                <a:endParaRPr lang="en-US" sz="28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Aft>
                    <a:spcPts val="2400"/>
                  </a:spcAft>
                </a:pPr>
                <a:r>
                  <a:rPr lang="en-US" sz="28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Looking at the graph, what statements can you make about the lines?</a:t>
                </a:r>
              </a:p>
              <a:p>
                <a:pPr algn="just">
                  <a:spcAft>
                    <a:spcPts val="2400"/>
                  </a:spcAft>
                </a:pPr>
                <a:r>
                  <a:rPr lang="en-US" sz="28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What appears to be true</a:t>
                </a:r>
                <a:r>
                  <a:rPr lang="en-US" sz="2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en-US" sz="28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295399"/>
                <a:ext cx="3581400" cy="5410201"/>
              </a:xfrm>
              <a:prstGeom prst="rect">
                <a:avLst/>
              </a:prstGeom>
              <a:blipFill rotWithShape="1">
                <a:blip r:embed="rId3"/>
                <a:stretch>
                  <a:fillRect l="-3401" t="-1802" r="-3231" b="-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28800" y="609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Number of Months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767833" y="335863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Total Cost ($)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747656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0    1     2     3    4    5     6     7    8    9    10  11  12   13  14  15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21733" y="1676400"/>
            <a:ext cx="46886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en-US" sz="1400" dirty="0" smtClean="0"/>
              <a:t>150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140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130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120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110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100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90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80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70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60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50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40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30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20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10</a:t>
            </a:r>
          </a:p>
          <a:p>
            <a:pPr algn="r">
              <a:spcAft>
                <a:spcPts val="400"/>
              </a:spcAft>
            </a:pPr>
            <a:r>
              <a:rPr lang="en-US" sz="1400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979714" y="1480456"/>
            <a:ext cx="1839686" cy="2710546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957942" y="1458684"/>
            <a:ext cx="2095500" cy="301534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5334000" y="2133600"/>
            <a:ext cx="3581400" cy="2819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400"/>
              </a:spcAft>
            </a:pP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PARALLEL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LINES 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have the</a:t>
            </a:r>
            <a:b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SAME SLOPE</a:t>
            </a:r>
            <a:b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but</a:t>
            </a:r>
            <a:b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DIFFERENT</a:t>
            </a:r>
            <a:b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y-INTERCEPTS.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757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uiExpand="1" build="p"/>
      <p:bldP spid="12" grpId="1" uiExpand="1" build="allAtOnce"/>
      <p:bldP spid="4" grpId="0"/>
      <p:bldP spid="7" grpId="0"/>
      <p:bldP spid="8" grpId="0"/>
      <p:bldP spid="10" grpId="0"/>
      <p:bldP spid="1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COMPARING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52400" y="1181101"/>
            <a:ext cx="8839200" cy="2628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Example:</a:t>
            </a:r>
          </a:p>
          <a:p>
            <a:pPr algn="just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Batman &amp; Robin are trying to save Gotham from The </a:t>
            </a:r>
            <a:r>
              <a:rPr lang="en-US" sz="2200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Riddler</a:t>
            </a: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 Batman started on the ground and is climbing a rope at a rate of 1 foot every three seconds.  At the same time Robin swings out of a window 40 feet above the ground and starts descending on his rope at a rate of 3 feet per second.</a:t>
            </a: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63286" y="4191001"/>
            <a:ext cx="8839200" cy="2438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Will the lines governing The Caped Crusader’s &amp; The Boy Wonder’s movement intersect?  What does the slope of each line tell us?  What does the y-intercept tell us?</a:t>
            </a:r>
          </a:p>
        </p:txBody>
      </p:sp>
    </p:spTree>
    <p:extLst>
      <p:ext uri="{BB962C8B-B14F-4D97-AF65-F5344CB8AC3E}">
        <p14:creationId xmlns:p14="http://schemas.microsoft.com/office/powerpoint/2010/main" val="1716128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COMPARING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838200"/>
            <a:ext cx="8839200" cy="609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Aft>
                <a:spcPts val="2400"/>
              </a:spcAft>
            </a:pPr>
            <a:r>
              <a:rPr lang="en-US" sz="22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Graph both gyms on the same piece of graph paper to compare.</a:t>
            </a:r>
            <a:endParaRPr lang="en-US" sz="22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13" b="17501"/>
          <a:stretch/>
        </p:blipFill>
        <p:spPr bwMode="auto">
          <a:xfrm>
            <a:off x="749055" y="1295399"/>
            <a:ext cx="4813545" cy="4648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Subtitle 2"/>
              <p:cNvSpPr txBox="1">
                <a:spLocks/>
              </p:cNvSpPr>
              <p:nvPr/>
            </p:nvSpPr>
            <p:spPr>
              <a:xfrm>
                <a:off x="5334000" y="1295399"/>
                <a:ext cx="3581400" cy="541020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 lnSpcReduction="10000"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b="1" dirty="0" smtClean="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rPr>
                  <a:t>Batman</a:t>
                </a:r>
              </a:p>
              <a:p>
                <a:pPr>
                  <a:spcBef>
                    <a:spcPts val="0"/>
                  </a:spcBef>
                  <a:spcAft>
                    <a:spcPts val="36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800" b="1" i="1" smtClean="0">
                              <a:solidFill>
                                <a:schemeClr val="tx1"/>
                              </a:solidFill>
                              <a:latin typeface="Cambria Math"/>
                              <a:cs typeface="Arial" pitchFamily="34" charset="0"/>
                            </a:rPr>
                            <m:t>𝟑</m:t>
                          </m:r>
                        </m:den>
                      </m:f>
                      <m:r>
                        <a:rPr lang="en-US" sz="2800" b="1" i="1" smtClean="0">
                          <a:solidFill>
                            <a:schemeClr val="tx1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</m:oMath>
                  </m:oMathPara>
                </a14:m>
                <a:endParaRPr lang="en-US" sz="2800" b="1" dirty="0" smtClean="0">
                  <a:solidFill>
                    <a:schemeClr val="tx1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2800" b="1" dirty="0" smtClean="0">
                    <a:solidFill>
                      <a:srgbClr val="FF0000"/>
                    </a:solidFill>
                    <a:latin typeface="Arial" pitchFamily="34" charset="0"/>
                    <a:cs typeface="Arial" pitchFamily="34" charset="0"/>
                  </a:rPr>
                  <a:t>Robin</a:t>
                </a:r>
              </a:p>
              <a:p>
                <a:pPr>
                  <a:spcBef>
                    <a:spcPts val="0"/>
                  </a:spcBef>
                  <a:spcAft>
                    <a:spcPts val="1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𝒚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𝟑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𝒙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2800" b="1" i="1" smtClean="0">
                          <a:solidFill>
                            <a:srgbClr val="FF0000"/>
                          </a:solidFill>
                          <a:latin typeface="Cambria Math"/>
                          <a:cs typeface="Arial" pitchFamily="34" charset="0"/>
                        </a:rPr>
                        <m:t>𝟒𝟎</m:t>
                      </m:r>
                    </m:oMath>
                  </m:oMathPara>
                </a14:m>
                <a:endParaRPr lang="en-US" sz="2800" b="1" dirty="0" smtClean="0">
                  <a:solidFill>
                    <a:srgbClr val="FF000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algn="just">
                  <a:spcAft>
                    <a:spcPts val="2400"/>
                  </a:spcAft>
                </a:pPr>
                <a:r>
                  <a:rPr lang="en-US" sz="28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Looking at the graph, what statements can you make about the lines?</a:t>
                </a:r>
              </a:p>
              <a:p>
                <a:pPr algn="just">
                  <a:spcAft>
                    <a:spcPts val="2400"/>
                  </a:spcAft>
                </a:pPr>
                <a:r>
                  <a:rPr lang="en-US" sz="28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What appears to be true</a:t>
                </a:r>
                <a:r>
                  <a:rPr lang="en-US" sz="2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?</a:t>
                </a:r>
                <a:endParaRPr lang="en-US" sz="2800" b="1" dirty="0" smtClean="0">
                  <a:solidFill>
                    <a:srgbClr val="0070C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>
          <p:sp>
            <p:nvSpPr>
              <p:cNvPr id="12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295399"/>
                <a:ext cx="3581400" cy="5410201"/>
              </a:xfrm>
              <a:prstGeom prst="rect">
                <a:avLst/>
              </a:prstGeom>
              <a:blipFill rotWithShape="1">
                <a:blip r:embed="rId3"/>
                <a:stretch>
                  <a:fillRect l="-2891" t="-1689" r="-2891" b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28800" y="6096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TIME (seconds)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-1317561" y="3603563"/>
            <a:ext cx="3309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Height Above the Ground (Feet)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5747656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0    5    10   15  20  25  30  35  40   45  50  55  60  65  70   75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521733" y="1676400"/>
            <a:ext cx="46886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400"/>
              </a:spcAft>
            </a:pPr>
            <a:r>
              <a:rPr lang="en-US" sz="1400" dirty="0" smtClean="0"/>
              <a:t>75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70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65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60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55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50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45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40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35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30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25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20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15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10</a:t>
            </a:r>
          </a:p>
          <a:p>
            <a:pPr algn="r">
              <a:spcAft>
                <a:spcPts val="400"/>
              </a:spcAft>
            </a:pPr>
            <a:r>
              <a:rPr lang="en-US" sz="1400" dirty="0" smtClean="0"/>
              <a:t>5</a:t>
            </a:r>
          </a:p>
          <a:p>
            <a:pPr algn="r">
              <a:spcAft>
                <a:spcPts val="400"/>
              </a:spcAft>
            </a:pPr>
            <a:r>
              <a:rPr lang="en-US" sz="1400" dirty="0"/>
              <a:t>0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968828" y="4495800"/>
            <a:ext cx="4060372" cy="128451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79714" y="3663044"/>
            <a:ext cx="707572" cy="2117274"/>
          </a:xfrm>
          <a:prstGeom prst="straightConnector1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ubtitle 2"/>
          <p:cNvSpPr txBox="1">
            <a:spLocks/>
          </p:cNvSpPr>
          <p:nvPr/>
        </p:nvSpPr>
        <p:spPr>
          <a:xfrm>
            <a:off x="5334000" y="1676400"/>
            <a:ext cx="35814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400"/>
              </a:spcAft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PERPENDICULAR LINES </a:t>
            </a: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have</a:t>
            </a:r>
            <a:b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OPPOSITE RECIPROCAL SLOPES.</a:t>
            </a:r>
            <a:endParaRPr lang="en-US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0313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uiExpand="1" build="p"/>
      <p:bldP spid="12" grpId="1" uiExpand="1" build="allAtOnce"/>
      <p:bldP spid="4" grpId="0"/>
      <p:bldP spid="7" grpId="0"/>
      <p:bldP spid="8" grpId="0"/>
      <p:bldP spid="10" grpId="0"/>
      <p:bldP spid="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PERPENDICULAR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5259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VISIT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stevensonalgebra.weebly.com/algebra-songs.html</a:t>
            </a:r>
            <a:endParaRPr lang="en-US" sz="2800" dirty="0" smtClean="0"/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for my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67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COMPARING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152400" y="1219200"/>
            <a:ext cx="8839200" cy="5334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If 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lines have different slopes </a:t>
            </a:r>
            <a: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they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MUST</a:t>
            </a:r>
            <a:b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7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INTERSECT</a:t>
            </a:r>
          </a:p>
          <a:p>
            <a:pPr>
              <a:spcBef>
                <a:spcPts val="0"/>
              </a:spcBef>
            </a:pPr>
            <a: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somewhere in space!</a:t>
            </a:r>
            <a:endParaRPr lang="en-US" sz="4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88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Objectives: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828800"/>
            <a:ext cx="8153400" cy="23852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To tell if a function is linear.</a:t>
            </a:r>
          </a:p>
          <a:p>
            <a:pPr marL="342900" lvl="0" indent="-3429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3600" dirty="0" smtClean="0"/>
              <a:t>To compare &amp; contrast functions represented either as a diagram, table of values, graph, or equation.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6398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990600" y="228601"/>
            <a:ext cx="67818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762000" y="1103293"/>
            <a:ext cx="7162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Linear Function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función</a:t>
            </a:r>
            <a:r>
              <a:rPr lang="en-US" sz="2800" b="1" dirty="0" smtClean="0">
                <a:solidFill>
                  <a:srgbClr val="006600"/>
                </a:solidFill>
              </a:rPr>
              <a:t> lineal)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744415" y="1652467"/>
            <a:ext cx="762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prstClr val="black"/>
                </a:solidFill>
              </a:rPr>
              <a:t>A function whose graph is a non-vertical straight line.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2400"/>
                  </a:spcAft>
                </a:pPr>
                <a:r>
                  <a:rPr lang="en-US" sz="2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You can determine if a function is linear in one of 3 ways:</a:t>
                </a:r>
              </a:p>
              <a:p>
                <a:pPr marL="1371600" lvl="2" indent="-457200" algn="l">
                  <a:buFont typeface="Wingdings" pitchFamily="2" charset="2"/>
                  <a:buChar char="Ø"/>
                </a:pPr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TABLE</a:t>
                </a:r>
              </a:p>
              <a:p>
                <a:pPr marL="1828800" lvl="3" indent="-457200" algn="l">
                  <a:spcAft>
                    <a:spcPts val="1800"/>
                  </a:spcAft>
                  <a:buFont typeface="Wingdings" pitchFamily="2" charset="2"/>
                  <a:buChar char="Ø"/>
                </a:pPr>
                <a:r>
                  <a:rPr lang="en-US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There is a constant rate of change</a:t>
                </a:r>
              </a:p>
              <a:p>
                <a:pPr marL="1371600" lvl="2" indent="-457200" algn="l">
                  <a:buFont typeface="Wingdings" pitchFamily="2" charset="2"/>
                  <a:buChar char="Ø"/>
                </a:pPr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EQUATION</a:t>
                </a:r>
              </a:p>
              <a:p>
                <a:pPr marL="1828800" lvl="3" indent="-457200" algn="l">
                  <a:buFont typeface="Wingdings" pitchFamily="2" charset="2"/>
                  <a:buChar char="Ø"/>
                </a:pPr>
                <a:r>
                  <a:rPr lang="en-US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It can be written in the form</a:t>
                </a:r>
              </a:p>
              <a:p>
                <a:pPr lvl="7" algn="l"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𝑦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𝑚𝑥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r>
                        <a:rPr lang="en-US" sz="32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𝑏</m:t>
                      </m:r>
                    </m:oMath>
                  </m:oMathPara>
                </a14:m>
                <a:endParaRPr lang="en-US" sz="32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1371600" lvl="2" indent="-457200" algn="l">
                  <a:buFont typeface="Wingdings" pitchFamily="2" charset="2"/>
                  <a:buChar char="Ø"/>
                </a:pPr>
                <a:r>
                  <a:rPr lang="en-US" sz="36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GRAPH</a:t>
                </a:r>
              </a:p>
              <a:p>
                <a:pPr marL="1828800" lvl="3" indent="-457200" algn="l">
                  <a:buFont typeface="Wingdings" pitchFamily="2" charset="2"/>
                  <a:buChar char="Ø"/>
                </a:pPr>
                <a:r>
                  <a:rPr lang="en-US" sz="32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It forms a non-vertical straight line</a:t>
                </a:r>
                <a:endParaRPr lang="en-US" sz="32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  <a:blipFill rotWithShape="1">
                <a:blip r:embed="rId2"/>
                <a:stretch>
                  <a:fillRect l="-828" t="-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894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2400"/>
                  </a:spcAft>
                </a:pPr>
                <a:r>
                  <a:rPr lang="en-US" sz="2800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Equation:</a:t>
                </a:r>
              </a:p>
              <a:p>
                <a:pPr marL="914400" lvl="1" indent="-457200" algn="l">
                  <a:spcAft>
                    <a:spcPts val="1800"/>
                  </a:spcAft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If the function is linear, it can be rewritten in</a:t>
                </a:r>
                <a:b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</a:b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slope-intercept form</a:t>
                </a:r>
              </a:p>
              <a:p>
                <a:pPr marL="914400" lvl="1" indent="-457200" algn="l">
                  <a:spcAft>
                    <a:spcPts val="1800"/>
                  </a:spcAft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Both the x and y variables have an invisible exponent of 1</a:t>
                </a:r>
              </a:p>
              <a:p>
                <a:pPr marL="914400" lvl="1" indent="-457200" algn="l">
                  <a:spcAft>
                    <a:spcPts val="1800"/>
                  </a:spcAft>
                  <a:buFont typeface="Arial" pitchFamily="34" charset="0"/>
                  <a:buChar char="•"/>
                </a:pPr>
                <a:r>
                  <a:rPr lang="en-US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Neither the x or y variable can be in the denominator of a fraction</a:t>
                </a:r>
              </a:p>
              <a:p>
                <a:pPr lvl="1"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sz="3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  <a:p>
                <a:pPr marL="914400" lvl="1" indent="-457200" algn="l">
                  <a:spcAft>
                    <a:spcPts val="1800"/>
                  </a:spcAft>
                  <a:buFont typeface="Arial" pitchFamily="34" charset="0"/>
                  <a:buChar char="•"/>
                </a:pPr>
                <a:endParaRPr lang="en-US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  <a:blipFill rotWithShape="1">
                <a:blip r:embed="rId2"/>
                <a:stretch>
                  <a:fillRect l="-1379" t="-1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4852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2400"/>
                  </a:spcAft>
                </a:pPr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Is this a linear function?  Why?</a:t>
                </a:r>
              </a:p>
              <a:p>
                <a:pPr lvl="7" algn="l"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5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𝑦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+2=7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𝑥</m:t>
                      </m:r>
                    </m:oMath>
                  </m:oMathPara>
                </a14:m>
                <a:endParaRPr lang="en-US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  <a:blipFill rotWithShape="1">
                <a:blip r:embed="rId2"/>
                <a:stretch>
                  <a:fillRect l="-828" t="-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1446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2400"/>
                  </a:spcAft>
                </a:pPr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Is this a linear function?  Why?</a:t>
                </a:r>
              </a:p>
              <a:p>
                <a:pPr lvl="7" algn="l">
                  <a:spcAft>
                    <a:spcPts val="1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3−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e>
                        <m:sup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=4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𝑦</m:t>
                      </m:r>
                    </m:oMath>
                  </m:oMathPara>
                </a14:m>
                <a:endParaRPr lang="en-US" sz="3600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  <a:blipFill rotWithShape="1">
                <a:blip r:embed="rId2"/>
                <a:stretch>
                  <a:fillRect l="-828" t="-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7183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76200"/>
            <a:ext cx="91440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Determining LINEAR FUNCTIONS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 txBox="1">
                <a:spLocks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32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8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4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spcBef>
                    <a:spcPct val="20000"/>
                  </a:spcBef>
                  <a:buFont typeface="Arial" pitchFamily="34" charset="0"/>
                  <a:buNone/>
                  <a:defRPr sz="2000" kern="1200">
                    <a:solidFill>
                      <a:schemeClr val="tx1">
                        <a:tint val="75000"/>
                      </a:schemeClr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>
                  <a:spcAft>
                    <a:spcPts val="2400"/>
                  </a:spcAft>
                </a:pPr>
                <a:r>
                  <a:rPr lang="en-US" sz="2200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Is this a linear function?  Why?</a:t>
                </a:r>
              </a:p>
              <a:p>
                <a:pPr algn="l">
                  <a:spcAft>
                    <a:spcPts val="2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−11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𝑦</m:t>
                      </m:r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+</m:t>
                      </m:r>
                      <m:f>
                        <m:fPr>
                          <m:ctrlP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4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prstClr val="black"/>
                              </a:solidFill>
                              <a:latin typeface="Cambria Math"/>
                              <a:cs typeface="Arial" pitchFamily="34" charset="0"/>
                            </a:rPr>
                            <m:t>𝑥</m:t>
                          </m:r>
                        </m:den>
                      </m:f>
                      <m:r>
                        <a:rPr lang="en-US" sz="3600" b="0" i="1" smtClean="0">
                          <a:solidFill>
                            <a:prstClr val="black"/>
                          </a:solidFill>
                          <a:latin typeface="Cambria Math"/>
                          <a:cs typeface="Arial" pitchFamily="34" charset="0"/>
                        </a:rPr>
                        <m:t>=6</m:t>
                      </m:r>
                    </m:oMath>
                  </m:oMathPara>
                </a14:m>
                <a:endParaRPr lang="en-US" sz="3600" dirty="0" smtClean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Subtitle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990601"/>
                <a:ext cx="8839200" cy="5714999"/>
              </a:xfrm>
              <a:prstGeom prst="rect">
                <a:avLst/>
              </a:prstGeom>
              <a:blipFill rotWithShape="1">
                <a:blip r:embed="rId2"/>
                <a:stretch>
                  <a:fillRect l="-828" t="-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23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3620</TotalTime>
  <Words>1010</Words>
  <Application>Microsoft Office PowerPoint</Application>
  <PresentationFormat>On-screen Show (4:3)</PresentationFormat>
  <Paragraphs>216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Office Theme</vt:lpstr>
      <vt:lpstr>1_Office Theme</vt:lpstr>
      <vt:lpstr>Describing &amp; Comparing Functions</vt:lpstr>
      <vt:lpstr>Common Core Standard:</vt:lpstr>
      <vt:lpstr>Objectives: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PERPENDICULAR LINES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191</cp:revision>
  <dcterms:created xsi:type="dcterms:W3CDTF">2006-08-16T00:00:00Z</dcterms:created>
  <dcterms:modified xsi:type="dcterms:W3CDTF">2014-11-20T23:16:41Z</dcterms:modified>
</cp:coreProperties>
</file>