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64" r:id="rId5"/>
    <p:sldId id="267" r:id="rId6"/>
    <p:sldId id="263" r:id="rId7"/>
    <p:sldId id="299" r:id="rId8"/>
    <p:sldId id="319" r:id="rId9"/>
    <p:sldId id="265" r:id="rId10"/>
    <p:sldId id="258" r:id="rId11"/>
    <p:sldId id="271" r:id="rId12"/>
    <p:sldId id="272" r:id="rId13"/>
    <p:sldId id="286" r:id="rId14"/>
    <p:sldId id="270" r:id="rId15"/>
    <p:sldId id="268" r:id="rId16"/>
    <p:sldId id="292" r:id="rId17"/>
    <p:sldId id="269" r:id="rId18"/>
    <p:sldId id="279" r:id="rId19"/>
    <p:sldId id="281" r:id="rId20"/>
    <p:sldId id="293" r:id="rId21"/>
    <p:sldId id="294" r:id="rId22"/>
    <p:sldId id="295" r:id="rId23"/>
    <p:sldId id="296" r:id="rId24"/>
    <p:sldId id="297" r:id="rId25"/>
    <p:sldId id="285" r:id="rId26"/>
    <p:sldId id="291" r:id="rId27"/>
    <p:sldId id="300" r:id="rId28"/>
    <p:sldId id="301" r:id="rId29"/>
    <p:sldId id="302" r:id="rId30"/>
    <p:sldId id="304" r:id="rId31"/>
    <p:sldId id="298" r:id="rId32"/>
    <p:sldId id="317" r:id="rId33"/>
    <p:sldId id="318" r:id="rId34"/>
    <p:sldId id="305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4F81BD"/>
    <a:srgbClr val="FF0000"/>
    <a:srgbClr val="FF0066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wmf"/><Relationship Id="rId18" Type="http://schemas.openxmlformats.org/officeDocument/2006/relationships/image" Target="../media/image22.e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emf"/><Relationship Id="rId17" Type="http://schemas.openxmlformats.org/officeDocument/2006/relationships/image" Target="../media/image21.wmf"/><Relationship Id="rId2" Type="http://schemas.openxmlformats.org/officeDocument/2006/relationships/image" Target="../media/image6.wmf"/><Relationship Id="rId16" Type="http://schemas.openxmlformats.org/officeDocument/2006/relationships/image" Target="../media/image20.emf"/><Relationship Id="rId20" Type="http://schemas.openxmlformats.org/officeDocument/2006/relationships/image" Target="../media/image24.emf"/><Relationship Id="rId1" Type="http://schemas.openxmlformats.org/officeDocument/2006/relationships/image" Target="../media/image5.wmf"/><Relationship Id="rId6" Type="http://schemas.openxmlformats.org/officeDocument/2006/relationships/image" Target="../media/image10.e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emf"/><Relationship Id="rId19" Type="http://schemas.openxmlformats.org/officeDocument/2006/relationships/image" Target="../media/image23.wmf"/><Relationship Id="rId4" Type="http://schemas.openxmlformats.org/officeDocument/2006/relationships/image" Target="../media/image8.emf"/><Relationship Id="rId9" Type="http://schemas.openxmlformats.org/officeDocument/2006/relationships/image" Target="../media/image13.wmf"/><Relationship Id="rId14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emf"/><Relationship Id="rId18" Type="http://schemas.openxmlformats.org/officeDocument/2006/relationships/image" Target="../media/image42.emf"/><Relationship Id="rId26" Type="http://schemas.openxmlformats.org/officeDocument/2006/relationships/image" Target="../media/image50.emf"/><Relationship Id="rId3" Type="http://schemas.openxmlformats.org/officeDocument/2006/relationships/image" Target="../media/image27.wmf"/><Relationship Id="rId21" Type="http://schemas.openxmlformats.org/officeDocument/2006/relationships/image" Target="../media/image45.emf"/><Relationship Id="rId7" Type="http://schemas.openxmlformats.org/officeDocument/2006/relationships/image" Target="../media/image31.wmf"/><Relationship Id="rId12" Type="http://schemas.openxmlformats.org/officeDocument/2006/relationships/image" Target="../media/image36.emf"/><Relationship Id="rId17" Type="http://schemas.openxmlformats.org/officeDocument/2006/relationships/image" Target="../media/image41.emf"/><Relationship Id="rId25" Type="http://schemas.openxmlformats.org/officeDocument/2006/relationships/image" Target="../media/image49.emf"/><Relationship Id="rId2" Type="http://schemas.openxmlformats.org/officeDocument/2006/relationships/image" Target="../media/image26.wmf"/><Relationship Id="rId16" Type="http://schemas.openxmlformats.org/officeDocument/2006/relationships/image" Target="../media/image40.emf"/><Relationship Id="rId20" Type="http://schemas.openxmlformats.org/officeDocument/2006/relationships/image" Target="../media/image44.e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emf"/><Relationship Id="rId24" Type="http://schemas.openxmlformats.org/officeDocument/2006/relationships/image" Target="../media/image48.emf"/><Relationship Id="rId5" Type="http://schemas.openxmlformats.org/officeDocument/2006/relationships/image" Target="../media/image29.wmf"/><Relationship Id="rId15" Type="http://schemas.openxmlformats.org/officeDocument/2006/relationships/image" Target="../media/image39.emf"/><Relationship Id="rId23" Type="http://schemas.openxmlformats.org/officeDocument/2006/relationships/image" Target="../media/image47.emf"/><Relationship Id="rId10" Type="http://schemas.openxmlformats.org/officeDocument/2006/relationships/image" Target="../media/image34.wmf"/><Relationship Id="rId19" Type="http://schemas.openxmlformats.org/officeDocument/2006/relationships/image" Target="../media/image43.e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emf"/><Relationship Id="rId22" Type="http://schemas.openxmlformats.org/officeDocument/2006/relationships/image" Target="../media/image4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emf"/><Relationship Id="rId5" Type="http://schemas.openxmlformats.org/officeDocument/2006/relationships/image" Target="../media/image55.emf"/><Relationship Id="rId4" Type="http://schemas.openxmlformats.org/officeDocument/2006/relationships/image" Target="../media/image5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76200" y="0"/>
            <a:ext cx="838200" cy="6858000"/>
          </a:xfrm>
          <a:prstGeom prst="rect">
            <a:avLst/>
          </a:prstGeom>
          <a:solidFill>
            <a:srgbClr val="079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8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2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6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1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25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7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79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60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43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1507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508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15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95884F-955D-4966-9F06-24C8C5FD42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3718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FEFF-3481-40AE-98FA-E523B88945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3586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5E5F5-8D5D-4B90-B0F0-BBB3C77EB5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033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B2F0C-F77D-4856-9E4A-BCD25546CF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7848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C2D5F-8976-48C3-B36E-2032FC1B77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109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BC4E1-F9D8-4737-AA6E-6DD9F517C9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4807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D70-C641-4DC9-BA20-11AF458880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4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46420-EF1D-448D-B03E-054F3F80B4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4210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C0F25-53FB-46D9-87ED-1FAEF708ECB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760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FF190-8F84-45F2-9686-49486DAD28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241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B9A12-DB32-48D3-8E8D-8417444287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4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6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048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8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48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4B94D4-7617-4AA1-AD1B-72F7E24D29B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65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1.bin"/><Relationship Id="rId26" Type="http://schemas.openxmlformats.org/officeDocument/2006/relationships/oleObject" Target="../embeddings/oleObject15.bin"/><Relationship Id="rId39" Type="http://schemas.openxmlformats.org/officeDocument/2006/relationships/image" Target="../media/image22.emf"/><Relationship Id="rId3" Type="http://schemas.openxmlformats.org/officeDocument/2006/relationships/slideLayout" Target="../slideLayouts/slideLayout29.xml"/><Relationship Id="rId21" Type="http://schemas.openxmlformats.org/officeDocument/2006/relationships/image" Target="../media/image13.wmf"/><Relationship Id="rId34" Type="http://schemas.openxmlformats.org/officeDocument/2006/relationships/oleObject" Target="../embeddings/oleObject19.bin"/><Relationship Id="rId42" Type="http://schemas.openxmlformats.org/officeDocument/2006/relationships/oleObject" Target="../embeddings/oleObject23.bin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33" Type="http://schemas.openxmlformats.org/officeDocument/2006/relationships/image" Target="../media/image19.wmf"/><Relationship Id="rId38" Type="http://schemas.openxmlformats.org/officeDocument/2006/relationships/oleObject" Target="../embeddings/oleObject21.bin"/><Relationship Id="rId2" Type="http://schemas.openxmlformats.org/officeDocument/2006/relationships/tags" Target="../tags/tag1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29" Type="http://schemas.openxmlformats.org/officeDocument/2006/relationships/image" Target="../media/image17.wmf"/><Relationship Id="rId41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emf"/><Relationship Id="rId24" Type="http://schemas.openxmlformats.org/officeDocument/2006/relationships/oleObject" Target="../embeddings/oleObject14.bin"/><Relationship Id="rId32" Type="http://schemas.openxmlformats.org/officeDocument/2006/relationships/oleObject" Target="../embeddings/oleObject18.bin"/><Relationship Id="rId37" Type="http://schemas.openxmlformats.org/officeDocument/2006/relationships/image" Target="../media/image21.wmf"/><Relationship Id="rId40" Type="http://schemas.openxmlformats.org/officeDocument/2006/relationships/oleObject" Target="../embeddings/oleObject22.bin"/><Relationship Id="rId5" Type="http://schemas.openxmlformats.org/officeDocument/2006/relationships/image" Target="../media/image5.wmf"/><Relationship Id="rId15" Type="http://schemas.openxmlformats.org/officeDocument/2006/relationships/image" Target="../media/image10.emf"/><Relationship Id="rId23" Type="http://schemas.openxmlformats.org/officeDocument/2006/relationships/image" Target="../media/image14.emf"/><Relationship Id="rId28" Type="http://schemas.openxmlformats.org/officeDocument/2006/relationships/oleObject" Target="../embeddings/oleObject16.bin"/><Relationship Id="rId36" Type="http://schemas.openxmlformats.org/officeDocument/2006/relationships/oleObject" Target="../embeddings/oleObject20.bin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2.emf"/><Relationship Id="rId31" Type="http://schemas.openxmlformats.org/officeDocument/2006/relationships/image" Target="../media/image18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9.bin"/><Relationship Id="rId22" Type="http://schemas.openxmlformats.org/officeDocument/2006/relationships/oleObject" Target="../embeddings/oleObject13.bin"/><Relationship Id="rId27" Type="http://schemas.openxmlformats.org/officeDocument/2006/relationships/image" Target="../media/image16.emf"/><Relationship Id="rId30" Type="http://schemas.openxmlformats.org/officeDocument/2006/relationships/oleObject" Target="../embeddings/oleObject17.bin"/><Relationship Id="rId35" Type="http://schemas.openxmlformats.org/officeDocument/2006/relationships/image" Target="../media/image20.emf"/><Relationship Id="rId43" Type="http://schemas.openxmlformats.org/officeDocument/2006/relationships/image" Target="../media/image24.emf"/></Relationships>
</file>

<file path=ppt/slides/_rels/slide4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1.bin"/><Relationship Id="rId26" Type="http://schemas.openxmlformats.org/officeDocument/2006/relationships/oleObject" Target="../embeddings/oleObject35.bin"/><Relationship Id="rId39" Type="http://schemas.openxmlformats.org/officeDocument/2006/relationships/image" Target="../media/image42.emf"/><Relationship Id="rId21" Type="http://schemas.openxmlformats.org/officeDocument/2006/relationships/image" Target="../media/image33.wmf"/><Relationship Id="rId34" Type="http://schemas.openxmlformats.org/officeDocument/2006/relationships/oleObject" Target="../embeddings/oleObject39.bin"/><Relationship Id="rId42" Type="http://schemas.openxmlformats.org/officeDocument/2006/relationships/oleObject" Target="../embeddings/oleObject43.bin"/><Relationship Id="rId47" Type="http://schemas.openxmlformats.org/officeDocument/2006/relationships/image" Target="../media/image46.emf"/><Relationship Id="rId50" Type="http://schemas.openxmlformats.org/officeDocument/2006/relationships/oleObject" Target="../embeddings/oleObject47.bin"/><Relationship Id="rId55" Type="http://schemas.openxmlformats.org/officeDocument/2006/relationships/image" Target="../media/image50.e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1.wmf"/><Relationship Id="rId25" Type="http://schemas.openxmlformats.org/officeDocument/2006/relationships/image" Target="../media/image35.emf"/><Relationship Id="rId33" Type="http://schemas.openxmlformats.org/officeDocument/2006/relationships/image" Target="../media/image39.emf"/><Relationship Id="rId38" Type="http://schemas.openxmlformats.org/officeDocument/2006/relationships/oleObject" Target="../embeddings/oleObject41.bin"/><Relationship Id="rId46" Type="http://schemas.openxmlformats.org/officeDocument/2006/relationships/oleObject" Target="../embeddings/oleObject45.bin"/><Relationship Id="rId2" Type="http://schemas.openxmlformats.org/officeDocument/2006/relationships/tags" Target="../tags/tag2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29" Type="http://schemas.openxmlformats.org/officeDocument/2006/relationships/image" Target="../media/image37.emf"/><Relationship Id="rId41" Type="http://schemas.openxmlformats.org/officeDocument/2006/relationships/image" Target="../media/image43.emf"/><Relationship Id="rId54" Type="http://schemas.openxmlformats.org/officeDocument/2006/relationships/oleObject" Target="../embeddings/oleObject4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8.wmf"/><Relationship Id="rId24" Type="http://schemas.openxmlformats.org/officeDocument/2006/relationships/oleObject" Target="../embeddings/oleObject34.bin"/><Relationship Id="rId32" Type="http://schemas.openxmlformats.org/officeDocument/2006/relationships/oleObject" Target="../embeddings/oleObject38.bin"/><Relationship Id="rId37" Type="http://schemas.openxmlformats.org/officeDocument/2006/relationships/image" Target="../media/image41.emf"/><Relationship Id="rId40" Type="http://schemas.openxmlformats.org/officeDocument/2006/relationships/oleObject" Target="../embeddings/oleObject42.bin"/><Relationship Id="rId45" Type="http://schemas.openxmlformats.org/officeDocument/2006/relationships/image" Target="../media/image45.emf"/><Relationship Id="rId53" Type="http://schemas.openxmlformats.org/officeDocument/2006/relationships/image" Target="../media/image49.e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28" Type="http://schemas.openxmlformats.org/officeDocument/2006/relationships/oleObject" Target="../embeddings/oleObject36.bin"/><Relationship Id="rId36" Type="http://schemas.openxmlformats.org/officeDocument/2006/relationships/oleObject" Target="../embeddings/oleObject40.bin"/><Relationship Id="rId49" Type="http://schemas.openxmlformats.org/officeDocument/2006/relationships/image" Target="../media/image47.e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2.wmf"/><Relationship Id="rId31" Type="http://schemas.openxmlformats.org/officeDocument/2006/relationships/image" Target="../media/image38.emf"/><Relationship Id="rId44" Type="http://schemas.openxmlformats.org/officeDocument/2006/relationships/oleObject" Target="../embeddings/oleObject44.bin"/><Relationship Id="rId52" Type="http://schemas.openxmlformats.org/officeDocument/2006/relationships/oleObject" Target="../embeddings/oleObject48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Relationship Id="rId27" Type="http://schemas.openxmlformats.org/officeDocument/2006/relationships/image" Target="../media/image36.emf"/><Relationship Id="rId30" Type="http://schemas.openxmlformats.org/officeDocument/2006/relationships/oleObject" Target="../embeddings/oleObject37.bin"/><Relationship Id="rId35" Type="http://schemas.openxmlformats.org/officeDocument/2006/relationships/image" Target="../media/image40.emf"/><Relationship Id="rId43" Type="http://schemas.openxmlformats.org/officeDocument/2006/relationships/image" Target="../media/image44.emf"/><Relationship Id="rId48" Type="http://schemas.openxmlformats.org/officeDocument/2006/relationships/oleObject" Target="../embeddings/oleObject46.bin"/><Relationship Id="rId8" Type="http://schemas.openxmlformats.org/officeDocument/2006/relationships/oleObject" Target="../embeddings/oleObject26.bin"/><Relationship Id="rId51" Type="http://schemas.openxmlformats.org/officeDocument/2006/relationships/image" Target="../media/image48.emf"/><Relationship Id="rId3" Type="http://schemas.openxmlformats.org/officeDocument/2006/relationships/slideLayout" Target="../slideLayouts/slideLayout2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5.emf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54.bin"/><Relationship Id="rId2" Type="http://schemas.openxmlformats.org/officeDocument/2006/relationships/tags" Target="../tags/tag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4.emf"/><Relationship Id="rId5" Type="http://schemas.openxmlformats.org/officeDocument/2006/relationships/image" Target="../media/image51.wmf"/><Relationship Id="rId15" Type="http://schemas.openxmlformats.org/officeDocument/2006/relationships/image" Target="../media/image56.e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5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Identifying &amp; Representing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8.F.1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identify &amp; represent functions?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6200" y="1166448"/>
            <a:ext cx="8991600" cy="50819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Look at the following table:</a:t>
            </a:r>
          </a:p>
          <a:p>
            <a:pPr algn="l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7" algn="l"/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EACH INPUT THERE IS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MORE THAN ONE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OUTPUT.</a:t>
            </a:r>
          </a:p>
          <a:p>
            <a:pPr lvl="7" algn="l"/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7" algn="l"/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You can notice that there is</a:t>
            </a:r>
            <a:b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REPETITION in the INPUT column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7" algn="l"/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This table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DOES NOT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represent a function.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05585"/>
              </p:ext>
            </p:extLst>
          </p:nvPr>
        </p:nvGraphicFramePr>
        <p:xfrm>
          <a:off x="419100" y="1828800"/>
          <a:ext cx="2324100" cy="320040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62000" y="2405744"/>
            <a:ext cx="457200" cy="457200"/>
          </a:xfrm>
          <a:prstGeom prst="ellipse">
            <a:avLst/>
          </a:prstGeom>
          <a:solidFill>
            <a:srgbClr val="4F81BD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" y="2928256"/>
            <a:ext cx="457200" cy="457200"/>
          </a:xfrm>
          <a:prstGeom prst="ellipse">
            <a:avLst/>
          </a:prstGeom>
          <a:solidFill>
            <a:srgbClr val="4F81BD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2000" y="3483430"/>
            <a:ext cx="457200" cy="457200"/>
          </a:xfrm>
          <a:prstGeom prst="ellipse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2000" y="4005942"/>
            <a:ext cx="457200" cy="457200"/>
          </a:xfrm>
          <a:prstGeom prst="ellipse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143000"/>
            <a:ext cx="8305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Carlos wants to buy some apps for his smartphone. 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Zynga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is offering a game app special.  2 apps will cost him $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2.58.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 apps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will cost him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$6.45.  Help Carlos complete the table.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200" y="685800"/>
            <a:ext cx="7848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Let’s examine the following situation:</a:t>
            </a:r>
            <a:endParaRPr lang="en-US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999446"/>
              </p:ext>
            </p:extLst>
          </p:nvPr>
        </p:nvGraphicFramePr>
        <p:xfrm>
          <a:off x="1143000" y="2438400"/>
          <a:ext cx="6781800" cy="320040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2260600"/>
                <a:gridCol w="2260600"/>
                <a:gridCol w="2260600"/>
              </a:tblGrid>
              <a:tr h="640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Number of Apps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Rule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Total Cost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677845" y="5791200"/>
            <a:ext cx="7848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There is a ONE to ONE relationship!</a:t>
            </a:r>
          </a:p>
          <a:p>
            <a:r>
              <a:rPr lang="en-US" sz="2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This represents a FUNCTION!</a:t>
            </a:r>
            <a:endParaRPr lang="en-US" sz="24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34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6200" y="762000"/>
            <a:ext cx="8991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Let’s use the data we found to create a MAPPING DIAGRAM.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800600" y="3733800"/>
            <a:ext cx="1447800" cy="19431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1.29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2.58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6.45</a:t>
            </a:r>
          </a:p>
        </p:txBody>
      </p:sp>
      <p:sp>
        <p:nvSpPr>
          <p:cNvPr id="4" name="Oval 3"/>
          <p:cNvSpPr/>
          <p:nvPr/>
        </p:nvSpPr>
        <p:spPr>
          <a:xfrm>
            <a:off x="2362200" y="3733800"/>
            <a:ext cx="1447800" cy="19431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prstClr val="black"/>
                </a:solidFill>
                <a:latin typeface="Calibri"/>
              </a:rPr>
              <a:t>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352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Input:  Number of Apps	Output: </a:t>
            </a:r>
            <a:r>
              <a:rPr lang="en-US" kern="0" dirty="0" smtClean="0">
                <a:solidFill>
                  <a:prstClr val="black"/>
                </a:solidFill>
              </a:rPr>
              <a:t>Total Cost in $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76600" y="4186393"/>
            <a:ext cx="2027519" cy="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>
          <a:xfrm>
            <a:off x="3252735" y="4763754"/>
            <a:ext cx="2051384" cy="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>
          <a:xfrm>
            <a:off x="3238500" y="5269940"/>
            <a:ext cx="2095500" cy="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759521"/>
              </p:ext>
            </p:extLst>
          </p:nvPr>
        </p:nvGraphicFramePr>
        <p:xfrm>
          <a:off x="2184400" y="1371600"/>
          <a:ext cx="4521200" cy="182880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2260600"/>
                <a:gridCol w="2260600"/>
              </a:tblGrid>
              <a:tr h="289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Number of Apps (x)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Total Cost in $ (y)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2.58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6.45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1.29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1.29x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Subtitle 2"/>
          <p:cNvSpPr txBox="1">
            <a:spLocks/>
          </p:cNvSpPr>
          <p:nvPr/>
        </p:nvSpPr>
        <p:spPr>
          <a:xfrm>
            <a:off x="677845" y="5791200"/>
            <a:ext cx="7848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There is a ONE to ONE relationship!</a:t>
            </a:r>
          </a:p>
          <a:p>
            <a:r>
              <a:rPr lang="en-US" sz="2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This represents a FUNCTION!</a:t>
            </a:r>
            <a:endParaRPr lang="en-US" sz="24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2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1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52400" y="987252"/>
            <a:ext cx="8686800" cy="61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Does the following mapping diagram represent a function?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1000" y="22860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45</a:t>
            </a:r>
          </a:p>
        </p:txBody>
      </p:sp>
      <p:sp>
        <p:nvSpPr>
          <p:cNvPr id="4" name="Oval 3"/>
          <p:cNvSpPr/>
          <p:nvPr/>
        </p:nvSpPr>
        <p:spPr>
          <a:xfrm>
            <a:off x="2743200" y="22860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-3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-15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-21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-121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295400" y="2895600"/>
            <a:ext cx="1981200" cy="5334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>
          <a:xfrm>
            <a:off x="1307432" y="3962400"/>
            <a:ext cx="1836864" cy="5334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>
          <a:xfrm flipV="1">
            <a:off x="1295400" y="3429000"/>
            <a:ext cx="1848896" cy="10668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>
          <a:xfrm>
            <a:off x="1295400" y="2971800"/>
            <a:ext cx="1848896" cy="9144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sp>
        <p:nvSpPr>
          <p:cNvPr id="11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15" name="Oval 14"/>
          <p:cNvSpPr/>
          <p:nvPr/>
        </p:nvSpPr>
        <p:spPr>
          <a:xfrm>
            <a:off x="4953000" y="22860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4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prstClr val="black"/>
                </a:solidFill>
                <a:latin typeface="Calibri"/>
              </a:rPr>
              <a:t>8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315200" y="22860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10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20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25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867400" y="2590800"/>
            <a:ext cx="1981200" cy="3048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>
          <a:xfrm flipV="1">
            <a:off x="5867400" y="3124200"/>
            <a:ext cx="1981200" cy="3048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>
          <a:xfrm>
            <a:off x="5879432" y="3962400"/>
            <a:ext cx="1969168" cy="7620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>
          <a:xfrm flipV="1">
            <a:off x="5867400" y="3733800"/>
            <a:ext cx="1981200" cy="7620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>
          <a:xfrm>
            <a:off x="5867400" y="2971800"/>
            <a:ext cx="1981200" cy="12192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5485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52400" y="987252"/>
            <a:ext cx="8686800" cy="61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Does the following mapping diagram represent a function?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23" name="Oval 22"/>
          <p:cNvSpPr/>
          <p:nvPr/>
        </p:nvSpPr>
        <p:spPr>
          <a:xfrm>
            <a:off x="457200" y="17526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4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819400" y="17526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371600" y="2133600"/>
            <a:ext cx="1981200" cy="10668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>
          <a:xfrm>
            <a:off x="1356527" y="3200400"/>
            <a:ext cx="1981200" cy="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>
          <a:xfrm flipV="1">
            <a:off x="1371600" y="3200400"/>
            <a:ext cx="1925096" cy="522514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>
          <a:xfrm flipV="1">
            <a:off x="1371600" y="3200400"/>
            <a:ext cx="1981200" cy="1045029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>
          <a:xfrm>
            <a:off x="1371600" y="2667000"/>
            <a:ext cx="1925096" cy="5334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sp>
        <p:nvSpPr>
          <p:cNvPr id="30" name="Oval 29"/>
          <p:cNvSpPr/>
          <p:nvPr/>
        </p:nvSpPr>
        <p:spPr>
          <a:xfrm>
            <a:off x="4876800" y="17526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7239000" y="17526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lnSpc>
                <a:spcPct val="200000"/>
              </a:lnSpc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10</a:t>
            </a:r>
            <a:endParaRPr lang="en-US" kern="0" dirty="0">
              <a:solidFill>
                <a:prstClr val="black"/>
              </a:solidFill>
            </a:endParaRPr>
          </a:p>
          <a:p>
            <a:pPr lvl="0" algn="ctr">
              <a:lnSpc>
                <a:spcPct val="200000"/>
              </a:lnSpc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20</a:t>
            </a:r>
            <a:endParaRPr lang="en-US" kern="0" dirty="0">
              <a:solidFill>
                <a:prstClr val="black"/>
              </a:solidFill>
            </a:endParaRPr>
          </a:p>
          <a:p>
            <a:pPr lvl="0" algn="ctr">
              <a:lnSpc>
                <a:spcPct val="200000"/>
              </a:lnSpc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30</a:t>
            </a:r>
            <a:endParaRPr lang="en-US" kern="0" dirty="0">
              <a:solidFill>
                <a:prstClr val="black"/>
              </a:solidFill>
            </a:endParaRPr>
          </a:p>
          <a:p>
            <a:pPr lvl="0" algn="ctr">
              <a:lnSpc>
                <a:spcPct val="200000"/>
              </a:lnSpc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40</a:t>
            </a:r>
            <a:endParaRPr lang="en-US" kern="0" dirty="0">
              <a:solidFill>
                <a:prstClr val="black"/>
              </a:solidFill>
            </a:endParaRPr>
          </a:p>
          <a:p>
            <a:pPr lvl="0" algn="ctr">
              <a:lnSpc>
                <a:spcPct val="200000"/>
              </a:lnSpc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50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791200" y="2133600"/>
            <a:ext cx="2057400" cy="10668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>
          <a:xfrm>
            <a:off x="5776127" y="3200400"/>
            <a:ext cx="1981200" cy="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>
          <a:xfrm>
            <a:off x="5791200" y="3200400"/>
            <a:ext cx="1981200" cy="522514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>
          <a:xfrm>
            <a:off x="5791200" y="3200400"/>
            <a:ext cx="2057400" cy="104503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>
          <a:xfrm flipV="1">
            <a:off x="5791200" y="2667000"/>
            <a:ext cx="1981200" cy="5334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5574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3" grpId="0" animBg="1"/>
      <p:bldP spid="24" grpId="0" animBg="1"/>
      <p:bldP spid="30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76200" y="1219200"/>
                <a:ext cx="8991600" cy="5334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The third way we can represent a function is by writing an 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EQUATION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endPara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en-US" sz="2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In the eighth grade,</a:t>
                </a:r>
              </a:p>
              <a:p>
                <a:pPr lvl="1" algn="l">
                  <a:spcBef>
                    <a:spcPts val="0"/>
                  </a:spcBef>
                </a:pPr>
                <a:r>
                  <a:rPr lang="en-US" sz="2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recognizing if an EQUATION is a FUNCTION is super easy.</a:t>
                </a:r>
              </a:p>
              <a:p>
                <a:r>
                  <a:rPr lang="en-US" sz="24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If you can get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all alone on one side of the equal sign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r>
                  <a:rPr lang="en-US" sz="24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it is a function!</a:t>
                </a:r>
              </a:p>
              <a:p>
                <a:pPr lvl="3" algn="l"/>
                <a:r>
                  <a:rPr lang="en-US" sz="2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Examples: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𝒚</m:t>
                      </m:r>
                      <m:r>
                        <a:rPr lang="en-US" sz="2400" b="1" i="1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𝟏𝟐</m:t>
                      </m:r>
                      <m:r>
                        <a:rPr lang="en-US" sz="2400" b="1" i="1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𝟓</m:t>
                      </m:r>
                    </m:oMath>
                  </m:oMathPara>
                </a14:m>
                <a:endParaRPr lang="en-US" sz="2400" b="1" i="1" dirty="0" smtClean="0">
                  <a:solidFill>
                    <a:srgbClr val="FF0066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𝒚</m:t>
                      </m:r>
                      <m:r>
                        <a:rPr lang="en-US" sz="2400" b="1" i="1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0066"/>
                              </a:solidFill>
                              <a:latin typeface="Cambria Math"/>
                              <a:ea typeface="Cambria Math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0066"/>
                              </a:solidFill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FF0066"/>
                              </a:solidFill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FF0066"/>
                              </a:solidFill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𝒙</m:t>
                      </m:r>
                      <m:r>
                        <a:rPr lang="en-US" sz="2400" b="1" i="1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𝟗</m:t>
                      </m:r>
                    </m:oMath>
                  </m:oMathPara>
                </a14:m>
                <a:endParaRPr lang="en-US" sz="2400" b="1" dirty="0" smtClean="0">
                  <a:solidFill>
                    <a:prstClr val="black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>
                    <a:solidFill>
                      <a:srgbClr val="FF0066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11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66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𝒚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−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𝟒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𝒙</m:t>
                    </m:r>
                    <m:r>
                      <a:rPr lang="en-US" sz="2400" b="1" i="1">
                        <a:solidFill>
                          <a:srgbClr val="FF0066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400" b="1" dirty="0" smtClean="0">
                    <a:solidFill>
                      <a:srgbClr val="FF0066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7</a:t>
                </a:r>
                <a:endParaRPr lang="en-US" sz="2400" b="1" dirty="0">
                  <a:solidFill>
                    <a:srgbClr val="FF0066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lvl="6"/>
                <a:endPara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219200"/>
                <a:ext cx="8991600" cy="5334000"/>
              </a:xfrm>
              <a:prstGeom prst="rect">
                <a:avLst/>
              </a:prstGeom>
              <a:blipFill rotWithShape="1">
                <a:blip r:embed="rId2"/>
                <a:stretch>
                  <a:fillRect l="-1085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352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01092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 smtClean="0"/>
              <a:t>So far we have seen a function represented as:</a:t>
            </a:r>
          </a:p>
          <a:p>
            <a:pPr marL="3200400" lvl="6" indent="-457200" algn="just">
              <a:buFont typeface="Arial" pitchFamily="34" charset="0"/>
              <a:buChar char="•"/>
            </a:pPr>
            <a:r>
              <a:rPr lang="en-US" sz="2800" dirty="0" smtClean="0"/>
              <a:t>A TABLE</a:t>
            </a:r>
          </a:p>
          <a:p>
            <a:pPr marL="3200400" lvl="6" indent="-457200" algn="just">
              <a:buFont typeface="Arial" pitchFamily="34" charset="0"/>
              <a:buChar char="•"/>
            </a:pPr>
            <a:r>
              <a:rPr lang="en-US" sz="2800" dirty="0" smtClean="0"/>
              <a:t>A MAPPING DIAGRAM</a:t>
            </a:r>
          </a:p>
          <a:p>
            <a:pPr marL="3200400" lvl="6" indent="-457200" algn="just">
              <a:buFont typeface="Arial" pitchFamily="34" charset="0"/>
              <a:buChar char="•"/>
            </a:pPr>
            <a:r>
              <a:rPr lang="en-US" sz="2800" dirty="0" smtClean="0"/>
              <a:t>An EQUATION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320771"/>
              </p:ext>
            </p:extLst>
          </p:nvPr>
        </p:nvGraphicFramePr>
        <p:xfrm>
          <a:off x="304800" y="3276600"/>
          <a:ext cx="1981200" cy="324612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990600"/>
                <a:gridCol w="990600"/>
              </a:tblGrid>
              <a:tr h="541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276600" y="3505200"/>
            <a:ext cx="2362200" cy="2819400"/>
            <a:chOff x="2819400" y="3429000"/>
            <a:chExt cx="2362200" cy="2819400"/>
          </a:xfrm>
        </p:grpSpPr>
        <p:sp>
          <p:nvSpPr>
            <p:cNvPr id="6" name="Oval 5"/>
            <p:cNvSpPr/>
            <p:nvPr/>
          </p:nvSpPr>
          <p:spPr>
            <a:xfrm>
              <a:off x="2819400" y="3429000"/>
              <a:ext cx="914400" cy="28194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</a:rPr>
                <a:t>2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prstClr val="black"/>
                  </a:solidFill>
                  <a:latin typeface="Calibri"/>
                </a:rPr>
                <a:t>3</a:t>
              </a: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267200" y="3429000"/>
              <a:ext cx="914400" cy="28194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prstClr val="black"/>
                  </a:solidFill>
                  <a:latin typeface="Calibri"/>
                </a:rPr>
                <a:t>6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</a:rPr>
                <a:t>9</a:t>
              </a:r>
              <a:endParaRPr lang="en-US" kern="0" noProof="0" dirty="0" smtClean="0">
                <a:solidFill>
                  <a:prstClr val="black"/>
                </a:solidFill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prstClr val="black"/>
                  </a:solidFill>
                  <a:latin typeface="Calibri"/>
                </a:rPr>
                <a:t>12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15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429000" y="3810000"/>
              <a:ext cx="11430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429000" y="4354286"/>
              <a:ext cx="11430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429000" y="4920342"/>
              <a:ext cx="11430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429000" y="5464628"/>
              <a:ext cx="11430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407230" y="5987142"/>
              <a:ext cx="11430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77000" y="4430486"/>
                <a:ext cx="21336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=3</m:t>
                      </m:r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4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430486"/>
                <a:ext cx="213360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70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858519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 smtClean="0"/>
              <a:t>The fourth way to represent a FUNCTION is as </a:t>
            </a:r>
            <a:r>
              <a:rPr lang="en-US" sz="2800" dirty="0" smtClean="0"/>
              <a:t>A GRAPH: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152400" y="1469373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2438399" y="3369427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56941" y="4724400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2255238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10921" y="4910498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2000" y="2485543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57400" y="2500909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38600" y="2948483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13420" y="4419600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56479" y="3144376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486400" y="1813907"/>
            <a:ext cx="3581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600" dirty="0" smtClean="0"/>
              <a:t>For </a:t>
            </a:r>
            <a:r>
              <a:rPr lang="en-US" sz="2800" dirty="0" smtClean="0"/>
              <a:t>A GRAPH to represent a FUNCTION, it must pass  the VERTICAL LINE TEST.</a:t>
            </a:r>
          </a:p>
          <a:p>
            <a:pPr algn="ctr">
              <a:spcAft>
                <a:spcPts val="1200"/>
              </a:spcAft>
            </a:pPr>
            <a:r>
              <a:rPr lang="en-US" sz="2800" dirty="0" smtClean="0"/>
              <a:t>Pass a vertical line over the entire graph.  If at any time it touches more than one point at the same, it is</a:t>
            </a:r>
          </a:p>
          <a:p>
            <a:pPr algn="ctr">
              <a:spcAft>
                <a:spcPts val="1200"/>
              </a:spcAft>
            </a:pPr>
            <a:r>
              <a:rPr lang="en-US" sz="2800" dirty="0" smtClean="0"/>
              <a:t>NOT A FUNCTION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2400" y="1752600"/>
            <a:ext cx="0" cy="47702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68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575 -0.00324 " pathEditMode="relative" rAng="0" ptsTypes="AA">
                                      <p:cBhvr>
                                        <p:cTn id="7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858519"/>
            <a:ext cx="876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 smtClean="0"/>
              <a:t>Is this a function? Continuous or discreet?</a:t>
            </a:r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1981200" y="1295400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3657066" y="5225142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47093" y="4550427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29721" y="2960419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4900306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54842" y="1828800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6200" y="2057400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05600" y="3134184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47093" y="3429000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85279" y="2970403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1200" y="1578627"/>
            <a:ext cx="0" cy="47702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76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36666 2.22222E-6 " pathEditMode="relative" rAng="0" ptsTypes="AA">
                                      <p:cBhvr>
                                        <p:cTn id="5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858519"/>
            <a:ext cx="876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/>
              <a:t>Is this a function? Continuous or discreet</a:t>
            </a:r>
            <a:r>
              <a:rPr lang="en-US" sz="2600" dirty="0" smtClean="0"/>
              <a:t>?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1905000" y="1371600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905000" y="1654827"/>
            <a:ext cx="0" cy="47702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133600" y="3200400"/>
            <a:ext cx="5181600" cy="2057400"/>
          </a:xfrm>
          <a:prstGeom prst="straightConnector1">
            <a:avLst/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72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575 -0.00324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8.F.1 ─ </a:t>
            </a:r>
            <a:r>
              <a:rPr lang="en-US" sz="2400" b="1" dirty="0"/>
              <a:t>Define, evaluate, and compare functions.</a:t>
            </a:r>
          </a:p>
          <a:p>
            <a:pPr algn="just"/>
            <a:r>
              <a:rPr lang="en-US" sz="2400" dirty="0" smtClean="0"/>
              <a:t>Understand </a:t>
            </a:r>
            <a:r>
              <a:rPr lang="en-US" sz="2400" dirty="0"/>
              <a:t>that a function is a rule that assigns to each input exactly one output. The graph of a function </a:t>
            </a:r>
            <a:r>
              <a:rPr lang="en-US" sz="2400" dirty="0" smtClean="0"/>
              <a:t>is the </a:t>
            </a:r>
            <a:r>
              <a:rPr lang="en-US" sz="2400" dirty="0"/>
              <a:t>set of ordered </a:t>
            </a:r>
            <a:r>
              <a:rPr lang="en-US" sz="2400" dirty="0" smtClean="0"/>
              <a:t>pairs consisting </a:t>
            </a:r>
            <a:r>
              <a:rPr lang="en-US" sz="2400" dirty="0"/>
              <a:t>of an input and the corresponding output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858519"/>
            <a:ext cx="876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 smtClean="0"/>
              <a:t>Is this a function</a:t>
            </a:r>
            <a:r>
              <a:rPr lang="en-US" sz="2600" dirty="0"/>
              <a:t>? Continuous or discreet</a:t>
            </a:r>
            <a:r>
              <a:rPr lang="en-US" sz="2600" dirty="0" smtClean="0"/>
              <a:t>?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1981200" y="1295400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981200" y="1578627"/>
            <a:ext cx="0" cy="47702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Arrow 3"/>
          <p:cNvSpPr/>
          <p:nvPr/>
        </p:nvSpPr>
        <p:spPr>
          <a:xfrm>
            <a:off x="3396342" y="1676400"/>
            <a:ext cx="3352800" cy="2514600"/>
          </a:xfrm>
          <a:prstGeom prst="leftArrow">
            <a:avLst/>
          </a:prstGeom>
          <a:solidFill>
            <a:srgbClr val="4F81B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5833 2.22222E-6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858519"/>
            <a:ext cx="876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/>
              <a:t>Is this a function? Continuous or discreet</a:t>
            </a:r>
            <a:r>
              <a:rPr lang="en-US" sz="2600" dirty="0" smtClean="0"/>
              <a:t>?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1905000" y="1371600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905000" y="1654827"/>
            <a:ext cx="0" cy="47702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981200" y="3200400"/>
            <a:ext cx="5334000" cy="0"/>
          </a:xfrm>
          <a:prstGeom prst="straightConnector1">
            <a:avLst/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79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575 -0.00324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858519"/>
            <a:ext cx="876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/>
              <a:t>Is this a function? Continuous or discreet?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1981200" y="1295400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981200" y="1578627"/>
            <a:ext cx="0" cy="47702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019800" y="1350962"/>
            <a:ext cx="0" cy="5263954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49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44166 2.22222E-6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609600"/>
            <a:ext cx="8915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dirty="0" smtClean="0"/>
              <a:t>We have now seen a FUNCTIONS represented as: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A TABLE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000" dirty="0" smtClean="0"/>
              <a:t>No repetition in the input (x-values)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A MAPPING DIAGRAM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000" dirty="0" smtClean="0"/>
              <a:t>Shows a ONE to ONE relationship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An EQUATION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000" dirty="0" smtClean="0"/>
              <a:t>You can get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/>
              <a:t> all alone on one side of the equal sign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A GRAPH</a:t>
            </a:r>
            <a:endParaRPr lang="en-US" sz="2800" dirty="0"/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000" dirty="0" smtClean="0"/>
              <a:t>Passes the vertical line test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724884"/>
              </p:ext>
            </p:extLst>
          </p:nvPr>
        </p:nvGraphicFramePr>
        <p:xfrm>
          <a:off x="152400" y="4487584"/>
          <a:ext cx="1828800" cy="2318872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914400"/>
                <a:gridCol w="914400"/>
              </a:tblGrid>
              <a:tr h="490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2438400" y="4514923"/>
            <a:ext cx="1654452" cy="2212447"/>
            <a:chOff x="2819400" y="3429000"/>
            <a:chExt cx="2362200" cy="2819400"/>
          </a:xfrm>
        </p:grpSpPr>
        <p:sp>
          <p:nvSpPr>
            <p:cNvPr id="6" name="Oval 5"/>
            <p:cNvSpPr/>
            <p:nvPr/>
          </p:nvSpPr>
          <p:spPr>
            <a:xfrm>
              <a:off x="2819400" y="3429000"/>
              <a:ext cx="914400" cy="28194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2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noProof="0" dirty="0" smtClean="0">
                  <a:solidFill>
                    <a:prstClr val="black"/>
                  </a:solidFill>
                  <a:latin typeface="Calibri"/>
                </a:rPr>
                <a:t>3</a:t>
              </a: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4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5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267200" y="3429000"/>
              <a:ext cx="914400" cy="28194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3</a:t>
              </a: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noProof="0" dirty="0" smtClean="0">
                  <a:solidFill>
                    <a:prstClr val="black"/>
                  </a:solidFill>
                  <a:latin typeface="Calibri"/>
                </a:rPr>
                <a:t>6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9</a:t>
              </a:r>
              <a:endParaRPr lang="en-US" sz="1400" kern="0" noProof="0" dirty="0" smtClean="0">
                <a:solidFill>
                  <a:prstClr val="black"/>
                </a:solidFill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noProof="0" dirty="0" smtClean="0">
                  <a:solidFill>
                    <a:prstClr val="black"/>
                  </a:solidFill>
                  <a:latin typeface="Calibri"/>
                </a:rPr>
                <a:t>12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15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429000" y="3810000"/>
              <a:ext cx="1143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429000" y="4354286"/>
              <a:ext cx="1143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429000" y="4920342"/>
              <a:ext cx="1143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429000" y="5464628"/>
              <a:ext cx="1143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407230" y="5987142"/>
              <a:ext cx="1143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73852" y="5246600"/>
                <a:ext cx="1752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4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=3</m:t>
                      </m:r>
                      <m:r>
                        <a:rPr lang="en-US" sz="4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4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852" y="5246600"/>
                <a:ext cx="1752600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6295094" y="4184330"/>
            <a:ext cx="2696506" cy="2597470"/>
            <a:chOff x="6295094" y="4184330"/>
            <a:chExt cx="2696506" cy="2597470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5094" y="4237978"/>
              <a:ext cx="2696506" cy="25438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Straight Arrow Connector 7"/>
            <p:cNvCxnSpPr/>
            <p:nvPr/>
          </p:nvCxnSpPr>
          <p:spPr>
            <a:xfrm flipV="1">
              <a:off x="7229474" y="4184330"/>
              <a:ext cx="866778" cy="2597470"/>
            </a:xfrm>
            <a:prstGeom prst="straightConnector1">
              <a:avLst/>
            </a:prstGeom>
            <a:ln w="19050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61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FUNCTIONS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560016"/>
            <a:ext cx="8839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EACH INPUT THERE IS 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EXACTLY</a:t>
            </a:r>
            <a:b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(ONE AND ONLY)</a:t>
            </a:r>
            <a:r>
              <a:rPr lang="en-US" sz="6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6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ONE </a:t>
            </a:r>
            <a:r>
              <a:rPr lang="en-US" sz="6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OUTPUT.</a:t>
            </a:r>
          </a:p>
        </p:txBody>
      </p:sp>
    </p:spTree>
    <p:extLst>
      <p:ext uri="{BB962C8B-B14F-4D97-AF65-F5344CB8AC3E}">
        <p14:creationId xmlns:p14="http://schemas.microsoft.com/office/powerpoint/2010/main" val="270487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6200" y="1166448"/>
            <a:ext cx="8991600" cy="3634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a TABLE:</a:t>
            </a:r>
          </a:p>
          <a:p>
            <a:pPr algn="l"/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      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 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list the </a:t>
            </a:r>
            <a:r>
              <a:rPr lang="en-US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values</a:t>
            </a:r>
          </a:p>
          <a:p>
            <a:pPr algn="l"/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		     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{5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10, 15, 20, 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25}</a:t>
            </a:r>
          </a:p>
          <a:p>
            <a:pPr algn="l"/>
            <a:endParaRPr lang="en-US" sz="32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    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list the 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values</a:t>
            </a:r>
          </a:p>
          <a:p>
            <a:pPr algn="l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    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{11, 21, 31, 41, 51}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285763"/>
              </p:ext>
            </p:extLst>
          </p:nvPr>
        </p:nvGraphicFramePr>
        <p:xfrm>
          <a:off x="800100" y="1828800"/>
          <a:ext cx="2324100" cy="320040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16430" y="2362200"/>
            <a:ext cx="1143000" cy="2667000"/>
          </a:xfrm>
          <a:prstGeom prst="rect">
            <a:avLst/>
          </a:prstGeom>
          <a:solidFill>
            <a:srgbClr val="B3A2C7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0" y="2362200"/>
            <a:ext cx="1143000" cy="2667000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9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2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6200" y="1166448"/>
            <a:ext cx="8991600" cy="5081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Identify the domain and range:</a:t>
            </a:r>
          </a:p>
          <a:p>
            <a:pPr algn="l"/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 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list the </a:t>
            </a:r>
            <a:r>
              <a:rPr lang="en-US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values</a:t>
            </a:r>
          </a:p>
          <a:p>
            <a:pPr algn="l"/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			  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{2, 3, 4, 5, 6}</a:t>
            </a:r>
          </a:p>
          <a:p>
            <a:pPr algn="l"/>
            <a:endParaRPr lang="en-US" sz="32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list the 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values</a:t>
            </a:r>
          </a:p>
          <a:p>
            <a:pPr algn="l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{7}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7" algn="l"/>
            <a:endParaRPr lang="en-US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432271"/>
              </p:ext>
            </p:extLst>
          </p:nvPr>
        </p:nvGraphicFramePr>
        <p:xfrm>
          <a:off x="800100" y="1828800"/>
          <a:ext cx="2324100" cy="320040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16430" y="2362200"/>
            <a:ext cx="1143000" cy="2667000"/>
          </a:xfrm>
          <a:prstGeom prst="rect">
            <a:avLst/>
          </a:prstGeom>
          <a:solidFill>
            <a:srgbClr val="B3A2C7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0" y="2362200"/>
            <a:ext cx="1143000" cy="2667000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8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410200" y="1846974"/>
            <a:ext cx="3657600" cy="4249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(-10, 4), (-5, 4), (-4, -6), (-3, 8),</a:t>
            </a:r>
            <a:b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(3, 2), (3, -3), (6, 9), (8, 3), (8, -5)</a:t>
            </a:r>
          </a:p>
          <a:p>
            <a:pPr algn="l"/>
            <a:endParaRPr lang="en-US" sz="1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 </a:t>
            </a:r>
            <a:r>
              <a:rPr lang="en-US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list the </a:t>
            </a:r>
            <a:r>
              <a:rPr lang="en-US" sz="16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values</a:t>
            </a:r>
          </a:p>
          <a:p>
            <a:pPr algn="l"/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{-10, -5, -4, -3, 3, 6, 8}</a:t>
            </a:r>
          </a:p>
          <a:p>
            <a:pPr algn="l"/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    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list the </a:t>
            </a:r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values</a:t>
            </a:r>
          </a:p>
          <a:p>
            <a:pPr algn="l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     {4, -6, 8, 2, -3, 9, 3, -5}</a:t>
            </a:r>
          </a:p>
          <a:p>
            <a:pPr algn="l"/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     {-6, -5, -3,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2,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4, 8, 9}</a:t>
            </a:r>
          </a:p>
          <a:p>
            <a:pPr algn="l"/>
            <a:endParaRPr lang="en-US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graph continuous or discreet? 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76200" y="1462284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1752066" y="5392026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42093" y="4717311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4721" y="3127303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63321" y="5170219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049842" y="1995684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81200" y="2224284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63321" y="3344612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342093" y="3595884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480279" y="3137287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086" y="1066800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a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GRAPH: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42093" y="1062335"/>
            <a:ext cx="57822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First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IDENTIFY all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ORDERED PAIRS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&quot;No&quot; Symbol 1"/>
          <p:cNvSpPr/>
          <p:nvPr/>
        </p:nvSpPr>
        <p:spPr>
          <a:xfrm>
            <a:off x="6629400" y="4572000"/>
            <a:ext cx="2286000" cy="533400"/>
          </a:xfrm>
          <a:prstGeom prst="noSmoking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4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" grpId="0"/>
      <p:bldP spid="21" grpId="0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76200" y="1462284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1752066" y="4040151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17363" y="3595883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67179" y="4953000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342092" y="4267200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06286" y="5135558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086" y="1066800"/>
            <a:ext cx="4344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Identify the domain and range:</a:t>
            </a:r>
          </a:p>
        </p:txBody>
      </p:sp>
      <p:sp>
        <p:nvSpPr>
          <p:cNvPr id="2" name="Rectangle 1"/>
          <p:cNvSpPr/>
          <p:nvPr/>
        </p:nvSpPr>
        <p:spPr>
          <a:xfrm>
            <a:off x="5313324" y="6019800"/>
            <a:ext cx="3602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Is the graph continuous or discreet? </a:t>
            </a:r>
          </a:p>
        </p:txBody>
      </p:sp>
    </p:spTree>
    <p:extLst>
      <p:ext uri="{BB962C8B-B14F-4D97-AF65-F5344CB8AC3E}">
        <p14:creationId xmlns:p14="http://schemas.microsoft.com/office/powerpoint/2010/main" val="120944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9" grpId="0" animBg="1"/>
      <p:bldP spid="20" grpId="0" animBg="1"/>
      <p:bldP spid="3" grpId="0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Accelerate classes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To identify dependent &amp; independent quantities</a:t>
            </a:r>
          </a:p>
          <a:p>
            <a:pPr lvl="1"/>
            <a:r>
              <a:rPr lang="en-US" dirty="0" smtClean="0"/>
              <a:t>To identify the domain and range of a function</a:t>
            </a:r>
          </a:p>
          <a:p>
            <a:pPr lvl="1"/>
            <a:r>
              <a:rPr lang="en-US" dirty="0" smtClean="0"/>
              <a:t>To recognize, evaluate, and express functions using function notation.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2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Understand that a function is a rule that assigns to each input exactly one output.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Identify whether a relationship is a function from a diagram, table of values, graph, or equation.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Dependent quantity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cantidad</a:t>
            </a:r>
            <a:r>
              <a:rPr lang="en-US" sz="2800" b="1" dirty="0">
                <a:solidFill>
                  <a:srgbClr val="006600"/>
                </a:solidFill>
              </a:rPr>
              <a:t> de </a:t>
            </a:r>
            <a:r>
              <a:rPr lang="en-US" sz="2800" b="1" dirty="0" err="1">
                <a:solidFill>
                  <a:srgbClr val="006600"/>
                </a:solidFill>
              </a:rPr>
              <a:t>dependientes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2000" y="1600200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When one quantity depends no another in a problem situation, it is said to be the dependent quantity.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2000" y="32766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Independent </a:t>
            </a:r>
            <a:r>
              <a:rPr lang="en-US" sz="2800" b="1" dirty="0">
                <a:solidFill>
                  <a:prstClr val="black"/>
                </a:solidFill>
              </a:rPr>
              <a:t>quantity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cantidad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independiente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" y="3773507"/>
            <a:ext cx="716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The quantity that the dependent quantity depends upon is called the independent quantity.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5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" y="457200"/>
            <a:ext cx="86106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Circle the independent quantity and underline the dependent quantity in each </a:t>
            </a:r>
            <a:r>
              <a:rPr lang="en-US" dirty="0" smtClean="0"/>
              <a:t>statement:</a:t>
            </a:r>
          </a:p>
          <a:p>
            <a:endParaRPr lang="en-US" dirty="0"/>
          </a:p>
          <a:p>
            <a:endParaRPr lang="en-US" dirty="0"/>
          </a:p>
          <a:p>
            <a:pPr indent="457200">
              <a:spcAft>
                <a:spcPts val="3600"/>
              </a:spcAft>
            </a:pPr>
            <a:r>
              <a:rPr lang="en-US" dirty="0" smtClean="0"/>
              <a:t>• </a:t>
            </a:r>
            <a:r>
              <a:rPr lang="en-US" dirty="0"/>
              <a:t>the number of hours worked and the money earned.</a:t>
            </a:r>
          </a:p>
          <a:p>
            <a:pPr indent="457200">
              <a:spcAft>
                <a:spcPts val="3600"/>
              </a:spcAft>
            </a:pPr>
            <a:r>
              <a:rPr lang="en-US" dirty="0" smtClean="0"/>
              <a:t>• </a:t>
            </a:r>
            <a:r>
              <a:rPr lang="en-US" dirty="0"/>
              <a:t>your grade on a test and the number of hours you studied</a:t>
            </a:r>
            <a:r>
              <a:rPr lang="en-US" dirty="0" smtClean="0"/>
              <a:t>.</a:t>
            </a:r>
          </a:p>
          <a:p>
            <a:pPr marL="457200">
              <a:spcAft>
                <a:spcPts val="3600"/>
              </a:spcAft>
            </a:pPr>
            <a:r>
              <a:rPr lang="en-US" dirty="0" smtClean="0"/>
              <a:t>• </a:t>
            </a:r>
            <a:r>
              <a:rPr lang="en-US" dirty="0"/>
              <a:t>the number of people working on a particular job and the time it takes </a:t>
            </a:r>
            <a:r>
              <a:rPr lang="en-US" dirty="0" smtClean="0"/>
              <a:t>to complete </a:t>
            </a:r>
            <a:r>
              <a:rPr lang="en-US" dirty="0"/>
              <a:t>a job.</a:t>
            </a:r>
          </a:p>
          <a:p>
            <a:pPr indent="457200">
              <a:spcAft>
                <a:spcPts val="3600"/>
              </a:spcAft>
            </a:pPr>
            <a:r>
              <a:rPr lang="en-US" dirty="0" smtClean="0"/>
              <a:t>• </a:t>
            </a:r>
            <a:r>
              <a:rPr lang="en-US" dirty="0"/>
              <a:t>the number of games played and the number of points scored.</a:t>
            </a:r>
          </a:p>
          <a:p>
            <a:pPr indent="457200">
              <a:spcAft>
                <a:spcPts val="3600"/>
              </a:spcAft>
            </a:pPr>
            <a:r>
              <a:rPr lang="en-US" dirty="0" smtClean="0"/>
              <a:t>• </a:t>
            </a:r>
            <a:r>
              <a:rPr lang="en-US" dirty="0"/>
              <a:t>the speed of a car and how far the driver pushes down on the gas pedal.</a:t>
            </a:r>
          </a:p>
        </p:txBody>
      </p:sp>
    </p:spTree>
    <p:extLst>
      <p:ext uri="{BB962C8B-B14F-4D97-AF65-F5344CB8AC3E}">
        <p14:creationId xmlns:p14="http://schemas.microsoft.com/office/powerpoint/2010/main" val="276121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81600" y="1828800"/>
            <a:ext cx="38862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Most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CONTINUOUS FUNCTIONS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are shown on the graph by using arrows.</a:t>
            </a:r>
          </a:p>
          <a:p>
            <a:pPr algn="just"/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It means that the x-values of the function continue off to infinity in both directions.</a:t>
            </a:r>
          </a:p>
          <a:p>
            <a:pPr algn="l"/>
            <a:endParaRPr lang="en-US" sz="1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</a:t>
            </a:r>
          </a:p>
          <a:p>
            <a:pPr algn="just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The domain of a continuous function with arrows in both directions will always be ALL REAL NUMBERS.</a:t>
            </a:r>
          </a:p>
          <a:p>
            <a:pPr algn="l"/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</a:t>
            </a:r>
          </a:p>
          <a:p>
            <a:pPr algn="l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The range of a continuous function will vary.  In this case the y-values also go off to infinity, so the domain is also ALL REAL NUMBERS.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76200" y="1462284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086" y="1066800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a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GRAPH: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199" y="1393372"/>
            <a:ext cx="4095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Continuous Functions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8600" y="2667000"/>
            <a:ext cx="4800600" cy="2895600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160924" y="1066800"/>
            <a:ext cx="3602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Is the graph continuous or discreet? </a:t>
            </a:r>
          </a:p>
        </p:txBody>
      </p:sp>
    </p:spTree>
    <p:extLst>
      <p:ext uri="{BB962C8B-B14F-4D97-AF65-F5344CB8AC3E}">
        <p14:creationId xmlns:p14="http://schemas.microsoft.com/office/powerpoint/2010/main" val="169240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21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410200" y="1846974"/>
            <a:ext cx="3657600" cy="24293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</a:t>
            </a:r>
          </a:p>
          <a:p>
            <a:pPr algn="just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ALL REAL NUMBERS.</a:t>
            </a:r>
          </a:p>
          <a:p>
            <a:pPr algn="l"/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</a:t>
            </a:r>
          </a:p>
          <a:p>
            <a:pPr algn="l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 this function what is the y-value?</a:t>
            </a: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You can see that the y-value will ALWAYS be 6.</a:t>
            </a:r>
          </a:p>
          <a:p>
            <a:pPr algn="l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{6}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76200" y="1462284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086" y="1066800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a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GRAPH: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199" y="1062335"/>
            <a:ext cx="4095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Continuous Functions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600" y="2764972"/>
            <a:ext cx="5029200" cy="0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85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2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410200" y="1846974"/>
            <a:ext cx="3657600" cy="4096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</a:t>
            </a:r>
          </a:p>
          <a:p>
            <a:pPr algn="l"/>
            <a:r>
              <a:rPr lang="en-US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In this graph the x-value will always be -2.</a:t>
            </a:r>
          </a:p>
          <a:p>
            <a:pPr algn="l"/>
            <a:r>
              <a:rPr lang="en-US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{-2}</a:t>
            </a:r>
          </a:p>
          <a:p>
            <a:pPr algn="l"/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</a:t>
            </a: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Here the y-values go off to infinity in both directions.</a:t>
            </a: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ALL REAL NUMBERS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76200" y="1462284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086" y="1066800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a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GRAPH: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199" y="1062335"/>
            <a:ext cx="4095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Non-functions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07782" y="1621970"/>
            <a:ext cx="0" cy="5105400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41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2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410200" y="1846974"/>
            <a:ext cx="3657600" cy="45538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</a:t>
            </a:r>
          </a:p>
          <a:p>
            <a:pPr algn="just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geometric shapes and line segments, you need to determine where the x-values are trapped.</a:t>
            </a:r>
          </a:p>
          <a:p>
            <a:pPr algn="just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 this example, the triangle is trapped between -5 and 9.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-5≤</a:t>
            </a:r>
            <a:r>
              <a:rPr lang="en-US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≤9</a:t>
            </a:r>
          </a:p>
          <a:p>
            <a:pPr algn="just"/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</a:t>
            </a:r>
          </a:p>
          <a:p>
            <a:pPr algn="just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 geometric shapes and line segments, you need to determine where the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y-values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are trapped.</a:t>
            </a:r>
          </a:p>
          <a:p>
            <a:pPr algn="just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this example, the triangle is trapped between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8.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1≤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≤8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76200" y="1462284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086" y="1066800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a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GRAPH: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199" y="1062335"/>
            <a:ext cx="4095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Non-functions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ight Triangle 1"/>
          <p:cNvSpPr/>
          <p:nvPr/>
        </p:nvSpPr>
        <p:spPr>
          <a:xfrm>
            <a:off x="1643742" y="2340428"/>
            <a:ext cx="3124200" cy="1543973"/>
          </a:xfrm>
          <a:prstGeom prst="rtTriangle">
            <a:avLst/>
          </a:prstGeom>
          <a:solidFill>
            <a:srgbClr val="00B050">
              <a:alpha val="2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621970" y="1604665"/>
            <a:ext cx="0" cy="296733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78828" y="1637319"/>
            <a:ext cx="0" cy="296733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" y="2307772"/>
            <a:ext cx="4114799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14400" y="3886200"/>
            <a:ext cx="4114799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87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3" grpId="0"/>
      <p:bldP spid="21" grpId="0"/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410200" y="1846974"/>
            <a:ext cx="3657600" cy="3334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</a:t>
            </a:r>
          </a:p>
          <a:p>
            <a:pPr algn="just"/>
            <a:r>
              <a:rPr lang="en-US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Since it is a continuous function the domain is:</a:t>
            </a:r>
          </a:p>
          <a:p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ALL REAL NUMBERS.</a:t>
            </a:r>
          </a:p>
          <a:p>
            <a:pPr algn="l"/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</a:t>
            </a: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This functions lowest value is -6.  Then it goes up from there to positive infinity.</a:t>
            </a:r>
          </a:p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y≥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-6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76200" y="1462284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086" y="1066800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a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GRAPH: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199" y="1062335"/>
            <a:ext cx="4095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about this one?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859971" y="1839686"/>
            <a:ext cx="3331029" cy="3635833"/>
          </a:xfrm>
          <a:custGeom>
            <a:avLst/>
            <a:gdLst>
              <a:gd name="connsiteX0" fmla="*/ 0 w 4060372"/>
              <a:gd name="connsiteY0" fmla="*/ 0 h 3635833"/>
              <a:gd name="connsiteX1" fmla="*/ 2024743 w 4060372"/>
              <a:gd name="connsiteY1" fmla="*/ 3635828 h 3635833"/>
              <a:gd name="connsiteX2" fmla="*/ 4060372 w 4060372"/>
              <a:gd name="connsiteY2" fmla="*/ 21771 h 363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0372" h="3635833">
                <a:moveTo>
                  <a:pt x="0" y="0"/>
                </a:moveTo>
                <a:cubicBezTo>
                  <a:pt x="674007" y="1816100"/>
                  <a:pt x="1348014" y="3632200"/>
                  <a:pt x="2024743" y="3635828"/>
                </a:cubicBezTo>
                <a:cubicBezTo>
                  <a:pt x="2701472" y="3639457"/>
                  <a:pt x="3380922" y="1830614"/>
                  <a:pt x="4060372" y="21771"/>
                </a:cubicBezTo>
              </a:path>
            </a:pathLst>
          </a:custGeom>
          <a:noFill/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1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21" grpId="0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FORM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1373187"/>
          </a:xfrm>
        </p:spPr>
        <p:txBody>
          <a:bodyPr/>
          <a:lstStyle/>
          <a:p>
            <a:r>
              <a:rPr lang="en-US" dirty="0"/>
              <a:t>FUNCTION FORM means to get </a:t>
            </a:r>
            <a:r>
              <a:rPr lang="en-US" sz="3200" b="1" i="1" dirty="0">
                <a:latin typeface="Times New Roman" pitchFamily="18" charset="0"/>
              </a:rPr>
              <a:t>y</a:t>
            </a:r>
            <a:r>
              <a:rPr lang="en-US" dirty="0"/>
              <a:t> all alone on one side of the equal sign.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352800" y="3200400"/>
          <a:ext cx="27432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00400"/>
                        <a:ext cx="2743200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22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FUNCTION NOTATION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524000"/>
            <a:ext cx="7621587" cy="5257800"/>
          </a:xfrm>
        </p:spPr>
        <p:txBody>
          <a:bodyPr/>
          <a:lstStyle/>
          <a:p>
            <a:r>
              <a:rPr lang="en-US" dirty="0"/>
              <a:t>Function Notation is another name for the letter </a:t>
            </a:r>
            <a:r>
              <a:rPr lang="en-US" sz="3200" b="1" i="1" dirty="0">
                <a:latin typeface="Times New Roman" pitchFamily="18" charset="0"/>
              </a:rPr>
              <a:t>y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 same way a person whose name is </a:t>
            </a:r>
            <a:r>
              <a:rPr lang="en-US" dirty="0" smtClean="0"/>
              <a:t>José, </a:t>
            </a:r>
            <a:r>
              <a:rPr lang="en-US" dirty="0"/>
              <a:t>might be known as </a:t>
            </a:r>
            <a:r>
              <a:rPr lang="en-US" dirty="0" err="1" smtClean="0"/>
              <a:t>Pepe</a:t>
            </a:r>
            <a:r>
              <a:rPr lang="en-US" dirty="0" smtClean="0"/>
              <a:t>, </a:t>
            </a:r>
            <a:r>
              <a:rPr lang="en-US" dirty="0"/>
              <a:t>function notation is another name for the same thing.</a:t>
            </a:r>
          </a:p>
          <a:p>
            <a:r>
              <a:rPr lang="en-US" dirty="0"/>
              <a:t>Function notation looks like this: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dirty="0"/>
              <a:t>We say </a:t>
            </a:r>
            <a:r>
              <a:rPr lang="en-US" sz="3200" b="1" i="1" dirty="0">
                <a:latin typeface="Times New Roman" pitchFamily="18" charset="0"/>
              </a:rPr>
              <a:t>y</a:t>
            </a:r>
            <a:r>
              <a:rPr lang="en-US" dirty="0"/>
              <a:t> equals </a:t>
            </a:r>
            <a:r>
              <a:rPr lang="en-US" sz="3200" b="1" i="1" dirty="0">
                <a:latin typeface="Times New Roman" pitchFamily="18" charset="0"/>
              </a:rPr>
              <a:t>f</a:t>
            </a:r>
            <a:r>
              <a:rPr lang="en-US" dirty="0"/>
              <a:t> of </a:t>
            </a:r>
            <a:r>
              <a:rPr lang="en-US" sz="3200" b="1" i="1" dirty="0">
                <a:latin typeface="Times New Roman" pitchFamily="18" charset="0"/>
              </a:rPr>
              <a:t>x.</a:t>
            </a:r>
            <a:r>
              <a:rPr lang="en-US" sz="3200" dirty="0"/>
              <a:t>  </a:t>
            </a:r>
            <a:r>
              <a:rPr lang="en-US" dirty="0"/>
              <a:t>This does </a:t>
            </a:r>
            <a:r>
              <a:rPr lang="en-US" b="1" dirty="0"/>
              <a:t>NOT</a:t>
            </a:r>
            <a:r>
              <a:rPr lang="en-US" dirty="0"/>
              <a:t> mean multiply!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886200" y="5105400"/>
          <a:ext cx="17526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105400"/>
                        <a:ext cx="17526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43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NOTATION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743200"/>
            <a:ext cx="7313612" cy="3962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 function form, the variable that is all alone, </a:t>
            </a:r>
            <a:r>
              <a:rPr lang="en-US" sz="3200" b="1" i="1">
                <a:latin typeface="Times New Roman" pitchFamily="18" charset="0"/>
              </a:rPr>
              <a:t>y</a:t>
            </a:r>
            <a:r>
              <a:rPr lang="en-US"/>
              <a:t>, is the DEPENDENT VARIABLE.</a:t>
            </a:r>
          </a:p>
          <a:p>
            <a:pPr>
              <a:buFont typeface="Wingdings" pitchFamily="2" charset="2"/>
              <a:buNone/>
            </a:pPr>
            <a:endParaRPr lang="en-US" sz="1000"/>
          </a:p>
          <a:p>
            <a:pPr>
              <a:buFont typeface="Wingdings" pitchFamily="2" charset="2"/>
              <a:buNone/>
            </a:pPr>
            <a:r>
              <a:rPr lang="en-US"/>
              <a:t>The variable in the parenthesis, </a:t>
            </a:r>
            <a:r>
              <a:rPr lang="en-US" sz="3200" b="1" i="1">
                <a:latin typeface="Times New Roman" pitchFamily="18" charset="0"/>
              </a:rPr>
              <a:t>x</a:t>
            </a:r>
            <a:r>
              <a:rPr lang="en-US"/>
              <a:t>, is the INDEPENDENT VARIABLE.</a:t>
            </a:r>
          </a:p>
          <a:p>
            <a:pPr>
              <a:buFont typeface="Wingdings" pitchFamily="2" charset="2"/>
              <a:buNone/>
            </a:pPr>
            <a:endParaRPr lang="en-US" sz="1000"/>
          </a:p>
          <a:p>
            <a:pPr>
              <a:buFont typeface="Wingdings" pitchFamily="2" charset="2"/>
              <a:buNone/>
            </a:pPr>
            <a:r>
              <a:rPr lang="en-US"/>
              <a:t>The value of </a:t>
            </a:r>
            <a:r>
              <a:rPr lang="en-US" sz="3200" b="1" i="1">
                <a:latin typeface="Times New Roman" pitchFamily="18" charset="0"/>
              </a:rPr>
              <a:t>y</a:t>
            </a:r>
            <a:r>
              <a:rPr lang="en-US"/>
              <a:t> depends on what you plug in for </a:t>
            </a:r>
            <a:r>
              <a:rPr lang="en-US" sz="3200" b="1" i="1">
                <a:latin typeface="Times New Roman" pitchFamily="18" charset="0"/>
              </a:rPr>
              <a:t>x</a:t>
            </a:r>
            <a:r>
              <a:rPr lang="en-US"/>
              <a:t>.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429000" y="1752600"/>
          <a:ext cx="2514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752600"/>
                        <a:ext cx="25146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26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Function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función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2000" y="1600200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relationship between an independent variable,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prstClr val="black"/>
                </a:solidFill>
              </a:rPr>
              <a:t>, and a dependent variable,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solidFill>
                  <a:prstClr val="black"/>
                </a:solidFill>
              </a:rPr>
              <a:t>, where each value of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prstClr val="black"/>
                </a:solidFill>
              </a:rPr>
              <a:t> (input) has one and only one value of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solidFill>
                  <a:prstClr val="black"/>
                </a:solidFill>
              </a:rPr>
              <a:t> (output).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2000" y="317087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Relation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relación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" y="366778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Any set of ordered pairs.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439007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Input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entrada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488698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number or value that is entered.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553307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Output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salida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602998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The number or value that comes out from a process.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9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00400" y="685800"/>
            <a:ext cx="352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u="sng" smtClean="0">
                <a:solidFill>
                  <a:srgbClr val="000000"/>
                </a:solidFill>
                <a:latin typeface="Times New Roman" pitchFamily="18" charset="0"/>
              </a:rPr>
              <a:t>Function Notation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600200" y="1676400"/>
          <a:ext cx="20288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8" name="Equation" r:id="rId4" imgW="660240" imgH="203040" progId="Equation.DSMT4">
                  <p:embed/>
                </p:oleObj>
              </mc:Choice>
              <mc:Fallback>
                <p:oleObj name="Equation" r:id="rId4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676400"/>
                        <a:ext cx="20288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802313" y="1676400"/>
          <a:ext cx="25749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9" name="Equation" r:id="rId6" imgW="838080" imgH="203040" progId="Equation.DSMT4">
                  <p:embed/>
                </p:oleObj>
              </mc:Choice>
              <mc:Fallback>
                <p:oleObj name="Equation" r:id="rId6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313" y="1676400"/>
                        <a:ext cx="25749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066800" y="2590800"/>
          <a:ext cx="3121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" name="Equation" r:id="rId8" imgW="1015920" imgH="203040" progId="Equation.DSMT4">
                  <p:embed/>
                </p:oleObj>
              </mc:Choice>
              <mc:Fallback>
                <p:oleObj name="Equation" r:id="rId8" imgW="1015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31210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203700" y="2641600"/>
          <a:ext cx="3460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1" name="Equation" r:id="rId10" imgW="114120" imgH="164880" progId="Equation.DSMT4">
                  <p:embed/>
                </p:oleObj>
              </mc:Choice>
              <mc:Fallback>
                <p:oleObj name="Equation" r:id="rId10" imgW="114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2641600"/>
                        <a:ext cx="3460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066800" y="3419475"/>
          <a:ext cx="31988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2" name="Equation" r:id="rId12" imgW="1041120" imgH="203040" progId="Equation.DSMT4">
                  <p:embed/>
                </p:oleObj>
              </mc:Choice>
              <mc:Fallback>
                <p:oleObj name="Equation" r:id="rId12" imgW="1041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19475"/>
                        <a:ext cx="31988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235450" y="3470275"/>
          <a:ext cx="3841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3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50" y="3470275"/>
                        <a:ext cx="3841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047750" y="4267200"/>
          <a:ext cx="31607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4" name="Equation" r:id="rId16" imgW="1028520" imgH="203040" progId="Equation.DSMT4">
                  <p:embed/>
                </p:oleObj>
              </mc:Choice>
              <mc:Fallback>
                <p:oleObj name="Equation" r:id="rId16" imgW="1028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4267200"/>
                        <a:ext cx="31607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264025" y="4286250"/>
          <a:ext cx="3841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5" name="Equation" r:id="rId18" imgW="126720" imgH="177480" progId="Equation.DSMT4">
                  <p:embed/>
                </p:oleObj>
              </mc:Choice>
              <mc:Fallback>
                <p:oleObj name="Equation" r:id="rId18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025" y="4286250"/>
                        <a:ext cx="3841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1066800" y="5095875"/>
          <a:ext cx="31988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" name="Equation" r:id="rId20" imgW="1041120" imgH="203040" progId="Equation.DSMT4">
                  <p:embed/>
                </p:oleObj>
              </mc:Choice>
              <mc:Fallback>
                <p:oleObj name="Equation" r:id="rId20" imgW="1041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95875"/>
                        <a:ext cx="31988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4259263" y="5133975"/>
          <a:ext cx="5413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7" name="Equation" r:id="rId22" imgW="177480" imgH="164880" progId="Equation.DSMT4">
                  <p:embed/>
                </p:oleObj>
              </mc:Choice>
              <mc:Fallback>
                <p:oleObj name="Equation" r:id="rId22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263" y="5133975"/>
                        <a:ext cx="541337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6403975" y="2593975"/>
          <a:ext cx="12430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8" name="Equation" r:id="rId24" imgW="406080" imgH="203040" progId="Equation.DSMT4">
                  <p:embed/>
                </p:oleObj>
              </mc:Choice>
              <mc:Fallback>
                <p:oleObj name="Equation" r:id="rId24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975" y="2593975"/>
                        <a:ext cx="12430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7681913" y="2641600"/>
          <a:ext cx="3460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9" name="Equation" r:id="rId26" imgW="114120" imgH="164880" progId="Equation.DSMT4">
                  <p:embed/>
                </p:oleObj>
              </mc:Choice>
              <mc:Fallback>
                <p:oleObj name="Equation" r:id="rId26" imgW="114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1913" y="2641600"/>
                        <a:ext cx="3460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6365875" y="3419475"/>
          <a:ext cx="13208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0" name="Equation" r:id="rId28" imgW="431640" imgH="203040" progId="Equation.DSMT4">
                  <p:embed/>
                </p:oleObj>
              </mc:Choice>
              <mc:Fallback>
                <p:oleObj name="Equation" r:id="rId28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75" y="3419475"/>
                        <a:ext cx="13208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7662863" y="3479800"/>
          <a:ext cx="3857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1" name="Equation" r:id="rId30" imgW="126720" imgH="164880" progId="Equation.DSMT4">
                  <p:embed/>
                </p:oleObj>
              </mc:Choice>
              <mc:Fallback>
                <p:oleObj name="Equation" r:id="rId30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2863" y="3479800"/>
                        <a:ext cx="3857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6380163" y="4257675"/>
          <a:ext cx="12874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2" name="Equation" r:id="rId32" imgW="419040" imgH="203040" progId="Equation.DSMT4">
                  <p:embed/>
                </p:oleObj>
              </mc:Choice>
              <mc:Fallback>
                <p:oleObj name="Equation" r:id="rId32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163" y="4257675"/>
                        <a:ext cx="128746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7699375" y="4273550"/>
          <a:ext cx="3857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3" name="Equation" r:id="rId34" imgW="126720" imgH="177480" progId="Equation.DSMT4">
                  <p:embed/>
                </p:oleObj>
              </mc:Choice>
              <mc:Fallback>
                <p:oleObj name="Equation" r:id="rId34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75" y="4273550"/>
                        <a:ext cx="385763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6364288" y="5083175"/>
          <a:ext cx="13208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4" name="Equation" r:id="rId36" imgW="431640" imgH="203040" progId="Equation.DSMT4">
                  <p:embed/>
                </p:oleObj>
              </mc:Choice>
              <mc:Fallback>
                <p:oleObj name="Equation" r:id="rId36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288" y="5083175"/>
                        <a:ext cx="13208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Object 20"/>
          <p:cNvGraphicFramePr>
            <a:graphicFrameLocks noChangeAspect="1"/>
          </p:cNvGraphicFramePr>
          <p:nvPr/>
        </p:nvGraphicFramePr>
        <p:xfrm>
          <a:off x="7685088" y="5118100"/>
          <a:ext cx="5429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5" name="Equation" r:id="rId38" imgW="177480" imgH="164880" progId="Equation.DSMT4">
                  <p:embed/>
                </p:oleObj>
              </mc:Choice>
              <mc:Fallback>
                <p:oleObj name="Equation" r:id="rId38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5088" y="5118100"/>
                        <a:ext cx="54292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21"/>
          <p:cNvGraphicFramePr>
            <a:graphicFrameLocks noChangeAspect="1"/>
          </p:cNvGraphicFramePr>
          <p:nvPr/>
        </p:nvGraphicFramePr>
        <p:xfrm>
          <a:off x="6245225" y="5934075"/>
          <a:ext cx="15589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6" name="Equation" r:id="rId40" imgW="507960" imgH="203040" progId="Equation.DSMT4">
                  <p:embed/>
                </p:oleObj>
              </mc:Choice>
              <mc:Fallback>
                <p:oleObj name="Equation" r:id="rId40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5" y="5934075"/>
                        <a:ext cx="15589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22"/>
          <p:cNvGraphicFramePr>
            <a:graphicFrameLocks noChangeAspect="1"/>
          </p:cNvGraphicFramePr>
          <p:nvPr/>
        </p:nvGraphicFramePr>
        <p:xfrm>
          <a:off x="7837488" y="5973763"/>
          <a:ext cx="6207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7" name="Equation" r:id="rId42" imgW="203040" imgH="164880" progId="Equation.DSMT4">
                  <p:embed/>
                </p:oleObj>
              </mc:Choice>
              <mc:Fallback>
                <p:oleObj name="Equation" r:id="rId42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7488" y="5973763"/>
                        <a:ext cx="6207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7355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917700" y="136525"/>
          <a:ext cx="18716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4" name="Equation" r:id="rId4" imgW="609480" imgH="228600" progId="Equation.DSMT4">
                  <p:embed/>
                </p:oleObj>
              </mc:Choice>
              <mc:Fallback>
                <p:oleObj name="Equation" r:id="rId4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136525"/>
                        <a:ext cx="1871663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933950" y="219075"/>
          <a:ext cx="2613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5" name="Equation" r:id="rId6" imgW="850680" imgH="203040" progId="Equation.DSMT4">
                  <p:embed/>
                </p:oleObj>
              </mc:Choice>
              <mc:Fallback>
                <p:oleObj name="Equation" r:id="rId6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219075"/>
                        <a:ext cx="26130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003300" y="990600"/>
            <a:ext cx="398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</a:rPr>
              <a:t>Evaluate the following.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155700" y="1828800"/>
          <a:ext cx="17891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6" name="Equation" r:id="rId8" imgW="583920" imgH="203040" progId="Equation.DSMT4">
                  <p:embed/>
                </p:oleObj>
              </mc:Choice>
              <mc:Fallback>
                <p:oleObj name="Equation" r:id="rId8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1828800"/>
                        <a:ext cx="17891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119188" y="3082925"/>
          <a:ext cx="214471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7" name="Equation" r:id="rId10" imgW="698400" imgH="203040" progId="Equation.DSMT4">
                  <p:embed/>
                </p:oleObj>
              </mc:Choice>
              <mc:Fallback>
                <p:oleObj name="Equation" r:id="rId10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3082925"/>
                        <a:ext cx="214471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158875" y="4292600"/>
          <a:ext cx="20621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8" name="Equation" r:id="rId12" imgW="672840" imgH="203040" progId="Equation.DSMT4">
                  <p:embed/>
                </p:oleObj>
              </mc:Choice>
              <mc:Fallback>
                <p:oleObj name="Equation" r:id="rId12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4292600"/>
                        <a:ext cx="206216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171575" y="5511800"/>
          <a:ext cx="18335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9" name="Equation" r:id="rId14" imgW="596880" imgH="203040" progId="Equation.DSMT4">
                  <p:embed/>
                </p:oleObj>
              </mc:Choice>
              <mc:Fallback>
                <p:oleObj name="Equation" r:id="rId14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5511800"/>
                        <a:ext cx="183356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5226050" y="1828800"/>
          <a:ext cx="30035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0" name="Equation" r:id="rId16" imgW="977760" imgH="203040" progId="Equation.DSMT4">
                  <p:embed/>
                </p:oleObj>
              </mc:Choice>
              <mc:Fallback>
                <p:oleObj name="Equation" r:id="rId16" imgW="977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50" y="1828800"/>
                        <a:ext cx="30035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5226050" y="3082925"/>
          <a:ext cx="35496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1" name="Equation" r:id="rId18" imgW="1155600" imgH="203040" progId="Equation.DSMT4">
                  <p:embed/>
                </p:oleObj>
              </mc:Choice>
              <mc:Fallback>
                <p:oleObj name="Equation" r:id="rId18" imgW="1155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50" y="3082925"/>
                        <a:ext cx="35496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5243513" y="4214813"/>
          <a:ext cx="249078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2" name="Equation" r:id="rId20" imgW="812520" imgH="253800" progId="Equation.DSMT4">
                  <p:embed/>
                </p:oleObj>
              </mc:Choice>
              <mc:Fallback>
                <p:oleObj name="Equation" r:id="rId20" imgW="812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513" y="4214813"/>
                        <a:ext cx="249078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5207000" y="5434013"/>
          <a:ext cx="24923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3" name="Equation" r:id="rId22" imgW="812520" imgH="253800" progId="Equation.DSMT4">
                  <p:embed/>
                </p:oleObj>
              </mc:Choice>
              <mc:Fallback>
                <p:oleObj name="Equation" r:id="rId22" imgW="812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5434013"/>
                        <a:ext cx="249237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3084513" y="1860550"/>
          <a:ext cx="5857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4" name="Equation" r:id="rId24" imgW="190440" imgH="177480" progId="Equation.DSMT4">
                  <p:embed/>
                </p:oleObj>
              </mc:Choice>
              <mc:Fallback>
                <p:oleObj name="Equation" r:id="rId24" imgW="190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1860550"/>
                        <a:ext cx="585787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3311525" y="3076575"/>
          <a:ext cx="6191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5" name="Equation" r:id="rId26" imgW="203040" imgH="177480" progId="Equation.DSMT4">
                  <p:embed/>
                </p:oleObj>
              </mc:Choice>
              <mc:Fallback>
                <p:oleObj name="Equation" r:id="rId26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3076575"/>
                        <a:ext cx="6191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3279775" y="4292600"/>
          <a:ext cx="6191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6" name="Equation" r:id="rId28" imgW="203040" imgH="177480" progId="Equation.DSMT4">
                  <p:embed/>
                </p:oleObj>
              </mc:Choice>
              <mc:Fallback>
                <p:oleObj name="Equation" r:id="rId28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5" y="4292600"/>
                        <a:ext cx="6191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3149600" y="5524500"/>
          <a:ext cx="5413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7" name="Equation" r:id="rId30" imgW="177480" imgH="177480" progId="Equation.DSMT4">
                  <p:embed/>
                </p:oleObj>
              </mc:Choice>
              <mc:Fallback>
                <p:oleObj name="Equation" r:id="rId30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5524500"/>
                        <a:ext cx="54133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5994400" y="2425700"/>
          <a:ext cx="5857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8" name="Equation" r:id="rId32" imgW="190440" imgH="177480" progId="Equation.DSMT4">
                  <p:embed/>
                </p:oleObj>
              </mc:Choice>
              <mc:Fallback>
                <p:oleObj name="Equation" r:id="rId32" imgW="190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2425700"/>
                        <a:ext cx="58578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6592888" y="2468563"/>
          <a:ext cx="43021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9" name="Equation" r:id="rId34" imgW="139680" imgH="139680" progId="Equation.DSMT4">
                  <p:embed/>
                </p:oleObj>
              </mc:Choice>
              <mc:Fallback>
                <p:oleObj name="Equation" r:id="rId34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2888" y="2468563"/>
                        <a:ext cx="430212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7099300" y="2419350"/>
          <a:ext cx="3079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0" name="Equation" r:id="rId36" imgW="101520" imgH="164880" progId="Equation.DSMT4">
                  <p:embed/>
                </p:oleObj>
              </mc:Choice>
              <mc:Fallback>
                <p:oleObj name="Equation" r:id="rId36" imgW="1015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2419350"/>
                        <a:ext cx="3079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7496175" y="2425700"/>
          <a:ext cx="10509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1" name="Equation" r:id="rId38" imgW="342720" imgH="164880" progId="Equation.DSMT4">
                  <p:embed/>
                </p:oleObj>
              </mc:Choice>
              <mc:Fallback>
                <p:oleObj name="Equation" r:id="rId38" imgW="342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6175" y="2425700"/>
                        <a:ext cx="10509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5870575" y="3663950"/>
          <a:ext cx="8588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2" name="Equation" r:id="rId40" imgW="279360" imgH="177480" progId="Equation.DSMT4">
                  <p:embed/>
                </p:oleObj>
              </mc:Choice>
              <mc:Fallback>
                <p:oleObj name="Equation" r:id="rId40" imgW="279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575" y="3663950"/>
                        <a:ext cx="85883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6713538" y="3767138"/>
          <a:ext cx="34766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3" name="Equation" r:id="rId42" imgW="114120" imgH="126720" progId="Equation.DSMT4">
                  <p:embed/>
                </p:oleObj>
              </mc:Choice>
              <mc:Fallback>
                <p:oleObj name="Equation" r:id="rId42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3538" y="3767138"/>
                        <a:ext cx="347662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7073900" y="3657600"/>
          <a:ext cx="3857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4" name="Equation" r:id="rId44" imgW="126720" imgH="164880" progId="Equation.DSMT4">
                  <p:embed/>
                </p:oleObj>
              </mc:Choice>
              <mc:Fallback>
                <p:oleObj name="Equation" r:id="rId44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3657600"/>
                        <a:ext cx="3857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7480300" y="3644900"/>
          <a:ext cx="12477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5" name="Equation" r:id="rId46" imgW="406080" imgH="177480" progId="Equation.DSMT4">
                  <p:embed/>
                </p:oleObj>
              </mc:Choice>
              <mc:Fallback>
                <p:oleObj name="Equation" r:id="rId46" imgW="406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300" y="3644900"/>
                        <a:ext cx="12477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2895600" y="17780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3213100" y="30099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3149600" y="42418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12" name="Oval 28"/>
          <p:cNvSpPr>
            <a:spLocks noChangeArrowheads="1"/>
          </p:cNvSpPr>
          <p:nvPr/>
        </p:nvSpPr>
        <p:spPr bwMode="auto">
          <a:xfrm>
            <a:off x="2921000" y="54483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7785100" y="23495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7848600" y="35814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6415" name="Object 31"/>
          <p:cNvGraphicFramePr>
            <a:graphicFrameLocks noChangeAspect="1"/>
          </p:cNvGraphicFramePr>
          <p:nvPr/>
        </p:nvGraphicFramePr>
        <p:xfrm>
          <a:off x="6167438" y="4864100"/>
          <a:ext cx="93186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6" name="Equation" r:id="rId48" imgW="304560" imgH="203040" progId="Equation.DSMT4">
                  <p:embed/>
                </p:oleObj>
              </mc:Choice>
              <mc:Fallback>
                <p:oleObj name="Equation" r:id="rId48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4864100"/>
                        <a:ext cx="931862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6" name="Object 32"/>
          <p:cNvGraphicFramePr>
            <a:graphicFrameLocks noChangeAspect="1"/>
          </p:cNvGraphicFramePr>
          <p:nvPr/>
        </p:nvGraphicFramePr>
        <p:xfrm>
          <a:off x="7251700" y="4864100"/>
          <a:ext cx="11318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7" name="Equation" r:id="rId50" imgW="368280" imgH="177480" progId="Equation.DSMT4">
                  <p:embed/>
                </p:oleObj>
              </mc:Choice>
              <mc:Fallback>
                <p:oleObj name="Equation" r:id="rId50" imgW="368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1700" y="4864100"/>
                        <a:ext cx="113188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7556500" y="48006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6418" name="Object 34"/>
          <p:cNvGraphicFramePr>
            <a:graphicFrameLocks noChangeAspect="1"/>
          </p:cNvGraphicFramePr>
          <p:nvPr/>
        </p:nvGraphicFramePr>
        <p:xfrm>
          <a:off x="6165850" y="6096000"/>
          <a:ext cx="9699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8" name="Equation" r:id="rId52" imgW="317160" imgH="203040" progId="Equation.DSMT4">
                  <p:embed/>
                </p:oleObj>
              </mc:Choice>
              <mc:Fallback>
                <p:oleObj name="Equation" r:id="rId52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6096000"/>
                        <a:ext cx="96996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9" name="Object 35"/>
          <p:cNvGraphicFramePr>
            <a:graphicFrameLocks noChangeAspect="1"/>
          </p:cNvGraphicFramePr>
          <p:nvPr/>
        </p:nvGraphicFramePr>
        <p:xfrm>
          <a:off x="7121525" y="6096000"/>
          <a:ext cx="10874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9" name="Equation" r:id="rId54" imgW="355320" imgH="177480" progId="Equation.DSMT4">
                  <p:embed/>
                </p:oleObj>
              </mc:Choice>
              <mc:Fallback>
                <p:oleObj name="Equation" r:id="rId54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6096000"/>
                        <a:ext cx="108743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7404100" y="60325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5886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9" grpId="0" animBg="1"/>
      <p:bldP spid="16410" grpId="0" animBg="1"/>
      <p:bldP spid="16411" grpId="0" animBg="1"/>
      <p:bldP spid="16412" grpId="0" animBg="1"/>
      <p:bldP spid="16413" grpId="0" animBg="1"/>
      <p:bldP spid="16414" grpId="0" animBg="1"/>
      <p:bldP spid="16417" grpId="0" animBg="1"/>
      <p:bldP spid="1642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38250" y="304800"/>
            <a:ext cx="7296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</a:rPr>
              <a:t>Evaluate the function over the domain,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</a:rPr>
              <a:t>x </a:t>
            </a:r>
            <a:r>
              <a:rPr lang="en-US" sz="3600" b="1" smtClean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</a:rPr>
              <a:t> -1,  x </a:t>
            </a:r>
            <a:r>
              <a:rPr lang="en-US" sz="3600" b="1" smtClean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</a:rPr>
              <a:t> 0,  x </a:t>
            </a:r>
            <a:r>
              <a:rPr lang="en-US" sz="3600" b="1" smtClean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</a:rPr>
              <a:t> 2.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466850" y="1905000"/>
          <a:ext cx="24034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Equation" r:id="rId4" imgW="787320" imgH="203040" progId="Equation.DSMT4">
                  <p:embed/>
                </p:oleObj>
              </mc:Choice>
              <mc:Fallback>
                <p:oleObj name="Equation" r:id="rId4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1905000"/>
                        <a:ext cx="240347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390650" y="3352800"/>
          <a:ext cx="31019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Equation" r:id="rId6" imgW="1015920" imgH="203040" progId="Equation.DSMT4">
                  <p:embed/>
                </p:oleObj>
              </mc:Choice>
              <mc:Fallback>
                <p:oleObj name="Equation" r:id="rId6" imgW="1015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3352800"/>
                        <a:ext cx="310197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416050" y="4876800"/>
          <a:ext cx="2984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" name="Equation" r:id="rId8" imgW="977760" imgH="228600" progId="Equation.DSMT4">
                  <p:embed/>
                </p:oleObj>
              </mc:Choice>
              <mc:Fallback>
                <p:oleObj name="Equation" r:id="rId8" imgW="977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4876800"/>
                        <a:ext cx="29845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497138" y="2590800"/>
          <a:ext cx="21701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Equation" r:id="rId10" imgW="711000" imgH="203040" progId="Equation.DSMT4">
                  <p:embed/>
                </p:oleObj>
              </mc:Choice>
              <mc:Fallback>
                <p:oleObj name="Equation" r:id="rId10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2590800"/>
                        <a:ext cx="217011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2478088" y="4108450"/>
          <a:ext cx="325596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Equation" r:id="rId12" imgW="1066680" imgH="203040" progId="Equation.DSMT4">
                  <p:embed/>
                </p:oleObj>
              </mc:Choice>
              <mc:Fallback>
                <p:oleObj name="Equation" r:id="rId12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4108450"/>
                        <a:ext cx="325596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454275" y="5708650"/>
          <a:ext cx="24415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Equation" r:id="rId14" imgW="799920" imgH="203040" progId="Equation.DSMT4">
                  <p:embed/>
                </p:oleObj>
              </mc:Choice>
              <mc:Fallback>
                <p:oleObj name="Equation" r:id="rId14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5708650"/>
                        <a:ext cx="244157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39543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Domain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dominio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2000" y="1600200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The set of all possible input (x) values.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2000" y="228600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Range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rango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" y="2782907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The set of all </a:t>
            </a:r>
            <a:r>
              <a:rPr lang="en-US" sz="2800" dirty="0" smtClean="0">
                <a:solidFill>
                  <a:prstClr val="black"/>
                </a:solidFill>
              </a:rPr>
              <a:t>output (y) </a:t>
            </a:r>
            <a:r>
              <a:rPr lang="en-US" sz="2800" dirty="0">
                <a:solidFill>
                  <a:prstClr val="black"/>
                </a:solidFill>
              </a:rPr>
              <a:t>values.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501986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Continuous graph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gráfica</a:t>
            </a:r>
            <a:r>
              <a:rPr lang="en-US" sz="2800" b="1" dirty="0">
                <a:solidFill>
                  <a:srgbClr val="006600"/>
                </a:solidFill>
              </a:rPr>
              <a:t> continua)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998893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graph of points that are connected by a line or smooth curve on the graph.  There are no breaks.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522827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Discrete graph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gráfica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discreta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572518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graph of isolated points.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4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Linear Graph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gráfico</a:t>
            </a:r>
            <a:r>
              <a:rPr lang="en-US" sz="2800" b="1" dirty="0">
                <a:solidFill>
                  <a:srgbClr val="006600"/>
                </a:solidFill>
              </a:rPr>
              <a:t> lineal)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2000" y="1600200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graph that is a line or a series of collinear points.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2000" y="228600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Collinear Points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puntos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colineales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" y="2782907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Points that lie in the same straight line.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501986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Non-linear graph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gráfico</a:t>
            </a:r>
            <a:r>
              <a:rPr lang="en-US" sz="2800" b="1" dirty="0" smtClean="0">
                <a:solidFill>
                  <a:srgbClr val="006600"/>
                </a:solidFill>
              </a:rPr>
              <a:t> no </a:t>
            </a:r>
            <a:r>
              <a:rPr lang="en-US" sz="2800" b="1" dirty="0">
                <a:solidFill>
                  <a:srgbClr val="006600"/>
                </a:solidFill>
              </a:rPr>
              <a:t>lineal)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998893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graph that is not a line and therefore not a series of collinear points.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4949786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Set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grupo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5446693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collection of numbers, geometric figures, letters, or other objects that have some characteristic in common.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8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REPRESENTING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1371600"/>
            <a:ext cx="88392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There are 4 (FOUR) ways to represent a function that we will explore:</a:t>
            </a:r>
          </a:p>
          <a:p>
            <a:pPr marL="2286000" lvl="4" indent="-457200" algn="l"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TABLE</a:t>
            </a:r>
          </a:p>
          <a:p>
            <a:pPr marL="2286000" lvl="4" indent="-457200" algn="l"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MAPPING DIAGRAM</a:t>
            </a:r>
          </a:p>
          <a:p>
            <a:pPr marL="2286000" lvl="4" indent="-457200" algn="l"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EQUATION</a:t>
            </a:r>
          </a:p>
          <a:p>
            <a:pPr marL="2286000" lvl="4" indent="-457200" algn="l"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</a:t>
            </a: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4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1143000"/>
            <a:ext cx="7848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diagram below shows the function “add 2.”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905000"/>
            <a:ext cx="1524000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Input = 3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1905000"/>
            <a:ext cx="25908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Function: Add 2</a:t>
            </a:r>
            <a:endParaRPr lang="en-US" sz="2800" dirty="0"/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>
          <a:xfrm>
            <a:off x="2362200" y="2166610"/>
            <a:ext cx="838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1905000"/>
            <a:ext cx="1752600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Output = 5</a:t>
            </a:r>
            <a:endParaRPr lang="en-US" sz="2800" dirty="0"/>
          </a:p>
        </p:txBody>
      </p:sp>
      <p:cxnSp>
        <p:nvCxnSpPr>
          <p:cNvPr id="9" name="Straight Arrow Connector 8"/>
          <p:cNvCxnSpPr>
            <a:stCxn id="6" idx="3"/>
            <a:endCxn id="8" idx="1"/>
          </p:cNvCxnSpPr>
          <p:nvPr/>
        </p:nvCxnSpPr>
        <p:spPr>
          <a:xfrm>
            <a:off x="5791200" y="216661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762000" y="2667000"/>
            <a:ext cx="7848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There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only one possible output for each input.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function “add 2” is expressed in words.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It can also be:</a:t>
            </a:r>
          </a:p>
          <a:p>
            <a:pPr lvl="3"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written as the equation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y=x+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3"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represented by a table of values</a:t>
            </a:r>
          </a:p>
          <a:p>
            <a:pPr lvl="3"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represented as a mapping diagram</a:t>
            </a:r>
          </a:p>
          <a:p>
            <a:pPr lvl="3"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shown as a graph.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6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6200" y="1166448"/>
            <a:ext cx="8991600" cy="50819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Look at the following table:</a:t>
            </a:r>
          </a:p>
          <a:p>
            <a:pPr algn="l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7" algn="l"/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EACH INPUT THERE IS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EXACTLY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ONE OUTPUT.</a:t>
            </a:r>
          </a:p>
          <a:p>
            <a:pPr lvl="7" algn="l"/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7" algn="l"/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You can notice that there is</a:t>
            </a:r>
            <a:b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REPETITION in the INPUT column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7" algn="l"/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This table represents a function.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15317"/>
              </p:ext>
            </p:extLst>
          </p:nvPr>
        </p:nvGraphicFramePr>
        <p:xfrm>
          <a:off x="419100" y="1828800"/>
          <a:ext cx="2324100" cy="320040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77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3176</TotalTime>
  <Words>1691</Words>
  <Application>Microsoft Office PowerPoint</Application>
  <PresentationFormat>On-screen Show (4:3)</PresentationFormat>
  <Paragraphs>398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Office Theme</vt:lpstr>
      <vt:lpstr>1_Office Theme</vt:lpstr>
      <vt:lpstr>Eclipse</vt:lpstr>
      <vt:lpstr>Equation</vt:lpstr>
      <vt:lpstr>Identifying &amp; Representing Functions</vt:lpstr>
      <vt:lpstr>Common Core Standard:</vt:lpstr>
      <vt:lpstr>Objectives: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FUNCTIONS</vt:lpstr>
      <vt:lpstr>PowerPoint Presentation</vt:lpstr>
      <vt:lpstr>PowerPoint Presentation</vt:lpstr>
      <vt:lpstr>PowerPoint Presentation</vt:lpstr>
      <vt:lpstr>PowerPoint Presentation</vt:lpstr>
      <vt:lpstr>For Accelerate classes only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 FORM</vt:lpstr>
      <vt:lpstr>FUNCTION NOTATION</vt:lpstr>
      <vt:lpstr>FUNCTION NOTATION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151</cp:revision>
  <dcterms:created xsi:type="dcterms:W3CDTF">2006-08-16T00:00:00Z</dcterms:created>
  <dcterms:modified xsi:type="dcterms:W3CDTF">2015-08-20T14:02:51Z</dcterms:modified>
</cp:coreProperties>
</file>